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69" r:id="rId3"/>
    <p:sldId id="432" r:id="rId4"/>
    <p:sldId id="431" r:id="rId5"/>
    <p:sldId id="270" r:id="rId6"/>
    <p:sldId id="455" r:id="rId7"/>
    <p:sldId id="413" r:id="rId8"/>
    <p:sldId id="430" r:id="rId9"/>
    <p:sldId id="412" r:id="rId10"/>
    <p:sldId id="407" r:id="rId11"/>
    <p:sldId id="408" r:id="rId12"/>
    <p:sldId id="409" r:id="rId13"/>
    <p:sldId id="410" r:id="rId14"/>
    <p:sldId id="433" r:id="rId15"/>
    <p:sldId id="272" r:id="rId16"/>
    <p:sldId id="451" r:id="rId17"/>
    <p:sldId id="267" r:id="rId18"/>
    <p:sldId id="434" r:id="rId19"/>
    <p:sldId id="356" r:id="rId20"/>
    <p:sldId id="355" r:id="rId21"/>
    <p:sldId id="268" r:id="rId22"/>
    <p:sldId id="385" r:id="rId23"/>
    <p:sldId id="266" r:id="rId24"/>
    <p:sldId id="372" r:id="rId25"/>
    <p:sldId id="380" r:id="rId26"/>
    <p:sldId id="381" r:id="rId27"/>
    <p:sldId id="443" r:id="rId28"/>
    <p:sldId id="350" r:id="rId29"/>
    <p:sldId id="344" r:id="rId30"/>
    <p:sldId id="345" r:id="rId31"/>
    <p:sldId id="442" r:id="rId32"/>
    <p:sldId id="346" r:id="rId33"/>
    <p:sldId id="390" r:id="rId34"/>
    <p:sldId id="391" r:id="rId35"/>
    <p:sldId id="392" r:id="rId36"/>
    <p:sldId id="394" r:id="rId37"/>
    <p:sldId id="456" r:id="rId38"/>
    <p:sldId id="360" r:id="rId39"/>
    <p:sldId id="421" r:id="rId40"/>
    <p:sldId id="424" r:id="rId41"/>
    <p:sldId id="425" r:id="rId42"/>
    <p:sldId id="426" r:id="rId43"/>
    <p:sldId id="427" r:id="rId44"/>
    <p:sldId id="422" r:id="rId45"/>
    <p:sldId id="423" r:id="rId46"/>
    <p:sldId id="429" r:id="rId47"/>
    <p:sldId id="428" r:id="rId48"/>
    <p:sldId id="289" r:id="rId49"/>
    <p:sldId id="299" r:id="rId50"/>
    <p:sldId id="300" r:id="rId51"/>
    <p:sldId id="298" r:id="rId52"/>
    <p:sldId id="291" r:id="rId53"/>
    <p:sldId id="293" r:id="rId54"/>
    <p:sldId id="29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75" autoAdjust="0"/>
    <p:restoredTop sz="87731" autoAdjust="0"/>
  </p:normalViewPr>
  <p:slideViewPr>
    <p:cSldViewPr>
      <p:cViewPr varScale="1">
        <p:scale>
          <a:sx n="72" d="100"/>
          <a:sy n="72" d="100"/>
        </p:scale>
        <p:origin x="1181" y="62"/>
      </p:cViewPr>
      <p:guideLst>
        <p:guide orient="horz" pos="2160"/>
        <p:guide pos="2880"/>
      </p:guideLst>
    </p:cSldViewPr>
  </p:slideViewPr>
  <p:outlineViewPr>
    <p:cViewPr>
      <p:scale>
        <a:sx n="33" d="100"/>
        <a:sy n="33" d="100"/>
      </p:scale>
      <p:origin x="0" y="426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2F9AA-896A-4EA3-858D-96FCAD9B4D69}" type="datetimeFigureOut">
              <a:rPr lang="en-US" smtClean="0"/>
              <a:pPr/>
              <a:t>2/29/2024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E3F56-B1E7-44AD-B9DA-53F767C97A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E3F56-B1E7-44AD-B9DA-53F767C97A4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6BEDC-C54C-4356-ADE0-5A92CABB6962}" type="slidenum">
              <a:rPr lang="el-GR"/>
              <a:pPr/>
              <a:t>15</a:t>
            </a:fld>
            <a:endParaRPr lang="el-GR"/>
          </a:p>
        </p:txBody>
      </p:sp>
      <p:sp>
        <p:nvSpPr>
          <p:cNvPr id="141314" name="Rectangle 2"/>
          <p:cNvSpPr>
            <a:spLocks noGrp="1" noRot="1" noChangeAspect="1" noChangeArrowheads="1" noTextEdit="1"/>
          </p:cNvSpPr>
          <p:nvPr>
            <p:ph type="sldImg"/>
          </p:nvPr>
        </p:nvSpPr>
        <p:spPr>
          <a:xfrm>
            <a:off x="1144588" y="684213"/>
            <a:ext cx="4572000" cy="3429000"/>
          </a:xfrm>
          <a:ln/>
        </p:spPr>
      </p:sp>
      <p:sp>
        <p:nvSpPr>
          <p:cNvPr id="141315" name="Rectangle 3"/>
          <p:cNvSpPr>
            <a:spLocks noGrp="1" noChangeArrowheads="1"/>
          </p:cNvSpPr>
          <p:nvPr>
            <p:ph type="body" idx="1"/>
          </p:nvPr>
        </p:nvSpPr>
        <p:spPr>
          <a:xfrm>
            <a:off x="914400" y="4343400"/>
            <a:ext cx="5029200" cy="4116388"/>
          </a:xfrm>
        </p:spPr>
        <p:txBody>
          <a:bodyPr/>
          <a:lstStyle/>
          <a:p>
            <a:pPr>
              <a:tabLst>
                <a:tab pos="228600" algn="l"/>
              </a:tabLst>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E3F56-B1E7-44AD-B9DA-53F767C97A42}"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01917-92D7-45C3-92EC-60CA173706B7}" type="slidenum">
              <a:rPr lang="el-GR"/>
              <a:pPr/>
              <a:t>19</a:t>
            </a:fld>
            <a:endParaRPr lang="el-GR"/>
          </a:p>
        </p:txBody>
      </p:sp>
      <p:sp>
        <p:nvSpPr>
          <p:cNvPr id="196610" name="Rectangle 2"/>
          <p:cNvSpPr>
            <a:spLocks noGrp="1" noRot="1" noChangeAspect="1" noChangeArrowheads="1" noTextEdit="1"/>
          </p:cNvSpPr>
          <p:nvPr>
            <p:ph type="sldImg"/>
          </p:nvPr>
        </p:nvSpPr>
        <p:spPr>
          <a:xfrm>
            <a:off x="1144588" y="684213"/>
            <a:ext cx="4572000" cy="3429000"/>
          </a:xfrm>
          <a:ln/>
        </p:spPr>
      </p:sp>
      <p:sp>
        <p:nvSpPr>
          <p:cNvPr id="196611" name="Rectangle 3"/>
          <p:cNvSpPr>
            <a:spLocks noGrp="1" noChangeArrowheads="1"/>
          </p:cNvSpPr>
          <p:nvPr>
            <p:ph type="body" idx="1"/>
          </p:nvPr>
        </p:nvSpPr>
        <p:spPr>
          <a:xfrm>
            <a:off x="914400" y="4343400"/>
            <a:ext cx="5029200" cy="4116388"/>
          </a:xfrm>
        </p:spPr>
        <p:txBody>
          <a:bodyPr lIns="91065" tIns="45533" rIns="91065" bIns="45533"/>
          <a:lstStyle/>
          <a:p>
            <a:pPr>
              <a:tabLst>
                <a:tab pos="228600" algn="l"/>
              </a:tabLst>
            </a:pPr>
            <a:r>
              <a:rPr lang="en-US" sz="1000"/>
              <a:t>Food producers and processors have implemented the HACCP program in their operation to reduce the possibility of food-borne pathogens. The Hazard Analysis Critical Control Point (HACCP) program is used to monitor and control the production process by identifying food safety hazards. Additionally, critical control points in production, processing and marketing are identified. Critical limits for each of these points is established and monitored for food quality and safety.  It is applied to the meat, poultry and egg industries in the United States.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E3F56-B1E7-44AD-B9DA-53F767C97A42}"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A5FBCD6-395C-4D83-AC60-82798FF69DAE}" type="datetimeFigureOut">
              <a:rPr lang="en-US" smtClean="0"/>
              <a:pPr/>
              <a:t>2/29/2024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9A95D18-6D18-44F4-9EB7-B477545C7B5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5FBCD6-395C-4D83-AC60-82798FF69DAE}"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5D18-6D18-44F4-9EB7-B477545C7B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5FBCD6-395C-4D83-AC60-82798FF69DAE}"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5D18-6D18-44F4-9EB7-B477545C7B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A5FBCD6-395C-4D83-AC60-82798FF69DAE}"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5D18-6D18-44F4-9EB7-B477545C7B5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A5FBCD6-395C-4D83-AC60-82798FF69DAE}" type="datetimeFigureOut">
              <a:rPr lang="en-US" smtClean="0"/>
              <a:pPr/>
              <a:t>2/29/2024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9A95D18-6D18-44F4-9EB7-B477545C7B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A5FBCD6-395C-4D83-AC60-82798FF69DAE}"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95D18-6D18-44F4-9EB7-B477545C7B5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A5FBCD6-395C-4D83-AC60-82798FF69DAE}"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95D18-6D18-44F4-9EB7-B477545C7B5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A5FBCD6-395C-4D83-AC60-82798FF69DAE}"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95D18-6D18-44F4-9EB7-B477545C7B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FBCD6-395C-4D83-AC60-82798FF69DAE}"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95D18-6D18-44F4-9EB7-B477545C7B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A5FBCD6-395C-4D83-AC60-82798FF69DAE}"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95D18-6D18-44F4-9EB7-B477545C7B5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A5FBCD6-395C-4D83-AC60-82798FF69DAE}" type="datetimeFigureOut">
              <a:rPr lang="en-US" smtClean="0"/>
              <a:pPr/>
              <a:t>2/29/2024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9A95D18-6D18-44F4-9EB7-B477545C7B5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A5FBCD6-395C-4D83-AC60-82798FF69DAE}" type="datetimeFigureOut">
              <a:rPr lang="en-US" smtClean="0"/>
              <a:pPr/>
              <a:t>2/29/2024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9A95D18-6D18-44F4-9EB7-B477545C7B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fet.g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2" name="Picture 14" descr="http://www.arcelormittal.com/packaging/repository/Packaging%20Images/SUSTDEV%20-%20HACCP.gif"/>
          <p:cNvPicPr>
            <a:picLocks noChangeAspect="1" noChangeArrowheads="1"/>
          </p:cNvPicPr>
          <p:nvPr/>
        </p:nvPicPr>
        <p:blipFill>
          <a:blip r:embed="rId3" cstate="print"/>
          <a:srcRect/>
          <a:stretch>
            <a:fillRect/>
          </a:stretch>
        </p:blipFill>
        <p:spPr bwMode="auto">
          <a:xfrm>
            <a:off x="5148064" y="3212976"/>
            <a:ext cx="3555970" cy="3168352"/>
          </a:xfrm>
          <a:prstGeom prst="rect">
            <a:avLst/>
          </a:prstGeom>
          <a:noFill/>
        </p:spPr>
      </p:pic>
      <p:pic>
        <p:nvPicPr>
          <p:cNvPr id="37898" name="Picture 10" descr="https://encrypted-tbn1.gstatic.com/images?q=tbn:ANd9GcRtV4_i_1ZuSOTn4B6BkJkkLVm4B7CjhXjeyfUbffr6Ua57XAU"/>
          <p:cNvPicPr>
            <a:picLocks noChangeAspect="1" noChangeArrowheads="1"/>
          </p:cNvPicPr>
          <p:nvPr/>
        </p:nvPicPr>
        <p:blipFill>
          <a:blip r:embed="rId4" cstate="print"/>
          <a:srcRect/>
          <a:stretch>
            <a:fillRect/>
          </a:stretch>
        </p:blipFill>
        <p:spPr bwMode="auto">
          <a:xfrm>
            <a:off x="679612" y="2564904"/>
            <a:ext cx="3456384" cy="2448272"/>
          </a:xfrm>
          <a:prstGeom prst="rect">
            <a:avLst/>
          </a:prstGeom>
          <a:noFill/>
        </p:spPr>
      </p:pic>
      <p:sp>
        <p:nvSpPr>
          <p:cNvPr id="3" name="Subtitle 2"/>
          <p:cNvSpPr>
            <a:spLocks noGrp="1"/>
          </p:cNvSpPr>
          <p:nvPr>
            <p:ph type="subTitle" idx="1"/>
          </p:nvPr>
        </p:nvSpPr>
        <p:spPr>
          <a:xfrm>
            <a:off x="323528" y="5157191"/>
            <a:ext cx="4168552" cy="1470025"/>
          </a:xfrm>
          <a:ln/>
        </p:spPr>
        <p:style>
          <a:lnRef idx="3">
            <a:schemeClr val="lt1"/>
          </a:lnRef>
          <a:fillRef idx="1">
            <a:schemeClr val="accent3"/>
          </a:fillRef>
          <a:effectRef idx="1">
            <a:schemeClr val="accent3"/>
          </a:effectRef>
          <a:fontRef idx="minor">
            <a:schemeClr val="lt1"/>
          </a:fontRef>
        </p:style>
        <p:txBody>
          <a:bodyPr>
            <a:noAutofit/>
          </a:bodyPr>
          <a:lstStyle/>
          <a:p>
            <a:r>
              <a:rPr lang="el-GR" sz="1600" b="1" dirty="0">
                <a:solidFill>
                  <a:schemeClr val="bg1"/>
                </a:solidFill>
                <a:effectLst>
                  <a:outerShdw blurRad="38100" dist="38100" dir="2700000" algn="tl">
                    <a:srgbClr val="000000">
                      <a:alpha val="43137"/>
                    </a:srgbClr>
                  </a:outerShdw>
                </a:effectLst>
              </a:rPr>
              <a:t>ΒΑΣΙΟΥ ΜΑΡΙΑ ΓΕΩΠΟΝΟΣ</a:t>
            </a:r>
          </a:p>
          <a:p>
            <a:r>
              <a:rPr lang="el-GR" sz="1600" b="1" dirty="0">
                <a:solidFill>
                  <a:schemeClr val="bg1"/>
                </a:solidFill>
                <a:effectLst>
                  <a:outerShdw blurRad="38100" dist="38100" dir="2700000" algn="tl">
                    <a:srgbClr val="000000">
                      <a:alpha val="43137"/>
                    </a:srgbClr>
                  </a:outerShdw>
                </a:effectLst>
              </a:rPr>
              <a:t> </a:t>
            </a:r>
            <a:r>
              <a:rPr lang="el-GR" sz="1600" b="1" dirty="0" err="1">
                <a:solidFill>
                  <a:schemeClr val="bg1"/>
                </a:solidFill>
                <a:effectLst>
                  <a:outerShdw blurRad="38100" dist="38100" dir="2700000" algn="tl">
                    <a:srgbClr val="000000">
                      <a:alpha val="43137"/>
                    </a:srgbClr>
                  </a:outerShdw>
                </a:effectLst>
              </a:rPr>
              <a:t>M.Sc</a:t>
            </a:r>
            <a:r>
              <a:rPr lang="el-GR" sz="1600" b="1" dirty="0">
                <a:solidFill>
                  <a:schemeClr val="bg1"/>
                </a:solidFill>
                <a:effectLst>
                  <a:outerShdw blurRad="38100" dist="38100" dir="2700000" algn="tl">
                    <a:srgbClr val="000000">
                      <a:alpha val="43137"/>
                    </a:srgbClr>
                  </a:outerShdw>
                </a:effectLst>
              </a:rPr>
              <a:t>. ΕΠΙΣΤΗΜΗΣ ΦΥΤΙΚΗΣ ΠΑΡΑΓΩΓΗΣ ΓΕΩΠΟΝΙΚΟ ΠΑΝ/ΜΙΟ ΑΘΗΝΩΝ</a:t>
            </a:r>
          </a:p>
          <a:p>
            <a:r>
              <a:rPr lang="el-GR" sz="1600" b="1" dirty="0" err="1">
                <a:solidFill>
                  <a:schemeClr val="bg1"/>
                </a:solidFill>
                <a:effectLst>
                  <a:outerShdw blurRad="38100" dist="38100" dir="2700000" algn="tl">
                    <a:srgbClr val="000000">
                      <a:alpha val="43137"/>
                    </a:srgbClr>
                  </a:outerShdw>
                </a:effectLst>
              </a:rPr>
              <a:t>M.Sc</a:t>
            </a:r>
            <a:r>
              <a:rPr lang="el-GR" sz="1600" b="1" dirty="0">
                <a:solidFill>
                  <a:schemeClr val="bg1"/>
                </a:solidFill>
                <a:effectLst>
                  <a:outerShdw blurRad="38100" dist="38100" dir="2700000" algn="tl">
                    <a:srgbClr val="000000">
                      <a:alpha val="43137"/>
                    </a:srgbClr>
                  </a:outerShdw>
                </a:effectLst>
              </a:rPr>
              <a:t>. ΕΚΠΑΙΔΕΥΣΗ ΓΙΑ ΤΗΝ ΑΕΙΦΟΡΙΑ &amp; ΤΟ ΠΕΡΙΒΑΛΛΟΝ ΠΑΝ/ΜΙΟ ΘΕΣΣΑΛΙΑΣ </a:t>
            </a:r>
          </a:p>
          <a:p>
            <a:endParaRPr lang="en-US" sz="1600" b="1"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251520" y="908720"/>
            <a:ext cx="8229600" cy="2160241"/>
          </a:xfrm>
        </p:spPr>
        <p:txBody>
          <a:bodyPr>
            <a:normAutofit/>
          </a:bodyPr>
          <a:lstStyle/>
          <a:p>
            <a:r>
              <a:rPr lang="el-GR" sz="3200" b="1" dirty="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ΑΣΦΑΛΕΙΑ ΚΑΙ ΥΓΙΕΙΝΗ ΤΡΟΦΙΜΩΝ: ΣΥΣΤΗΜΑ </a:t>
            </a:r>
            <a:r>
              <a:rPr lang="en-GB" sz="3200" b="1" i="1" dirty="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HACCP  </a:t>
            </a:r>
            <a:r>
              <a:rPr lang="el-GR" sz="3200" b="1" dirty="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ΚΑΙ</a:t>
            </a:r>
            <a:r>
              <a:rPr lang="en-GB" sz="3200" b="1" dirty="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  </a:t>
            </a:r>
            <a:r>
              <a:rPr lang="el-GR" sz="3200" b="1" dirty="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rPr>
              <a:t>ΕΦΑΡΜΟΓΕΣ ΤΟΥ</a:t>
            </a:r>
            <a:endParaRPr lang="en-US" sz="3200" b="1" dirty="0">
              <a:solidFill>
                <a:schemeClr val="accent4">
                  <a:lumMod val="20000"/>
                  <a:lumOff val="80000"/>
                </a:schemeClr>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37890" name="Picture 2" descr="http://advantus.co.in/images/haccp_logo.gif"/>
          <p:cNvPicPr>
            <a:picLocks noChangeAspect="1" noChangeArrowheads="1"/>
          </p:cNvPicPr>
          <p:nvPr/>
        </p:nvPicPr>
        <p:blipFill>
          <a:blip r:embed="rId5" cstate="print"/>
          <a:srcRect/>
          <a:stretch>
            <a:fillRect/>
          </a:stretch>
        </p:blipFill>
        <p:spPr bwMode="auto">
          <a:xfrm>
            <a:off x="7707288" y="21745"/>
            <a:ext cx="1547664" cy="17886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99592" y="764704"/>
            <a:ext cx="6768752" cy="720725"/>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3600" dirty="0">
                <a:solidFill>
                  <a:schemeClr val="accent2">
                    <a:lumMod val="75000"/>
                  </a:schemeClr>
                </a:solidFill>
              </a:rPr>
              <a:t>ΑΣΦΑΛΕΙΑ ΤΩΝ ΤΡΟΦΙΜΩΝ</a:t>
            </a:r>
            <a:endParaRPr lang="el-GR" sz="3600" b="1" dirty="0">
              <a:solidFill>
                <a:schemeClr val="accent2">
                  <a:lumMod val="75000"/>
                </a:schemeClr>
              </a:solidFill>
            </a:endParaRPr>
          </a:p>
        </p:txBody>
      </p:sp>
      <p:sp>
        <p:nvSpPr>
          <p:cNvPr id="3075" name="Rectangle 3"/>
          <p:cNvSpPr>
            <a:spLocks noGrp="1" noChangeArrowheads="1"/>
          </p:cNvSpPr>
          <p:nvPr>
            <p:ph sz="quarter" idx="1"/>
          </p:nvPr>
        </p:nvSpPr>
        <p:spPr>
          <a:xfrm>
            <a:off x="539552" y="1988840"/>
            <a:ext cx="8229600" cy="3536950"/>
          </a:xfrm>
        </p:spPr>
        <p:txBody>
          <a:bodyPr/>
          <a:lstStyle/>
          <a:p>
            <a:r>
              <a:rPr lang="el-GR" sz="2800" dirty="0"/>
              <a:t>Η ασφάλεια τροφίμων έχει άμεση σχέση με την υγεία:  Θέμα σοβαρό και αδιαπραγμάτευτο</a:t>
            </a:r>
          </a:p>
          <a:p>
            <a:r>
              <a:rPr lang="el-GR" sz="2800" dirty="0"/>
              <a:t>Τις τελευταίες δεκαετίες η προσπάθεια για διαχείριση της ασφάλειας των τροφίμων έχει ενταθεί και υπάρχουν αρκετοί λόγοι για αυτό: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03648" y="764704"/>
            <a:ext cx="5976664" cy="863625"/>
          </a:xfrm>
        </p:spPr>
        <p:style>
          <a:lnRef idx="2">
            <a:schemeClr val="accent2"/>
          </a:lnRef>
          <a:fillRef idx="1">
            <a:schemeClr val="lt1"/>
          </a:fillRef>
          <a:effectRef idx="0">
            <a:schemeClr val="accent2"/>
          </a:effectRef>
          <a:fontRef idx="minor">
            <a:schemeClr val="dk1"/>
          </a:fontRef>
        </p:style>
        <p:txBody>
          <a:bodyPr/>
          <a:lstStyle/>
          <a:p>
            <a:pPr algn="ctr"/>
            <a:r>
              <a:rPr lang="el-GR" sz="3600" dirty="0"/>
              <a:t>ΑΣΦΑΛΕΙΑ ΤΩΝ ΤΡΟΦΙΜΩΝ</a:t>
            </a:r>
          </a:p>
        </p:txBody>
      </p:sp>
      <p:sp>
        <p:nvSpPr>
          <p:cNvPr id="7171" name="Rectangle 3"/>
          <p:cNvSpPr>
            <a:spLocks noGrp="1" noChangeArrowheads="1"/>
          </p:cNvSpPr>
          <p:nvPr>
            <p:ph sz="quarter" idx="1"/>
          </p:nvPr>
        </p:nvSpPr>
        <p:spPr>
          <a:xfrm>
            <a:off x="468313" y="1916113"/>
            <a:ext cx="7991475" cy="2881312"/>
          </a:xfrm>
        </p:spPr>
        <p:txBody>
          <a:bodyPr/>
          <a:lstStyle/>
          <a:p>
            <a:r>
              <a:rPr lang="el-GR" sz="2800" dirty="0"/>
              <a:t>Η αυξημένη παρατηρούμενη επίπτωση πολλών τροφιμογενών λοιμώξεων σε πολλά κράτη.</a:t>
            </a:r>
          </a:p>
          <a:p>
            <a:r>
              <a:rPr lang="el-GR" sz="2800" dirty="0"/>
              <a:t>Η εμπεριστατωμένη επιστημονική γνώση σχετικά με τις χρόνιες και σοβαρές επιπτώσεις των τροφιμογενών λοιμώξεων. </a:t>
            </a:r>
          </a:p>
          <a:p>
            <a:pPr>
              <a:buFont typeface="Wingdings" pitchFamily="2" charset="2"/>
              <a:buNone/>
            </a:pPr>
            <a:endParaRPr lang="el-G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59632" y="764704"/>
            <a:ext cx="6120680" cy="854968"/>
          </a:xfrm>
        </p:spPr>
        <p:style>
          <a:lnRef idx="2">
            <a:schemeClr val="dk1"/>
          </a:lnRef>
          <a:fillRef idx="1">
            <a:schemeClr val="lt1"/>
          </a:fillRef>
          <a:effectRef idx="0">
            <a:schemeClr val="dk1"/>
          </a:effectRef>
          <a:fontRef idx="minor">
            <a:schemeClr val="dk1"/>
          </a:fontRef>
        </p:style>
        <p:txBody>
          <a:bodyPr/>
          <a:lstStyle/>
          <a:p>
            <a:pPr algn="ctr"/>
            <a:r>
              <a:rPr lang="el-GR" sz="3600" dirty="0"/>
              <a:t>ΑΣΦΑΛΕΙΑ ΤΩΝ ΤΡΟΦΙΜΩΝ</a:t>
            </a:r>
          </a:p>
        </p:txBody>
      </p:sp>
      <p:sp>
        <p:nvSpPr>
          <p:cNvPr id="4099" name="Rectangle 3"/>
          <p:cNvSpPr>
            <a:spLocks noGrp="1" noChangeArrowheads="1"/>
          </p:cNvSpPr>
          <p:nvPr>
            <p:ph sz="quarter" idx="1"/>
          </p:nvPr>
        </p:nvSpPr>
        <p:spPr>
          <a:xfrm>
            <a:off x="683568" y="1989138"/>
            <a:ext cx="7920682" cy="3960142"/>
          </a:xfrm>
        </p:spPr>
        <p:txBody>
          <a:bodyPr>
            <a:normAutofit/>
          </a:bodyPr>
          <a:lstStyle/>
          <a:p>
            <a:pPr>
              <a:lnSpc>
                <a:spcPct val="80000"/>
              </a:lnSpc>
            </a:pPr>
            <a:r>
              <a:rPr lang="el-GR" sz="2400" dirty="0"/>
              <a:t>Η σημαντική αύξηση των ευαίσθητων πληθυσμών (ηλικιωμένοι, οι </a:t>
            </a:r>
            <a:r>
              <a:rPr lang="el-GR" sz="2400" dirty="0" err="1"/>
              <a:t>ανοσοκατασταλμένοι</a:t>
            </a:r>
            <a:r>
              <a:rPr lang="el-GR" sz="2400" dirty="0"/>
              <a:t> κτλ.). </a:t>
            </a:r>
          </a:p>
          <a:p>
            <a:pPr>
              <a:lnSpc>
                <a:spcPct val="80000"/>
              </a:lnSpc>
            </a:pPr>
            <a:r>
              <a:rPr lang="el-GR" sz="2400" dirty="0"/>
              <a:t>Οι σημαντικές οικονομικές επιπτώσεις των τροφιμογενών λοιμώξεων.</a:t>
            </a:r>
          </a:p>
          <a:p>
            <a:pPr marL="457200" indent="-457200"/>
            <a:r>
              <a:rPr lang="el-GR" sz="2400" dirty="0"/>
              <a:t>Η βιομηχανοποιημένη, ταχεία και μαζική παραγωγή προϊόντων οδηγεί σε: </a:t>
            </a:r>
          </a:p>
          <a:p>
            <a:pPr marL="731520" lvl="1" indent="-457200">
              <a:buFont typeface="Wingdings" pitchFamily="2" charset="2"/>
              <a:buAutoNum type="arabicPeriod"/>
            </a:pPr>
            <a:r>
              <a:rPr lang="el-GR" sz="2200" dirty="0"/>
              <a:t>Αυξημένο κίνδυνο </a:t>
            </a:r>
            <a:r>
              <a:rPr lang="el-GR" sz="2200" u="sng" dirty="0"/>
              <a:t>μαζικής</a:t>
            </a:r>
            <a:r>
              <a:rPr lang="el-GR" sz="2200" dirty="0"/>
              <a:t> μόλυνσης των παραγόμενων τροφίμων </a:t>
            </a:r>
          </a:p>
          <a:p>
            <a:pPr marL="731520" lvl="1" indent="-457200">
              <a:buFont typeface="Wingdings" pitchFamily="2" charset="2"/>
              <a:buAutoNum type="arabicPeriod"/>
            </a:pPr>
            <a:r>
              <a:rPr lang="el-GR" sz="2200" dirty="0"/>
              <a:t>Σημαντική αύξηση του αριθμού των ατόμων που θα νοσήσουν</a:t>
            </a:r>
            <a:r>
              <a:rPr lang="el-GR" dirty="0"/>
              <a:t>.</a:t>
            </a:r>
          </a:p>
          <a:p>
            <a:pPr>
              <a:lnSpc>
                <a:spcPct val="80000"/>
              </a:lnSpc>
            </a:pPr>
            <a:endParaRPr lang="el-GR" sz="2400" dirty="0"/>
          </a:p>
          <a:p>
            <a:pPr>
              <a:lnSpc>
                <a:spcPct val="80000"/>
              </a:lnSpc>
            </a:pPr>
            <a:endParaRPr lang="el-GR" sz="2400" dirty="0"/>
          </a:p>
          <a:p>
            <a:pPr>
              <a:lnSpc>
                <a:spcPct val="80000"/>
              </a:lnSpc>
            </a:pPr>
            <a:endParaRPr lang="el-G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47664" y="548680"/>
            <a:ext cx="5601816" cy="86895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3600" dirty="0"/>
              <a:t>   ΑΣΦΑΛΕΙΑ ΤΩΝ ΤΡΟΦΙΜΩΝ</a:t>
            </a:r>
          </a:p>
        </p:txBody>
      </p:sp>
      <p:sp>
        <p:nvSpPr>
          <p:cNvPr id="5123" name="Rectangle 3"/>
          <p:cNvSpPr>
            <a:spLocks noGrp="1" noChangeArrowheads="1"/>
          </p:cNvSpPr>
          <p:nvPr>
            <p:ph sz="quarter" idx="1"/>
          </p:nvPr>
        </p:nvSpPr>
        <p:spPr>
          <a:xfrm>
            <a:off x="683568" y="1844824"/>
            <a:ext cx="7850187" cy="4030885"/>
          </a:xfrm>
        </p:spPr>
        <p:txBody>
          <a:bodyPr/>
          <a:lstStyle/>
          <a:p>
            <a:pPr marL="457200" indent="-457200"/>
            <a:r>
              <a:rPr lang="el-GR" sz="2400" dirty="0"/>
              <a:t>Η ευαισθητοποίηση των καταναλωτών και οι αυξανόμενες απαιτήσεις τους σχετικά με την ασφάλεια των προϊόντων.</a:t>
            </a:r>
            <a:endParaRPr lang="en-US" sz="2400" dirty="0"/>
          </a:p>
          <a:p>
            <a:pPr marL="457200" indent="-457200"/>
            <a:r>
              <a:rPr lang="el-GR" sz="2400" dirty="0"/>
              <a:t>Ο αυξημένος ανταγωνισμός του ελεύθερου εμπορίου τροφίμων σε διεθνές επίπεδο.</a:t>
            </a:r>
          </a:p>
          <a:p>
            <a:pPr marL="457200" indent="-457200"/>
            <a:endParaRPr lang="el-GR" sz="2400" dirty="0"/>
          </a:p>
          <a:p>
            <a:pPr marL="457200" indent="-457200">
              <a:buFont typeface="Wingdings" pitchFamily="2" charset="2"/>
              <a:buNone/>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931224" cy="994122"/>
          </a:xfrm>
        </p:spPr>
        <p:style>
          <a:lnRef idx="1">
            <a:schemeClr val="accent3"/>
          </a:lnRef>
          <a:fillRef idx="2">
            <a:schemeClr val="accent3"/>
          </a:fillRef>
          <a:effectRef idx="1">
            <a:schemeClr val="accent3"/>
          </a:effectRef>
          <a:fontRef idx="minor">
            <a:schemeClr val="dk1"/>
          </a:fontRef>
        </p:style>
        <p:txBody>
          <a:bodyPr>
            <a:noAutofit/>
          </a:bodyPr>
          <a:lstStyle/>
          <a:p>
            <a:r>
              <a:rPr lang="el-GR" sz="2800" dirty="0"/>
              <a:t>Η ασφάλεια και κατ’ επέκταση η ποιότητα των τροφίμων εξασφαλίζεται … </a:t>
            </a:r>
            <a:endParaRPr lang="en-US" sz="2800" dirty="0"/>
          </a:p>
        </p:txBody>
      </p:sp>
      <p:sp>
        <p:nvSpPr>
          <p:cNvPr id="3" name="Content Placeholder 2"/>
          <p:cNvSpPr>
            <a:spLocks noGrp="1"/>
          </p:cNvSpPr>
          <p:nvPr>
            <p:ph sz="quarter" idx="1"/>
          </p:nvPr>
        </p:nvSpPr>
        <p:spPr>
          <a:xfrm>
            <a:off x="395536" y="1484784"/>
            <a:ext cx="4953744" cy="2232248"/>
          </a:xfrm>
        </p:spPr>
        <p:txBody>
          <a:bodyPr>
            <a:normAutofit fontScale="92500" lnSpcReduction="20000"/>
          </a:bodyPr>
          <a:lstStyle/>
          <a:p>
            <a:pPr>
              <a:buNone/>
            </a:pPr>
            <a:r>
              <a:rPr lang="el-GR" dirty="0">
                <a:solidFill>
                  <a:srgbClr val="FF0000"/>
                </a:solidFill>
              </a:rPr>
              <a:t>Προληπτική</a:t>
            </a:r>
            <a:r>
              <a:rPr lang="el-GR" dirty="0"/>
              <a:t> προσέγγιση, μέσω της </a:t>
            </a:r>
          </a:p>
          <a:p>
            <a:pPr lvl="1"/>
            <a:r>
              <a:rPr lang="el-GR" dirty="0"/>
              <a:t>Εφαρμογής ορθών πρακτικών υγιεινής και παρασκευής και η </a:t>
            </a:r>
          </a:p>
          <a:p>
            <a:pPr lvl="1"/>
            <a:r>
              <a:rPr lang="el-GR" b="1" i="1" dirty="0">
                <a:solidFill>
                  <a:srgbClr val="C00000"/>
                </a:solidFill>
              </a:rPr>
              <a:t>Εφαρμογής αρχών ανάλυσης επικινδυνότητας στα κρίσιμα σημεία ελέγχου (</a:t>
            </a:r>
            <a:r>
              <a:rPr lang="en-US" b="1" i="1" dirty="0">
                <a:solidFill>
                  <a:srgbClr val="C00000"/>
                </a:solidFill>
              </a:rPr>
              <a:t>HACCP</a:t>
            </a:r>
            <a:r>
              <a:rPr lang="el-GR" b="1" i="1" dirty="0">
                <a:solidFill>
                  <a:srgbClr val="C00000"/>
                </a:solidFill>
              </a:rPr>
              <a:t>)</a:t>
            </a:r>
            <a:r>
              <a:rPr lang="el-GR" b="1" dirty="0"/>
              <a:t> </a:t>
            </a:r>
          </a:p>
          <a:p>
            <a:pPr>
              <a:buNone/>
            </a:pPr>
            <a:r>
              <a:rPr lang="el-GR" b="1" dirty="0"/>
              <a:t>    </a:t>
            </a:r>
            <a:endParaRPr lang="en-US" b="1" dirty="0"/>
          </a:p>
          <a:p>
            <a:endParaRPr lang="en-US" dirty="0"/>
          </a:p>
        </p:txBody>
      </p:sp>
      <p:pic>
        <p:nvPicPr>
          <p:cNvPr id="1026" name="Picture 2" descr="https://encrypted-tbn2.gstatic.com/images?q=tbn:ANd9GcTeP1lWMtOfH_0pjXIMhUAjAsJoNcCUhYx-TGydo2B4WdGXTR6f"/>
          <p:cNvPicPr>
            <a:picLocks noChangeAspect="1" noChangeArrowheads="1"/>
          </p:cNvPicPr>
          <p:nvPr/>
        </p:nvPicPr>
        <p:blipFill>
          <a:blip r:embed="rId2" cstate="print"/>
          <a:srcRect/>
          <a:stretch>
            <a:fillRect/>
          </a:stretch>
        </p:blipFill>
        <p:spPr bwMode="auto">
          <a:xfrm>
            <a:off x="5508104" y="1628800"/>
            <a:ext cx="3436633" cy="2088232"/>
          </a:xfrm>
          <a:prstGeom prst="rect">
            <a:avLst/>
          </a:prstGeom>
          <a:noFill/>
        </p:spPr>
      </p:pic>
      <p:pic>
        <p:nvPicPr>
          <p:cNvPr id="1028" name="Picture 4" descr="http://www.iso.org/iso/img_ref1510_01.jpg"/>
          <p:cNvPicPr>
            <a:picLocks noChangeAspect="1" noChangeArrowheads="1"/>
          </p:cNvPicPr>
          <p:nvPr/>
        </p:nvPicPr>
        <p:blipFill>
          <a:blip r:embed="rId3" cstate="print"/>
          <a:srcRect/>
          <a:stretch>
            <a:fillRect/>
          </a:stretch>
        </p:blipFill>
        <p:spPr bwMode="auto">
          <a:xfrm>
            <a:off x="1763688" y="5301208"/>
            <a:ext cx="5495181" cy="1371869"/>
          </a:xfrm>
          <a:prstGeom prst="rect">
            <a:avLst/>
          </a:prstGeom>
          <a:noFill/>
        </p:spPr>
      </p:pic>
      <p:sp>
        <p:nvSpPr>
          <p:cNvPr id="6" name="Rectangle 5"/>
          <p:cNvSpPr/>
          <p:nvPr/>
        </p:nvSpPr>
        <p:spPr>
          <a:xfrm>
            <a:off x="1403648" y="3861048"/>
            <a:ext cx="6388522" cy="98488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l-GR" sz="2600" dirty="0">
                <a:solidFill>
                  <a:schemeClr val="bg1"/>
                </a:solidFill>
                <a:effectLst>
                  <a:outerShdw blurRad="38100" dist="38100" dir="2700000" algn="tl">
                    <a:srgbClr val="000000">
                      <a:alpha val="43137"/>
                    </a:srgbClr>
                  </a:outerShdw>
                </a:effectLst>
              </a:rPr>
              <a:t>Σε </a:t>
            </a:r>
            <a:r>
              <a:rPr lang="el-GR" sz="3200" dirty="0">
                <a:solidFill>
                  <a:schemeClr val="bg1"/>
                </a:solidFill>
                <a:effectLst>
                  <a:outerShdw blurRad="38100" dist="38100" dir="2700000" algn="tl">
                    <a:srgbClr val="000000">
                      <a:alpha val="43137"/>
                    </a:srgbClr>
                  </a:outerShdw>
                </a:effectLst>
              </a:rPr>
              <a:t>ΟΛΑ</a:t>
            </a:r>
            <a:r>
              <a:rPr lang="el-GR" sz="2600" dirty="0">
                <a:solidFill>
                  <a:schemeClr val="bg1"/>
                </a:solidFill>
                <a:effectLst>
                  <a:outerShdw blurRad="38100" dist="38100" dir="2700000" algn="tl">
                    <a:srgbClr val="000000">
                      <a:alpha val="43137"/>
                    </a:srgbClr>
                  </a:outerShdw>
                </a:effectLst>
              </a:rPr>
              <a:t> τα στάδια </a:t>
            </a:r>
          </a:p>
          <a:p>
            <a:pPr algn="ctr"/>
            <a:r>
              <a:rPr lang="el-GR" sz="2600" dirty="0">
                <a:solidFill>
                  <a:schemeClr val="bg1"/>
                </a:solidFill>
                <a:effectLst>
                  <a:outerShdw blurRad="38100" dist="38100" dir="2700000" algn="tl">
                    <a:srgbClr val="000000">
                      <a:alpha val="43137"/>
                    </a:srgbClr>
                  </a:outerShdw>
                </a:effectLst>
              </a:rPr>
              <a:t>της διατροφικής αλυσίδας</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684213" y="1484313"/>
            <a:ext cx="7772400" cy="1350962"/>
          </a:xfrm>
        </p:spPr>
        <p:txBody>
          <a:bodyPr>
            <a:normAutofit/>
          </a:bodyPr>
          <a:lstStyle/>
          <a:p>
            <a:r>
              <a:rPr lang="el-GR" sz="3600" dirty="0">
                <a:effectLst>
                  <a:outerShdw blurRad="38100" dist="38100" dir="2700000" algn="tl">
                    <a:srgbClr val="000000">
                      <a:alpha val="43137"/>
                    </a:srgbClr>
                  </a:outerShdw>
                </a:effectLst>
              </a:rPr>
              <a:t>ΣΥΣΤΗΜΑ </a:t>
            </a:r>
            <a:r>
              <a:rPr lang="en-GB" sz="3600" dirty="0">
                <a:effectLst>
                  <a:outerShdw blurRad="38100" dist="38100" dir="2700000" algn="tl">
                    <a:srgbClr val="000000">
                      <a:alpha val="43137"/>
                    </a:srgbClr>
                  </a:outerShdw>
                </a:effectLst>
              </a:rPr>
              <a:t>HACCP </a:t>
            </a:r>
            <a:r>
              <a:rPr lang="el-GR" sz="3600" dirty="0">
                <a:effectLst>
                  <a:outerShdw blurRad="38100" dist="38100" dir="2700000" algn="tl">
                    <a:srgbClr val="000000">
                      <a:alpha val="43137"/>
                    </a:srgbClr>
                  </a:outerShdw>
                </a:effectLst>
              </a:rPr>
              <a:t>ΚΑΙ ΝΟΜΟΘΕΣΙΑ</a:t>
            </a:r>
            <a:r>
              <a:rPr lang="el-GR" sz="4800" dirty="0">
                <a:effectLst>
                  <a:outerShdw blurRad="38100" dist="38100" dir="2700000" algn="tl">
                    <a:srgbClr val="000000">
                      <a:alpha val="43137"/>
                    </a:srgbClr>
                  </a:outerShdw>
                </a:effectLst>
              </a:rPr>
              <a:t> </a:t>
            </a:r>
            <a:endParaRPr lang="en-US" sz="4800" dirty="0">
              <a:effectLst>
                <a:outerShdw blurRad="38100" dist="38100" dir="2700000" algn="tl">
                  <a:srgbClr val="000000">
                    <a:alpha val="43137"/>
                  </a:srgbClr>
                </a:outerShdw>
              </a:effectLst>
            </a:endParaRPr>
          </a:p>
        </p:txBody>
      </p:sp>
      <p:pic>
        <p:nvPicPr>
          <p:cNvPr id="140293" name="Picture 5" descr="haccp1"/>
          <p:cNvPicPr>
            <a:picLocks noChangeAspect="1" noChangeArrowheads="1"/>
          </p:cNvPicPr>
          <p:nvPr/>
        </p:nvPicPr>
        <p:blipFill>
          <a:blip r:embed="rId3" cstate="print"/>
          <a:srcRect/>
          <a:stretch>
            <a:fillRect/>
          </a:stretch>
        </p:blipFill>
        <p:spPr bwMode="auto">
          <a:xfrm>
            <a:off x="2555776" y="3140968"/>
            <a:ext cx="3837283" cy="278261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76672"/>
            <a:ext cx="5688632" cy="868958"/>
          </a:xfrm>
        </p:spPr>
        <p:style>
          <a:lnRef idx="3">
            <a:schemeClr val="lt1"/>
          </a:lnRef>
          <a:fillRef idx="1">
            <a:schemeClr val="accent2"/>
          </a:fillRef>
          <a:effectRef idx="1">
            <a:schemeClr val="accent2"/>
          </a:effectRef>
          <a:fontRef idx="minor">
            <a:schemeClr val="lt1"/>
          </a:fontRef>
        </p:style>
        <p:txBody>
          <a:bodyPr/>
          <a:lstStyle/>
          <a:p>
            <a:pPr algn="ctr"/>
            <a:r>
              <a:rPr lang="el-GR" dirty="0"/>
              <a:t>Νομοθετικό πλαίσιο</a:t>
            </a:r>
            <a:endParaRPr lang="en-US" dirty="0"/>
          </a:p>
        </p:txBody>
      </p:sp>
      <p:sp>
        <p:nvSpPr>
          <p:cNvPr id="3" name="Content Placeholder 2"/>
          <p:cNvSpPr>
            <a:spLocks noGrp="1"/>
          </p:cNvSpPr>
          <p:nvPr>
            <p:ph sz="quarter" idx="1"/>
          </p:nvPr>
        </p:nvSpPr>
        <p:spPr>
          <a:xfrm>
            <a:off x="395536" y="1772816"/>
            <a:ext cx="8748464" cy="4246984"/>
          </a:xfrm>
        </p:spPr>
        <p:txBody>
          <a:bodyPr>
            <a:normAutofit lnSpcReduction="10000"/>
          </a:bodyPr>
          <a:lstStyle/>
          <a:p>
            <a:pPr algn="ctr">
              <a:buNone/>
            </a:pPr>
            <a:r>
              <a:rPr lang="el-GR" dirty="0"/>
              <a:t>ώστε να επιτευχθεί…</a:t>
            </a:r>
          </a:p>
          <a:p>
            <a:pPr algn="ctr">
              <a:buNone/>
            </a:pPr>
            <a:r>
              <a:rPr lang="el-GR" dirty="0"/>
              <a:t> </a:t>
            </a:r>
            <a:r>
              <a:rPr lang="el-GR" i="1" dirty="0"/>
              <a:t>Η εξασφάλιση  της  παραγωγής και διακίνησης </a:t>
            </a:r>
          </a:p>
          <a:p>
            <a:pPr algn="ctr">
              <a:buNone/>
            </a:pPr>
            <a:r>
              <a:rPr lang="el-GR" i="1" dirty="0"/>
              <a:t>ασφαλών και  θρεπτικών  τροφίμων </a:t>
            </a:r>
          </a:p>
          <a:p>
            <a:pPr>
              <a:buNone/>
            </a:pPr>
            <a:endParaRPr lang="en-US" dirty="0"/>
          </a:p>
          <a:p>
            <a:pPr lvl="1">
              <a:buFont typeface="Wingdings" pitchFamily="2" charset="2"/>
              <a:buChar char="Ø"/>
            </a:pPr>
            <a:r>
              <a:rPr lang="el-GR" dirty="0"/>
              <a:t>Ευρωπαϊκή  Ένωση  οδηγία  93/43/ΕΟΚ</a:t>
            </a:r>
          </a:p>
          <a:p>
            <a:pPr lvl="1">
              <a:buFont typeface="Wingdings" pitchFamily="2" charset="2"/>
              <a:buChar char="Ø"/>
            </a:pPr>
            <a:r>
              <a:rPr lang="el-GR" dirty="0"/>
              <a:t>στην  Ελλάδα  Κ.Υ.Α   487/2000,  ΦΕΚ 12 19Β/04- 10-2000), </a:t>
            </a:r>
          </a:p>
          <a:p>
            <a:pPr>
              <a:buNone/>
            </a:pPr>
            <a:r>
              <a:rPr lang="el-GR" dirty="0"/>
              <a:t>    </a:t>
            </a:r>
          </a:p>
          <a:p>
            <a:pPr>
              <a:buNone/>
            </a:pPr>
            <a:r>
              <a:rPr lang="el-GR" dirty="0"/>
              <a:t>    Αυστηροί  έλεγχοι στην υγιεινή και ασφάλεια των τροφίμων τόσο  στα  εγχώρια  όσο  και  για  τ α  εισαγόμενα  προϊόντα.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980728"/>
            <a:ext cx="4680520" cy="5616624"/>
          </a:xfrm>
        </p:spPr>
        <p:txBody>
          <a:bodyPr>
            <a:normAutofit fontScale="77500" lnSpcReduction="20000"/>
          </a:bodyPr>
          <a:lstStyle/>
          <a:p>
            <a:pPr>
              <a:buFont typeface="Wingdings" pitchFamily="2" charset="2"/>
              <a:buChar char="Ø"/>
            </a:pPr>
            <a:r>
              <a:rPr lang="el-GR" dirty="0"/>
              <a:t>   </a:t>
            </a:r>
            <a:r>
              <a:rPr lang="el-GR" dirty="0" err="1"/>
              <a:t>Eυρωπαϊκή</a:t>
            </a:r>
            <a:r>
              <a:rPr lang="el-GR" dirty="0"/>
              <a:t> </a:t>
            </a:r>
            <a:r>
              <a:rPr lang="el-GR" dirty="0" err="1"/>
              <a:t>Oδηγία</a:t>
            </a:r>
            <a:r>
              <a:rPr lang="el-GR" dirty="0"/>
              <a:t> 93/43/ΕΟΚ και </a:t>
            </a:r>
          </a:p>
          <a:p>
            <a:pPr>
              <a:buFont typeface="Wingdings" pitchFamily="2" charset="2"/>
              <a:buChar char="Ø"/>
            </a:pPr>
            <a:r>
              <a:rPr lang="el-GR" dirty="0"/>
              <a:t>   Κ.Υ.Α. 487/ΦΕΚ 1219 Β΄/ 4.10.2000</a:t>
            </a:r>
            <a:r>
              <a:rPr lang="el-GR" b="1" dirty="0"/>
              <a:t> </a:t>
            </a:r>
          </a:p>
          <a:p>
            <a:pPr>
              <a:buNone/>
            </a:pPr>
            <a:r>
              <a:rPr lang="el-GR" dirty="0"/>
              <a:t>υποχρεώνει όλες τις επιχειρήσεις που </a:t>
            </a:r>
            <a:endParaRPr lang="en-GB" dirty="0"/>
          </a:p>
          <a:p>
            <a:pPr lvl="1"/>
            <a:r>
              <a:rPr lang="el-GR" dirty="0"/>
              <a:t>παρασκευάζουν, </a:t>
            </a:r>
            <a:endParaRPr lang="en-GB" dirty="0"/>
          </a:p>
          <a:p>
            <a:pPr lvl="1"/>
            <a:r>
              <a:rPr lang="el-GR" dirty="0"/>
              <a:t>μεταποιούν, </a:t>
            </a:r>
            <a:endParaRPr lang="en-GB" dirty="0"/>
          </a:p>
          <a:p>
            <a:pPr lvl="1"/>
            <a:r>
              <a:rPr lang="el-GR" dirty="0"/>
              <a:t>παράγουν, </a:t>
            </a:r>
            <a:endParaRPr lang="en-GB" dirty="0"/>
          </a:p>
          <a:p>
            <a:pPr lvl="1"/>
            <a:r>
              <a:rPr lang="el-GR" dirty="0"/>
              <a:t>συσκευάζουν, </a:t>
            </a:r>
            <a:endParaRPr lang="en-GB" dirty="0"/>
          </a:p>
          <a:p>
            <a:pPr lvl="1"/>
            <a:r>
              <a:rPr lang="el-GR" dirty="0"/>
              <a:t>αποθηκεύουν, </a:t>
            </a:r>
            <a:endParaRPr lang="en-GB" dirty="0"/>
          </a:p>
          <a:p>
            <a:pPr lvl="1"/>
            <a:r>
              <a:rPr lang="el-GR" dirty="0"/>
              <a:t>μεταφέρουν, </a:t>
            </a:r>
            <a:endParaRPr lang="en-GB" dirty="0"/>
          </a:p>
          <a:p>
            <a:pPr lvl="1"/>
            <a:r>
              <a:rPr lang="el-GR" dirty="0"/>
              <a:t>διανέμουν, </a:t>
            </a:r>
            <a:endParaRPr lang="en-GB" dirty="0"/>
          </a:p>
          <a:p>
            <a:pPr lvl="1"/>
            <a:r>
              <a:rPr lang="el-GR" dirty="0"/>
              <a:t>διακινούν ή </a:t>
            </a:r>
            <a:endParaRPr lang="en-GB" dirty="0"/>
          </a:p>
          <a:p>
            <a:pPr lvl="1"/>
            <a:r>
              <a:rPr lang="el-GR" dirty="0"/>
              <a:t>διαθέτουν τρόφιμα και ποτά </a:t>
            </a:r>
            <a:endParaRPr lang="en-GB" dirty="0"/>
          </a:p>
          <a:p>
            <a:pPr>
              <a:buNone/>
            </a:pPr>
            <a:r>
              <a:rPr lang="en-GB" dirty="0"/>
              <a:t>     </a:t>
            </a:r>
            <a:r>
              <a:rPr lang="el-GR" sz="3100" dirty="0"/>
              <a:t>να εφαρμόζουν </a:t>
            </a:r>
            <a:r>
              <a:rPr lang="el-GR" sz="3100" b="1" i="1" dirty="0"/>
              <a:t>τεκμηριωμένο (γραπτό) HACCP </a:t>
            </a:r>
          </a:p>
          <a:p>
            <a:pPr>
              <a:buNone/>
            </a:pPr>
            <a:r>
              <a:rPr lang="el-GR" sz="3100" b="1" i="1" dirty="0"/>
              <a:t>    </a:t>
            </a:r>
            <a:r>
              <a:rPr lang="el-GR" dirty="0"/>
              <a:t>έχουν   την   κύρια   ευθύνη   για   την   διάθεση   στην  αγορά   ασφαλών   προϊόντων </a:t>
            </a:r>
            <a:endParaRPr lang="en-US" b="1" i="1" dirty="0"/>
          </a:p>
        </p:txBody>
      </p:sp>
      <p:sp>
        <p:nvSpPr>
          <p:cNvPr id="4" name="6-Point Star 3"/>
          <p:cNvSpPr/>
          <p:nvPr/>
        </p:nvSpPr>
        <p:spPr>
          <a:xfrm>
            <a:off x="4716016" y="836712"/>
            <a:ext cx="4248472" cy="4752528"/>
          </a:xfrm>
          <a:prstGeom prst="star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3200" b="1" dirty="0">
                <a:solidFill>
                  <a:schemeClr val="bg1"/>
                </a:solidFill>
                <a:effectLst>
                  <a:outerShdw blurRad="38100" dist="38100" dir="2700000" algn="tl">
                    <a:srgbClr val="000000">
                      <a:alpha val="43137"/>
                    </a:srgbClr>
                  </a:outerShdw>
                </a:effectLst>
              </a:rPr>
              <a:t>Η εφαρμογή του HACCP είναι υποχρεωτική </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753944" cy="86895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l-GR" dirty="0"/>
              <a:t>Ισχύουσα Νομοθεσία</a:t>
            </a:r>
            <a:endParaRPr lang="en-US" dirty="0"/>
          </a:p>
        </p:txBody>
      </p:sp>
      <p:sp>
        <p:nvSpPr>
          <p:cNvPr id="3" name="Content Placeholder 2"/>
          <p:cNvSpPr>
            <a:spLocks noGrp="1"/>
          </p:cNvSpPr>
          <p:nvPr>
            <p:ph sz="quarter" idx="1"/>
          </p:nvPr>
        </p:nvSpPr>
        <p:spPr>
          <a:xfrm>
            <a:off x="323528" y="1628800"/>
            <a:ext cx="8276456" cy="4968552"/>
          </a:xfrm>
        </p:spPr>
        <p:txBody>
          <a:bodyPr>
            <a:normAutofit fontScale="70000" lnSpcReduction="20000"/>
          </a:bodyPr>
          <a:lstStyle/>
          <a:p>
            <a:pPr lvl="1"/>
            <a:r>
              <a:rPr lang="el-GR" dirty="0"/>
              <a:t>Υ.Δ. 2805/60 τροποποιηθείσα με την ΥΔ Α1β/1795/77.  Σχετικά με τους υγειονομικούς ελέγχους τροφίμων (χαρακτηρισμοί – κατάταξη – κυρώσεις).</a:t>
            </a:r>
            <a:endParaRPr lang="en-US" dirty="0"/>
          </a:p>
          <a:p>
            <a:pPr lvl="1"/>
            <a:r>
              <a:rPr lang="el-GR" dirty="0"/>
              <a:t>ΚΥΑ 487/2000 (ΦΕΚ 1219/4.10.03) σε συμμόρφωση με την Οδηγία 93/43 Ε.Ε. Οριζόντιος οδηγία, θεσπίζει γενικούς κανόνες υγιεινής τροφίμων, εκτός των τροφίμων ζωικής προέλευσης.</a:t>
            </a:r>
            <a:endParaRPr lang="en-US" dirty="0"/>
          </a:p>
          <a:p>
            <a:pPr lvl="1"/>
            <a:r>
              <a:rPr lang="el-GR" dirty="0"/>
              <a:t>Ειδικές Οδηγίες, κάθετες, «κτηνιατρικές» που έχουν ενσωματωθεί στο Εθνικό Δίκαιο με αντίστοιχα Π.Δ.  Καθορίζουν μικροβιολογικά κριτήρια για ορισμένες κατηγορίες τροφίμων ζωικής προέλευσης και αποτελούν τα εργαλεία για τους υγειονομικούς ελέγχους των τροφίμων ζωικής προέλευσης όπως:</a:t>
            </a:r>
            <a:endParaRPr lang="en-US" dirty="0"/>
          </a:p>
          <a:p>
            <a:pPr lvl="2"/>
            <a:r>
              <a:rPr lang="el-GR" dirty="0"/>
              <a:t>Π.Δ. 56/95 (ΦΕΚ 45/Α/95) σε συμμόρφωση προς τις Οδηγίες 92/46 &amp; 92/47/ΕΟΚ: Υγειονομικός έλεγχος &amp; εμπορία νωπού γάλακτος και γαλακτοκομικών προϊόντων.</a:t>
            </a:r>
            <a:endParaRPr lang="en-US" dirty="0"/>
          </a:p>
          <a:p>
            <a:pPr lvl="2"/>
            <a:r>
              <a:rPr lang="el-GR" dirty="0"/>
              <a:t>Π.Δ. 443/91 (ΦΕΚ 163/Α/91) σε συμμόρφωση προς τις Οδηγίες 89/437 &amp; 89/662 ΕΟΚ: Αυγά και προϊόντα αυγών.</a:t>
            </a:r>
            <a:endParaRPr lang="en-US" dirty="0"/>
          </a:p>
          <a:p>
            <a:pPr lvl="2"/>
            <a:r>
              <a:rPr lang="el-GR" dirty="0"/>
              <a:t>Π.Δ. 289/97 σε συμμόρφωση προς την Οδηγία 94/65 ΕΟΚ: Παρασκευάσματα κρέατος – κιμάδες.</a:t>
            </a:r>
            <a:endParaRPr lang="en-US" dirty="0"/>
          </a:p>
          <a:p>
            <a:pPr lvl="2"/>
            <a:r>
              <a:rPr lang="el-GR" dirty="0"/>
              <a:t>Π.Δ. 412/94 σε συμμόρφωση προς την Οδηγία 91/492 ΕΟΚ: Υγειονομικός έλεγχος &amp; εμπορία ζώντων δίθυρων μαλακίων.</a:t>
            </a:r>
            <a:endParaRPr lang="en-US" dirty="0"/>
          </a:p>
          <a:p>
            <a:pPr lvl="2"/>
            <a:r>
              <a:rPr lang="el-GR" dirty="0"/>
              <a:t>Απόφαση 93/51/ΕΟΚ – Υγειονομικός έλεγχος βρασμένων μαλακοστράκων &amp; μαλακίων.</a:t>
            </a:r>
            <a:endParaRPr lang="en-US" dirty="0"/>
          </a:p>
          <a:p>
            <a:pPr lvl="2"/>
            <a:r>
              <a:rPr lang="el-GR" dirty="0"/>
              <a:t>Π.Δ. 433/9.11.83 σε συμμόρφωση προς την  Οδηγία 80/777/</a:t>
            </a:r>
            <a:r>
              <a:rPr lang="en-US" dirty="0"/>
              <a:t>EE</a:t>
            </a:r>
            <a:r>
              <a:rPr lang="el-GR" dirty="0"/>
              <a:t> σχετικά με τα φυσικά μεταλλικά νερά.</a:t>
            </a:r>
            <a:endParaRPr lang="en-US" dirty="0"/>
          </a:p>
          <a:p>
            <a:pPr lvl="1"/>
            <a:r>
              <a:rPr lang="el-GR" dirty="0"/>
              <a:t>Κανονισμός (ΕΚ) αριθ. 2073/2005 της Επιτροπής της 15 Νοεμβρίου 2005: περί μικροβιολογικών κριτηρίων για τα τρόφιμα.</a:t>
            </a:r>
          </a:p>
          <a:p>
            <a:pPr lvl="1"/>
            <a:r>
              <a:rPr lang="el-GR" dirty="0"/>
              <a:t>Απόφαση επιβολής προστίμων ΦΕΚ 727/Β/15.06.2006)</a:t>
            </a:r>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11560" y="476672"/>
            <a:ext cx="7920880" cy="1371600"/>
          </a:xfrm>
        </p:spPr>
        <p:txBody>
          <a:bodyPr>
            <a:normAutofit fontScale="90000"/>
          </a:bodyPr>
          <a:lstStyle/>
          <a:p>
            <a:pPr algn="ctr"/>
            <a:r>
              <a:rPr lang="el-GR" sz="4000" b="1" dirty="0">
                <a:solidFill>
                  <a:schemeClr val="accent1">
                    <a:lumMod val="50000"/>
                  </a:schemeClr>
                </a:solidFill>
              </a:rPr>
              <a:t>Σύστημα </a:t>
            </a:r>
            <a:r>
              <a:rPr lang="en-US" sz="4000" b="1" dirty="0">
                <a:solidFill>
                  <a:schemeClr val="accent1">
                    <a:lumMod val="50000"/>
                  </a:schemeClr>
                </a:solidFill>
              </a:rPr>
              <a:t>HACCP</a:t>
            </a:r>
            <a:r>
              <a:rPr lang="el-GR" sz="4000" b="1" dirty="0">
                <a:solidFill>
                  <a:schemeClr val="accent1">
                    <a:lumMod val="50000"/>
                  </a:schemeClr>
                </a:solidFill>
              </a:rPr>
              <a:t> </a:t>
            </a:r>
            <a:br>
              <a:rPr lang="el-GR" sz="4000" dirty="0"/>
            </a:br>
            <a:r>
              <a:rPr lang="el-GR" sz="2800" dirty="0"/>
              <a:t>Σύστημα διαχείρισης ασφάλειας τροφίμων, αφορά στο σύνολο της παρ. διαδικασίας </a:t>
            </a:r>
            <a:endParaRPr lang="en-US" sz="4000" dirty="0"/>
          </a:p>
        </p:txBody>
      </p:sp>
      <p:sp>
        <p:nvSpPr>
          <p:cNvPr id="195587" name="Rectangle 3"/>
          <p:cNvSpPr>
            <a:spLocks noGrp="1" noChangeArrowheads="1"/>
          </p:cNvSpPr>
          <p:nvPr>
            <p:ph sz="quarter" idx="1"/>
          </p:nvPr>
        </p:nvSpPr>
        <p:spPr>
          <a:xfrm>
            <a:off x="539750" y="4149080"/>
            <a:ext cx="7704658" cy="2304256"/>
          </a:xfrm>
        </p:spPr>
        <p:txBody>
          <a:bodyPr>
            <a:normAutofit/>
          </a:bodyPr>
          <a:lstStyle/>
          <a:p>
            <a:pPr lvl="2" algn="ctr" eaLnBrk="0" hangingPunct="0">
              <a:spcBef>
                <a:spcPct val="0"/>
              </a:spcBef>
              <a:buClrTx/>
              <a:buFontTx/>
              <a:buNone/>
            </a:pPr>
            <a:r>
              <a:rPr lang="el-GR" sz="2800" b="1" dirty="0">
                <a:solidFill>
                  <a:schemeClr val="tx2"/>
                </a:solidFill>
              </a:rPr>
              <a:t>Ακρωνύμιο από τις λέξεις </a:t>
            </a:r>
          </a:p>
          <a:p>
            <a:pPr lvl="2" algn="ctr" eaLnBrk="0" hangingPunct="0">
              <a:spcBef>
                <a:spcPct val="0"/>
              </a:spcBef>
              <a:buClrTx/>
              <a:buFontTx/>
              <a:buNone/>
            </a:pPr>
            <a:r>
              <a:rPr lang="en-US" sz="2800" b="1" dirty="0">
                <a:solidFill>
                  <a:schemeClr val="tx2"/>
                </a:solidFill>
              </a:rPr>
              <a:t>Hazard Analysis of Critical Control Points </a:t>
            </a:r>
            <a:endParaRPr lang="el-GR" sz="2800" b="1" dirty="0">
              <a:solidFill>
                <a:schemeClr val="tx2"/>
              </a:solidFill>
            </a:endParaRPr>
          </a:p>
          <a:p>
            <a:pPr lvl="2" algn="ctr" eaLnBrk="0" hangingPunct="0">
              <a:spcBef>
                <a:spcPct val="0"/>
              </a:spcBef>
              <a:buClrTx/>
              <a:buFontTx/>
              <a:buNone/>
            </a:pPr>
            <a:endParaRPr lang="el-GR" sz="2800" b="1" dirty="0">
              <a:solidFill>
                <a:schemeClr val="tx2"/>
              </a:solidFill>
            </a:endParaRPr>
          </a:p>
          <a:p>
            <a:pPr lvl="2" algn="ctr" eaLnBrk="0" hangingPunct="0">
              <a:spcBef>
                <a:spcPct val="0"/>
              </a:spcBef>
              <a:buClrTx/>
              <a:buFontTx/>
              <a:buNone/>
            </a:pPr>
            <a:r>
              <a:rPr lang="en-US" sz="2800" b="1" dirty="0">
                <a:solidFill>
                  <a:schemeClr val="tx2"/>
                </a:solidFill>
              </a:rPr>
              <a:t>(</a:t>
            </a:r>
            <a:r>
              <a:rPr lang="el-GR" sz="2800" b="1" dirty="0">
                <a:solidFill>
                  <a:schemeClr val="tx2"/>
                </a:solidFill>
              </a:rPr>
              <a:t>Ανάλυση Επικινδυνότητας στα Κρίσιμα Σημεία Ελέγχου)</a:t>
            </a:r>
            <a:endParaRPr lang="en-US" sz="2800" dirty="0"/>
          </a:p>
        </p:txBody>
      </p:sp>
      <p:sp>
        <p:nvSpPr>
          <p:cNvPr id="5" name="Down Ribbon 4"/>
          <p:cNvSpPr/>
          <p:nvPr/>
        </p:nvSpPr>
        <p:spPr>
          <a:xfrm>
            <a:off x="1547664" y="2276872"/>
            <a:ext cx="6408712" cy="1512168"/>
          </a:xfrm>
          <a:prstGeom prst="ribbon">
            <a:avLst>
              <a:gd name="adj1" fmla="val 27753"/>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sz="2800" dirty="0">
              <a:solidFill>
                <a:srgbClr val="FFFF00"/>
              </a:solidFill>
            </a:endParaRPr>
          </a:p>
          <a:p>
            <a:pPr algn="ctr"/>
            <a:r>
              <a:rPr lang="el-GR" sz="2800" dirty="0">
                <a:solidFill>
                  <a:srgbClr val="FFFF00"/>
                </a:solidFill>
              </a:rPr>
              <a:t>«από τη φάρμα στο πιάτο μας»</a:t>
            </a:r>
            <a:r>
              <a:rPr lang="el-GR" sz="3600" dirty="0">
                <a:solidFill>
                  <a:srgbClr val="FFFF00"/>
                </a:solidFill>
              </a:rPr>
              <a:t> </a:t>
            </a:r>
            <a:endParaRPr lang="en-US" sz="2800" dirty="0">
              <a:solidFill>
                <a:srgbClr val="FFFF00"/>
              </a:solidFill>
            </a:endParaRPr>
          </a:p>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548680"/>
            <a:ext cx="7560840" cy="5933256"/>
          </a:xfrm>
        </p:spPr>
        <p:txBody>
          <a:bodyPr>
            <a:normAutofit/>
          </a:bodyPr>
          <a:lstStyle/>
          <a:p>
            <a:pPr>
              <a:buNone/>
            </a:pPr>
            <a:r>
              <a:rPr lang="el-GR" dirty="0"/>
              <a:t>    Ο κλάδος της βιομηχανίας τροφίμων και ποτών αποτελεί έναν από  τους σημαντικότερους παράγοντες της  οικονομίας  των κρατών     </a:t>
            </a:r>
            <a:endParaRPr lang="en-GB" dirty="0"/>
          </a:p>
          <a:p>
            <a:pPr>
              <a:buFont typeface="Wingdings" pitchFamily="2" charset="2"/>
              <a:buChar char="Ø"/>
            </a:pPr>
            <a:r>
              <a:rPr lang="el-GR" dirty="0"/>
              <a:t>Κάλυψη</a:t>
            </a:r>
            <a:r>
              <a:rPr lang="en-GB" dirty="0"/>
              <a:t> </a:t>
            </a:r>
            <a:r>
              <a:rPr lang="el-GR" dirty="0"/>
              <a:t>αναγκών  διαβίωσης, διατροφής</a:t>
            </a:r>
            <a:endParaRPr lang="en-GB" dirty="0"/>
          </a:p>
          <a:p>
            <a:pPr>
              <a:buFont typeface="Wingdings" pitchFamily="2" charset="2"/>
              <a:buChar char="Ø"/>
            </a:pPr>
            <a:r>
              <a:rPr lang="el-GR" dirty="0"/>
              <a:t>Απασχόληση μεγάλου ποσοστού εργατικού  δυναμικού</a:t>
            </a:r>
            <a:endParaRPr lang="en-GB" dirty="0"/>
          </a:p>
          <a:p>
            <a:pPr algn="ctr">
              <a:buNone/>
            </a:pPr>
            <a:r>
              <a:rPr lang="el-GR" b="1" dirty="0"/>
              <a:t>Κερδοφόρα και ανταγωνιστική </a:t>
            </a:r>
          </a:p>
          <a:p>
            <a:pPr algn="ctr">
              <a:buNone/>
            </a:pPr>
            <a:r>
              <a:rPr lang="el-GR" dirty="0"/>
              <a:t>επιχείρηση τροφίμων </a:t>
            </a:r>
          </a:p>
          <a:p>
            <a:endParaRPr lang="el-GR" dirty="0"/>
          </a:p>
          <a:p>
            <a:endParaRPr lang="el-GR" dirty="0"/>
          </a:p>
          <a:p>
            <a:endParaRPr lang="el-GR" dirty="0"/>
          </a:p>
          <a:p>
            <a:pPr>
              <a:buNone/>
            </a:pPr>
            <a:endParaRPr lang="el-GR" dirty="0"/>
          </a:p>
        </p:txBody>
      </p:sp>
      <p:sp>
        <p:nvSpPr>
          <p:cNvPr id="5" name="Equal 4"/>
          <p:cNvSpPr/>
          <p:nvPr/>
        </p:nvSpPr>
        <p:spPr>
          <a:xfrm>
            <a:off x="4139952" y="4869160"/>
            <a:ext cx="1296144" cy="648072"/>
          </a:xfrm>
          <a:prstGeom prst="mathEqual">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755576" y="4437112"/>
            <a:ext cx="3312368" cy="12961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2400" dirty="0"/>
              <a:t>Απαιτήσεις και  προτιμήσεις  των  καταναλωτών </a:t>
            </a:r>
            <a:endParaRPr lang="en-US" dirty="0"/>
          </a:p>
        </p:txBody>
      </p:sp>
      <p:sp>
        <p:nvSpPr>
          <p:cNvPr id="7" name="Rectangle 6"/>
          <p:cNvSpPr/>
          <p:nvPr/>
        </p:nvSpPr>
        <p:spPr>
          <a:xfrm>
            <a:off x="5508104" y="4509120"/>
            <a:ext cx="3312368" cy="12241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800" dirty="0"/>
              <a:t>Υποχρέωση των  παραγωγών </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2.bp.blogspot.com/-SGBIK57LSDo/TVbbOPrd8cI/AAAAAAAABYc/IdkjInBW2SM/s1600/Slide1.GIF"/>
          <p:cNvPicPr>
            <a:picLocks noChangeAspect="1" noChangeArrowheads="1"/>
          </p:cNvPicPr>
          <p:nvPr/>
        </p:nvPicPr>
        <p:blipFill>
          <a:blip r:embed="rId2" cstate="print"/>
          <a:srcRect/>
          <a:stretch>
            <a:fillRect/>
          </a:stretch>
        </p:blipFill>
        <p:spPr bwMode="auto">
          <a:xfrm>
            <a:off x="4439477" y="1484784"/>
            <a:ext cx="4704523" cy="3528392"/>
          </a:xfrm>
          <a:prstGeom prst="rect">
            <a:avLst/>
          </a:prstGeom>
          <a:noFill/>
        </p:spPr>
      </p:pic>
      <p:sp>
        <p:nvSpPr>
          <p:cNvPr id="8194" name="Rectangle 2"/>
          <p:cNvSpPr>
            <a:spLocks noGrp="1" noChangeArrowheads="1"/>
          </p:cNvSpPr>
          <p:nvPr>
            <p:ph type="title"/>
          </p:nvPr>
        </p:nvSpPr>
        <p:spPr>
          <a:xfrm>
            <a:off x="792163" y="332656"/>
            <a:ext cx="6660157" cy="863600"/>
          </a:xfrm>
        </p:spPr>
        <p:style>
          <a:lnRef idx="3">
            <a:schemeClr val="lt1"/>
          </a:lnRef>
          <a:fillRef idx="1">
            <a:schemeClr val="accent5"/>
          </a:fillRef>
          <a:effectRef idx="1">
            <a:schemeClr val="accent5"/>
          </a:effectRef>
          <a:fontRef idx="minor">
            <a:schemeClr val="lt1"/>
          </a:fontRef>
        </p:style>
        <p:txBody>
          <a:bodyPr>
            <a:normAutofit/>
          </a:bodyPr>
          <a:lstStyle/>
          <a:p>
            <a:r>
              <a:rPr lang="el-GR" sz="3200" dirty="0"/>
              <a:t>ΕΝΝΟΙΑ ΤΟΥ ΣΥΣΤΗΜΑΤΟΣ </a:t>
            </a:r>
            <a:r>
              <a:rPr lang="en-US" dirty="0"/>
              <a:t>HACCP</a:t>
            </a:r>
            <a:endParaRPr lang="el-GR" sz="4800" dirty="0"/>
          </a:p>
        </p:txBody>
      </p:sp>
      <p:sp>
        <p:nvSpPr>
          <p:cNvPr id="8195" name="Rectangle 3"/>
          <p:cNvSpPr>
            <a:spLocks noGrp="1" noChangeArrowheads="1"/>
          </p:cNvSpPr>
          <p:nvPr>
            <p:ph sz="quarter" idx="1"/>
          </p:nvPr>
        </p:nvSpPr>
        <p:spPr>
          <a:xfrm>
            <a:off x="323528" y="1628800"/>
            <a:ext cx="4607743" cy="4608512"/>
          </a:xfrm>
        </p:spPr>
        <p:txBody>
          <a:bodyPr>
            <a:normAutofit/>
          </a:bodyPr>
          <a:lstStyle/>
          <a:p>
            <a:pPr>
              <a:lnSpc>
                <a:spcPct val="90000"/>
              </a:lnSpc>
              <a:buNone/>
            </a:pPr>
            <a:r>
              <a:rPr lang="el-GR" sz="2400" dirty="0"/>
              <a:t>    Προληπτικό σύστημα ελέγχου της ασφάλειας των τροφίμων</a:t>
            </a:r>
          </a:p>
          <a:p>
            <a:pPr>
              <a:lnSpc>
                <a:spcPct val="90000"/>
              </a:lnSpc>
              <a:buFont typeface="Wingdings" pitchFamily="2" charset="2"/>
              <a:buNone/>
            </a:pPr>
            <a:r>
              <a:rPr lang="el-GR" sz="2400" dirty="0"/>
              <a:t>    Συνίσταται:</a:t>
            </a:r>
          </a:p>
          <a:p>
            <a:pPr>
              <a:lnSpc>
                <a:spcPct val="90000"/>
              </a:lnSpc>
            </a:pPr>
            <a:r>
              <a:rPr lang="el-GR" sz="2400" dirty="0"/>
              <a:t>Στον προσδιορισμό, </a:t>
            </a:r>
          </a:p>
          <a:p>
            <a:pPr>
              <a:lnSpc>
                <a:spcPct val="90000"/>
              </a:lnSpc>
            </a:pPr>
            <a:r>
              <a:rPr lang="el-GR" sz="2400" dirty="0"/>
              <a:t>ανίχνευση και </a:t>
            </a:r>
          </a:p>
          <a:p>
            <a:pPr>
              <a:lnSpc>
                <a:spcPct val="90000"/>
              </a:lnSpc>
            </a:pPr>
            <a:r>
              <a:rPr lang="el-GR" sz="2400" dirty="0"/>
              <a:t>εκτίμηση εκ των προτέρων </a:t>
            </a:r>
          </a:p>
          <a:p>
            <a:pPr>
              <a:lnSpc>
                <a:spcPct val="90000"/>
              </a:lnSpc>
              <a:buNone/>
            </a:pPr>
            <a:r>
              <a:rPr lang="el-GR" sz="2400" dirty="0"/>
              <a:t>    των κινδύνων που πιθανόν εμφανιστούν κατά τη διάρκεια μιας παραγωγικής διαδικασίας </a:t>
            </a:r>
          </a:p>
          <a:p>
            <a:pPr>
              <a:lnSpc>
                <a:spcPct val="90000"/>
              </a:lnSpc>
            </a:pPr>
            <a:r>
              <a:rPr lang="el-GR" sz="2400" dirty="0"/>
              <a:t>Στη λήψη προληπτικών μέτρων</a:t>
            </a:r>
          </a:p>
          <a:p>
            <a:pPr>
              <a:lnSpc>
                <a:spcPct val="90000"/>
              </a:lnSpc>
              <a:buNone/>
            </a:pPr>
            <a:endParaRPr lang="el-GR" sz="2400" dirty="0"/>
          </a:p>
        </p:txBody>
      </p:sp>
      <p:sp>
        <p:nvSpPr>
          <p:cNvPr id="5" name="Rectangle 4"/>
          <p:cNvSpPr/>
          <p:nvPr/>
        </p:nvSpPr>
        <p:spPr>
          <a:xfrm>
            <a:off x="5292080" y="4293096"/>
            <a:ext cx="3312368"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l-GR" sz="2000" dirty="0"/>
              <a:t>Δεν  επικεντρώνεται στον  έλεγχο  του τελικού προϊόντος, με  τυχαίες δειγματοληψίες- </a:t>
            </a:r>
          </a:p>
          <a:p>
            <a:pPr algn="ctr"/>
            <a:r>
              <a:rPr lang="el-GR" sz="2000" b="1" dirty="0"/>
              <a:t>χρονική καθυστέρηση</a:t>
            </a:r>
          </a:p>
          <a:p>
            <a:pPr algn="ctr"/>
            <a:r>
              <a:rPr lang="el-GR" sz="2000" dirty="0"/>
              <a:t>Αδυναμία για έγκαιρη ανάκληση ή απόσυρση</a:t>
            </a:r>
            <a:endParaRPr 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7330008" cy="796950"/>
          </a:xfrm>
        </p:spPr>
        <p:style>
          <a:lnRef idx="3">
            <a:schemeClr val="lt1"/>
          </a:lnRef>
          <a:fillRef idx="1">
            <a:schemeClr val="accent4"/>
          </a:fillRef>
          <a:effectRef idx="1">
            <a:schemeClr val="accent4"/>
          </a:effectRef>
          <a:fontRef idx="minor">
            <a:schemeClr val="lt1"/>
          </a:fontRef>
        </p:style>
        <p:txBody>
          <a:bodyPr/>
          <a:lstStyle/>
          <a:p>
            <a:pPr algn="ctr"/>
            <a:r>
              <a:rPr lang="el-GR" dirty="0"/>
              <a:t>Προαπαιτούμενα προγράμματα</a:t>
            </a:r>
            <a:endParaRPr lang="en-US" dirty="0"/>
          </a:p>
        </p:txBody>
      </p:sp>
      <p:sp>
        <p:nvSpPr>
          <p:cNvPr id="3" name="Content Placeholder 2"/>
          <p:cNvSpPr>
            <a:spLocks noGrp="1"/>
          </p:cNvSpPr>
          <p:nvPr>
            <p:ph sz="quarter" idx="1"/>
          </p:nvPr>
        </p:nvSpPr>
        <p:spPr>
          <a:xfrm>
            <a:off x="611560" y="1556792"/>
            <a:ext cx="7704856" cy="4463008"/>
          </a:xfrm>
        </p:spPr>
        <p:txBody>
          <a:bodyPr>
            <a:normAutofit/>
          </a:bodyPr>
          <a:lstStyle/>
          <a:p>
            <a:pPr>
              <a:buNone/>
            </a:pPr>
            <a:r>
              <a:rPr lang="el-GR" dirty="0"/>
              <a:t>    Εξασφάλιση του απαιτούμενο επίπεδου υγιεινής με την εφαρμογή </a:t>
            </a:r>
          </a:p>
          <a:p>
            <a:r>
              <a:rPr lang="el-GR" dirty="0"/>
              <a:t>Κανόνες  ορθής βιομηχανικής πρακτικής (GMP) και </a:t>
            </a:r>
          </a:p>
          <a:p>
            <a:r>
              <a:rPr lang="el-GR" dirty="0"/>
              <a:t>Κανόνες ορθής υγιεινής πρακτικής (GHP)</a:t>
            </a:r>
          </a:p>
          <a:p>
            <a:pPr lvl="1"/>
            <a:r>
              <a:rPr lang="el-GR" dirty="0"/>
              <a:t>κανόνες και μέτρα που προλαμβάνουν την αλλοίωση των τροφίμων από έκθεση σε ανθυγιεινές συνθήκες</a:t>
            </a:r>
          </a:p>
          <a:p>
            <a:pPr lvl="1"/>
            <a:r>
              <a:rPr lang="el-GR" dirty="0"/>
              <a:t>μέτρα γενικής υγιεινής για την προστασία των εργαζομένων</a:t>
            </a:r>
          </a:p>
          <a:p>
            <a:pPr lvl="1"/>
            <a:r>
              <a:rPr lang="el-GR" dirty="0"/>
              <a:t>καλύπτουν όλες τις περιοχές δράσης της παραγωγής περιλαμβάνοντας το προσωπικό και τα κτίρια.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aqs.gr/UserFiles/haccp-diag(2).gif"/>
          <p:cNvPicPr>
            <a:picLocks noChangeAspect="1" noChangeArrowheads="1"/>
          </p:cNvPicPr>
          <p:nvPr/>
        </p:nvPicPr>
        <p:blipFill>
          <a:blip r:embed="rId3" cstate="print"/>
          <a:srcRect/>
          <a:stretch>
            <a:fillRect/>
          </a:stretch>
        </p:blipFill>
        <p:spPr bwMode="auto">
          <a:xfrm>
            <a:off x="5300044" y="332656"/>
            <a:ext cx="3843956" cy="6120680"/>
          </a:xfrm>
          <a:prstGeom prst="rect">
            <a:avLst/>
          </a:prstGeom>
          <a:noFill/>
        </p:spPr>
      </p:pic>
      <p:sp>
        <p:nvSpPr>
          <p:cNvPr id="5" name="Rectangle 4"/>
          <p:cNvSpPr/>
          <p:nvPr/>
        </p:nvSpPr>
        <p:spPr>
          <a:xfrm>
            <a:off x="395536" y="836712"/>
            <a:ext cx="4896544" cy="4985980"/>
          </a:xfrm>
          <a:prstGeom prst="rect">
            <a:avLst/>
          </a:prstGeom>
        </p:spPr>
        <p:txBody>
          <a:bodyPr wrap="square">
            <a:spAutoFit/>
          </a:bodyPr>
          <a:lstStyle/>
          <a:p>
            <a:r>
              <a:rPr lang="el-GR" sz="2000" dirty="0"/>
              <a:t>Η διαδικασία ανάπτυξης συνοψίζεται στα ακόλουθα βασικά στάδια:</a:t>
            </a:r>
          </a:p>
          <a:p>
            <a:endParaRPr lang="el-GR" sz="2000" dirty="0"/>
          </a:p>
          <a:p>
            <a:pPr>
              <a:buFont typeface="Wingdings" pitchFamily="2" charset="2"/>
              <a:buChar char="q"/>
            </a:pPr>
            <a:r>
              <a:rPr lang="el-GR" sz="2000" dirty="0"/>
              <a:t>Συγκρότηση ομάδας HACCP που θα έχει τη γνώση και την εμπειρία για την ανάπτυξη και εφαρμογή ενός αποτελεσματικού συστήματος HACCP</a:t>
            </a:r>
          </a:p>
          <a:p>
            <a:pPr>
              <a:buFont typeface="Wingdings" pitchFamily="2" charset="2"/>
              <a:buChar char="q"/>
            </a:pPr>
            <a:r>
              <a:rPr lang="el-GR" sz="2000" dirty="0"/>
              <a:t>Περιγραφή του προϊόντος και προσδιορισμός της αναμενόμενης χρήσης του</a:t>
            </a:r>
          </a:p>
          <a:p>
            <a:pPr>
              <a:buFont typeface="Wingdings" pitchFamily="2" charset="2"/>
              <a:buChar char="q"/>
            </a:pPr>
            <a:r>
              <a:rPr lang="el-GR" sz="2000" dirty="0"/>
              <a:t>Σχεδιασμός διαγράμματος ροής το οποίο περιλαμβάνει όλα τα στάδια παραγωγής του προϊόντος</a:t>
            </a:r>
          </a:p>
          <a:p>
            <a:pPr>
              <a:buFont typeface="Wingdings" pitchFamily="2" charset="2"/>
              <a:buChar char="q"/>
            </a:pPr>
            <a:r>
              <a:rPr lang="el-GR" sz="2000" dirty="0"/>
              <a:t>Επαλήθευση του διαγράμματος ροής κατά τη διαδικασία παραγωγής</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7772400" cy="868958"/>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l-GR" dirty="0">
                <a:effectLst>
                  <a:outerShdw blurRad="38100" dist="38100" dir="2700000" algn="tl">
                    <a:srgbClr val="000000">
                      <a:alpha val="43137"/>
                    </a:srgbClr>
                  </a:outerShdw>
                </a:effectLst>
              </a:rPr>
              <a:t>Αρχή 1</a:t>
            </a:r>
            <a:r>
              <a:rPr lang="el-GR" baseline="30000" dirty="0">
                <a:effectLst>
                  <a:outerShdw blurRad="38100" dist="38100" dir="2700000" algn="tl">
                    <a:srgbClr val="000000">
                      <a:alpha val="43137"/>
                    </a:srgbClr>
                  </a:outerShdw>
                </a:effectLst>
              </a:rPr>
              <a:t>η</a:t>
            </a:r>
            <a:r>
              <a:rPr lang="el-GR" dirty="0">
                <a:effectLst>
                  <a:outerShdw blurRad="38100" dist="38100" dir="2700000" algn="tl">
                    <a:srgbClr val="000000">
                      <a:alpha val="43137"/>
                    </a:srgbClr>
                  </a:outerShdw>
                </a:effectLst>
              </a:rPr>
              <a:t>: Ανάλυση επικινδυνότητας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a:buNone/>
            </a:pPr>
            <a:r>
              <a:rPr lang="el-GR" dirty="0"/>
              <a:t>	</a:t>
            </a:r>
          </a:p>
          <a:p>
            <a:r>
              <a:rPr lang="el-GR" dirty="0"/>
              <a:t>Αναγνώριση των πιθανών κινδύνων που συνδέονται με την παραγωγή των τροφίμων σε όλα τα στάδια</a:t>
            </a:r>
          </a:p>
          <a:p>
            <a:r>
              <a:rPr lang="el-GR" dirty="0"/>
              <a:t>Αξιολόγηση της </a:t>
            </a:r>
          </a:p>
          <a:p>
            <a:pPr lvl="1">
              <a:buFont typeface="Wingdings" pitchFamily="2" charset="2"/>
              <a:buChar char="Ø"/>
            </a:pPr>
            <a:r>
              <a:rPr lang="el-GR" dirty="0"/>
              <a:t>πιθανότητας εμφάνισης και </a:t>
            </a:r>
          </a:p>
          <a:p>
            <a:pPr lvl="1">
              <a:buFont typeface="Wingdings" pitchFamily="2" charset="2"/>
              <a:buChar char="Ø"/>
            </a:pPr>
            <a:r>
              <a:rPr lang="el-GR" dirty="0"/>
              <a:t>σοβαρότητας των κινδύνων </a:t>
            </a:r>
          </a:p>
          <a:p>
            <a:r>
              <a:rPr lang="el-GR" dirty="0"/>
              <a:t>προσδιορισμός των προληπτικών μέτρων για τον έλεγχο αυτών. </a:t>
            </a:r>
          </a:p>
          <a:p>
            <a:endParaRPr lang="el-GR"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835696" y="548680"/>
            <a:ext cx="5040560" cy="940966"/>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l-GR" sz="3600" dirty="0">
                <a:effectLst>
                  <a:outerShdw blurRad="38100" dist="38100" dir="2700000" algn="tl">
                    <a:srgbClr val="000000">
                      <a:alpha val="43137"/>
                    </a:srgbClr>
                  </a:outerShdw>
                </a:effectLst>
              </a:rPr>
              <a:t>ΚΑΤΗΓΟΡΙΕΣ ΚΙΝΔΥΝΩΝ</a:t>
            </a:r>
            <a:r>
              <a:rPr lang="el-GR" dirty="0">
                <a:effectLst>
                  <a:outerShdw blurRad="38100" dist="38100" dir="2700000" algn="tl">
                    <a:srgbClr val="000000">
                      <a:alpha val="43137"/>
                    </a:srgbClr>
                  </a:outerShdw>
                </a:effectLst>
              </a:rPr>
              <a:t> </a:t>
            </a:r>
          </a:p>
        </p:txBody>
      </p:sp>
      <p:sp>
        <p:nvSpPr>
          <p:cNvPr id="4" name="Rectangle 3"/>
          <p:cNvSpPr/>
          <p:nvPr/>
        </p:nvSpPr>
        <p:spPr>
          <a:xfrm>
            <a:off x="611560" y="2420888"/>
            <a:ext cx="1872208" cy="208823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2800" dirty="0"/>
              <a:t>Φυσικοί </a:t>
            </a:r>
            <a:r>
              <a:rPr lang="el-GR" sz="2800" dirty="0">
                <a:effectLst>
                  <a:outerShdw blurRad="38100" dist="38100" dir="2700000" algn="tl">
                    <a:srgbClr val="000000">
                      <a:alpha val="43137"/>
                    </a:srgbClr>
                  </a:outerShdw>
                </a:effectLst>
              </a:rPr>
              <a:t>κίνδυνοι</a:t>
            </a:r>
            <a:r>
              <a:rPr lang="el-GR" sz="2800" dirty="0"/>
              <a:t> </a:t>
            </a:r>
            <a:endParaRPr lang="en-US" sz="2800" dirty="0"/>
          </a:p>
        </p:txBody>
      </p:sp>
      <p:sp>
        <p:nvSpPr>
          <p:cNvPr id="5" name="Rectangle 4"/>
          <p:cNvSpPr/>
          <p:nvPr/>
        </p:nvSpPr>
        <p:spPr>
          <a:xfrm>
            <a:off x="3635896" y="2420888"/>
            <a:ext cx="1872208"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effectLst>
                  <a:outerShdw blurRad="38100" dist="38100" dir="2700000" algn="tl">
                    <a:srgbClr val="000000">
                      <a:alpha val="43137"/>
                    </a:srgbClr>
                  </a:outerShdw>
                </a:effectLst>
              </a:rPr>
              <a:t>Χημικοί κίνδυνοι</a:t>
            </a:r>
            <a:r>
              <a:rPr lang="el-GR" sz="2800" dirty="0"/>
              <a:t> </a:t>
            </a:r>
            <a:endParaRPr lang="en-US" sz="2800" dirty="0"/>
          </a:p>
        </p:txBody>
      </p:sp>
      <p:sp>
        <p:nvSpPr>
          <p:cNvPr id="6" name="Rectangle 5"/>
          <p:cNvSpPr/>
          <p:nvPr/>
        </p:nvSpPr>
        <p:spPr>
          <a:xfrm>
            <a:off x="6732240" y="2492896"/>
            <a:ext cx="1872208" cy="20882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sz="2800" dirty="0">
                <a:effectLst>
                  <a:outerShdw blurRad="38100" dist="38100" dir="2700000" algn="tl">
                    <a:srgbClr val="000000">
                      <a:alpha val="43137"/>
                    </a:srgbClr>
                  </a:outerShdw>
                </a:effectLst>
              </a:rPr>
              <a:t>Βιολογικοί κίνδυνοι </a:t>
            </a:r>
            <a:endParaRPr lang="en-US" sz="2800" dirty="0">
              <a:effectLst>
                <a:outerShdw blurRad="38100" dist="38100" dir="2700000" algn="tl">
                  <a:srgbClr val="000000">
                    <a:alpha val="43137"/>
                  </a:srgbClr>
                </a:outerShdw>
              </a:effectLst>
            </a:endParaRPr>
          </a:p>
        </p:txBody>
      </p:sp>
      <p:sp>
        <p:nvSpPr>
          <p:cNvPr id="8" name="Left-Right Arrow 7"/>
          <p:cNvSpPr/>
          <p:nvPr/>
        </p:nvSpPr>
        <p:spPr>
          <a:xfrm>
            <a:off x="2483768" y="3284984"/>
            <a:ext cx="1080120" cy="648072"/>
          </a:xfrm>
          <a:prstGeom prst="lef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Left-Right Arrow 9"/>
          <p:cNvSpPr/>
          <p:nvPr/>
        </p:nvSpPr>
        <p:spPr>
          <a:xfrm>
            <a:off x="5508104" y="3284984"/>
            <a:ext cx="1080120" cy="648072"/>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548680"/>
            <a:ext cx="6120680" cy="994122"/>
          </a:xfrm>
        </p:spPr>
        <p:style>
          <a:lnRef idx="3">
            <a:schemeClr val="lt1"/>
          </a:lnRef>
          <a:fillRef idx="1">
            <a:schemeClr val="accent3"/>
          </a:fillRef>
          <a:effectRef idx="1">
            <a:schemeClr val="accent3"/>
          </a:effectRef>
          <a:fontRef idx="minor">
            <a:schemeClr val="lt1"/>
          </a:fontRef>
        </p:style>
        <p:txBody>
          <a:bodyPr/>
          <a:lstStyle/>
          <a:p>
            <a:pPr algn="ctr"/>
            <a:r>
              <a:rPr lang="el-GR" dirty="0">
                <a:effectLst>
                  <a:outerShdw blurRad="38100" dist="38100" dir="2700000" algn="tl">
                    <a:srgbClr val="000000">
                      <a:alpha val="43137"/>
                    </a:srgbClr>
                  </a:outerShdw>
                </a:effectLst>
              </a:rPr>
              <a:t>Φυσικοί κίνδυνοι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83568" y="1844824"/>
            <a:ext cx="3816424" cy="4357464"/>
          </a:xfrm>
        </p:spPr>
        <p:txBody>
          <a:bodyPr/>
          <a:lstStyle/>
          <a:p>
            <a:pPr lvl="0">
              <a:buNone/>
            </a:pPr>
            <a:r>
              <a:rPr lang="el-GR" dirty="0"/>
              <a:t>    Υλικά ξένα ως προς τα τρόφιμα: </a:t>
            </a:r>
          </a:p>
          <a:p>
            <a:pPr lvl="0"/>
            <a:r>
              <a:rPr lang="el-GR" dirty="0"/>
              <a:t>μέταλλα, </a:t>
            </a:r>
          </a:p>
          <a:p>
            <a:pPr lvl="0"/>
            <a:r>
              <a:rPr lang="el-GR" dirty="0"/>
              <a:t>πέτρες, </a:t>
            </a:r>
          </a:p>
          <a:p>
            <a:pPr lvl="0"/>
            <a:r>
              <a:rPr lang="el-GR" dirty="0"/>
              <a:t>ξύλα, </a:t>
            </a:r>
          </a:p>
          <a:p>
            <a:pPr lvl="0"/>
            <a:r>
              <a:rPr lang="el-GR" dirty="0"/>
              <a:t>πλαστικά, </a:t>
            </a:r>
          </a:p>
          <a:p>
            <a:pPr lvl="0"/>
            <a:r>
              <a:rPr lang="el-GR" dirty="0"/>
              <a:t>έντομα, </a:t>
            </a:r>
          </a:p>
          <a:p>
            <a:pPr lvl="0"/>
            <a:r>
              <a:rPr lang="el-GR" dirty="0"/>
              <a:t>Τρωκτικά</a:t>
            </a:r>
          </a:p>
          <a:p>
            <a:endParaRPr lang="en-US" dirty="0"/>
          </a:p>
        </p:txBody>
      </p:sp>
      <p:pic>
        <p:nvPicPr>
          <p:cNvPr id="75778" name="Picture 2" descr="http://timkla.files.wordpress.com/2011/10/food-contamination.jpg"/>
          <p:cNvPicPr>
            <a:picLocks noChangeAspect="1" noChangeArrowheads="1"/>
          </p:cNvPicPr>
          <p:nvPr/>
        </p:nvPicPr>
        <p:blipFill>
          <a:blip r:embed="rId2" cstate="print"/>
          <a:srcRect/>
          <a:stretch>
            <a:fillRect/>
          </a:stretch>
        </p:blipFill>
        <p:spPr bwMode="auto">
          <a:xfrm>
            <a:off x="5148064" y="2132856"/>
            <a:ext cx="3724275" cy="23336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48680"/>
            <a:ext cx="6609928" cy="998984"/>
          </a:xfrm>
        </p:spPr>
        <p:style>
          <a:lnRef idx="3">
            <a:schemeClr val="lt1"/>
          </a:lnRef>
          <a:fillRef idx="1">
            <a:schemeClr val="accent3"/>
          </a:fillRef>
          <a:effectRef idx="1">
            <a:schemeClr val="accent3"/>
          </a:effectRef>
          <a:fontRef idx="minor">
            <a:schemeClr val="lt1"/>
          </a:fontRef>
        </p:style>
        <p:txBody>
          <a:bodyPr/>
          <a:lstStyle/>
          <a:p>
            <a:pPr algn="ctr"/>
            <a:r>
              <a:rPr lang="el-GR" dirty="0">
                <a:effectLst>
                  <a:outerShdw blurRad="38100" dist="38100" dir="2700000" algn="tl">
                    <a:srgbClr val="000000">
                      <a:alpha val="43137"/>
                    </a:srgbClr>
                  </a:outerShdw>
                </a:effectLst>
              </a:rPr>
              <a:t>Χημικοί κίνδυνοι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71600" y="2132856"/>
            <a:ext cx="7772400" cy="4211960"/>
          </a:xfrm>
        </p:spPr>
        <p:txBody>
          <a:bodyPr>
            <a:normAutofit/>
          </a:bodyPr>
          <a:lstStyle/>
          <a:p>
            <a:r>
              <a:rPr lang="el-GR" dirty="0"/>
              <a:t>Τοξίνες, γεωργικές χημικές, βιομηχανικές</a:t>
            </a:r>
          </a:p>
          <a:p>
            <a:r>
              <a:rPr lang="el-GR" dirty="0"/>
              <a:t>Φυσικώς παραγόμενοι περιβαλλοντικοί και άλλοι παράγοντες όπως </a:t>
            </a:r>
          </a:p>
          <a:p>
            <a:pPr lvl="1">
              <a:buFont typeface="Wingdings" pitchFamily="2" charset="2"/>
              <a:buChar char="v"/>
            </a:pPr>
            <a:r>
              <a:rPr lang="el-GR" dirty="0"/>
              <a:t>συντηρητικά των τροφίμων</a:t>
            </a:r>
          </a:p>
          <a:p>
            <a:pPr lvl="1">
              <a:buFont typeface="Wingdings" pitchFamily="2" charset="2"/>
              <a:buChar char="v"/>
            </a:pPr>
            <a:r>
              <a:rPr lang="el-GR" dirty="0"/>
              <a:t>χημικά βελτιωτικά της γεύσης κλπ </a:t>
            </a:r>
          </a:p>
          <a:p>
            <a:endParaRPr lang="en-US" dirty="0"/>
          </a:p>
        </p:txBody>
      </p:sp>
      <p:pic>
        <p:nvPicPr>
          <p:cNvPr id="76802" name="Picture 2" descr="http://www.dreamstime.com/food-contamination-thumb18737990.jpg"/>
          <p:cNvPicPr>
            <a:picLocks noChangeAspect="1" noChangeArrowheads="1"/>
          </p:cNvPicPr>
          <p:nvPr/>
        </p:nvPicPr>
        <p:blipFill>
          <a:blip r:embed="rId2" cstate="print"/>
          <a:srcRect/>
          <a:stretch>
            <a:fillRect/>
          </a:stretch>
        </p:blipFill>
        <p:spPr bwMode="auto">
          <a:xfrm>
            <a:off x="6444208" y="3933056"/>
            <a:ext cx="2493725" cy="23191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20688"/>
            <a:ext cx="5673824" cy="724942"/>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l-GR" dirty="0"/>
              <a:t>Μικροβιολογικοί κίνδυνοι </a:t>
            </a:r>
            <a:endParaRPr lang="en-US" dirty="0"/>
          </a:p>
        </p:txBody>
      </p:sp>
      <p:sp>
        <p:nvSpPr>
          <p:cNvPr id="3" name="Content Placeholder 2"/>
          <p:cNvSpPr>
            <a:spLocks noGrp="1"/>
          </p:cNvSpPr>
          <p:nvPr>
            <p:ph sz="quarter" idx="1"/>
          </p:nvPr>
        </p:nvSpPr>
        <p:spPr>
          <a:xfrm>
            <a:off x="914400" y="1700808"/>
            <a:ext cx="7772400" cy="4318992"/>
          </a:xfrm>
        </p:spPr>
        <p:txBody>
          <a:bodyPr/>
          <a:lstStyle/>
          <a:p>
            <a:pPr>
              <a:buNone/>
            </a:pPr>
            <a:r>
              <a:rPr lang="el-GR" dirty="0"/>
              <a:t>    Αποτελούν  το  </a:t>
            </a:r>
            <a:r>
              <a:rPr lang="el-GR" b="1" u="sng" dirty="0"/>
              <a:t>βασικό  κίνδυνο</a:t>
            </a:r>
            <a:r>
              <a:rPr lang="el-GR" b="1" dirty="0"/>
              <a:t>  </a:t>
            </a:r>
            <a:r>
              <a:rPr lang="el-GR" dirty="0"/>
              <a:t>για  τα  τρόφιμα  και  αφορούν  στην παρουσία στο  τρόφιμο </a:t>
            </a:r>
          </a:p>
          <a:p>
            <a:pPr lvl="1">
              <a:buFont typeface="Wingdings" pitchFamily="2" charset="2"/>
              <a:buChar char="Ø"/>
            </a:pPr>
            <a:r>
              <a:rPr lang="el-GR" dirty="0"/>
              <a:t>μικροοργανισμών υπαίτιων για διάφορες λοιμώξεις, όπως  επίσης και </a:t>
            </a:r>
          </a:p>
          <a:p>
            <a:pPr lvl="1">
              <a:buFont typeface="Wingdings" pitchFamily="2" charset="2"/>
              <a:buChar char="Ø"/>
            </a:pPr>
            <a:r>
              <a:rPr lang="el-GR" dirty="0"/>
              <a:t>τοξινών φυτικής, ζωικής και ακόμη περισσότερο μικροβιακής προέλευσης</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792088"/>
          </a:xfrm>
        </p:spPr>
        <p:style>
          <a:lnRef idx="3">
            <a:schemeClr val="lt1"/>
          </a:lnRef>
          <a:fillRef idx="1">
            <a:schemeClr val="accent3"/>
          </a:fillRef>
          <a:effectRef idx="1">
            <a:schemeClr val="accent3"/>
          </a:effectRef>
          <a:fontRef idx="minor">
            <a:schemeClr val="lt1"/>
          </a:fontRef>
        </p:style>
        <p:txBody>
          <a:bodyPr>
            <a:normAutofit/>
          </a:bodyPr>
          <a:lstStyle/>
          <a:p>
            <a:pPr algn="ctr"/>
            <a:r>
              <a:rPr lang="el-GR" sz="3200" dirty="0">
                <a:effectLst>
                  <a:outerShdw blurRad="38100" dist="38100" dir="2700000" algn="tl">
                    <a:srgbClr val="000000">
                      <a:alpha val="43137"/>
                    </a:srgbClr>
                  </a:outerShdw>
                </a:effectLst>
              </a:rPr>
              <a:t>Αρχή 2</a:t>
            </a:r>
            <a:r>
              <a:rPr lang="el-GR" sz="3200" baseline="30000" dirty="0">
                <a:effectLst>
                  <a:outerShdw blurRad="38100" dist="38100" dir="2700000" algn="tl">
                    <a:srgbClr val="000000">
                      <a:alpha val="43137"/>
                    </a:srgbClr>
                  </a:outerShdw>
                </a:effectLst>
              </a:rPr>
              <a:t>η</a:t>
            </a:r>
            <a:r>
              <a:rPr lang="el-GR" sz="3200" dirty="0">
                <a:effectLst>
                  <a:outerShdw blurRad="38100" dist="38100" dir="2700000" algn="tl">
                    <a:srgbClr val="000000">
                      <a:alpha val="43137"/>
                    </a:srgbClr>
                  </a:outerShdw>
                </a:effectLst>
              </a:rPr>
              <a:t> Κρίσιμο Σημείο Ελέγχου (CCP) </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67544" y="1628800"/>
            <a:ext cx="5112568" cy="4176464"/>
          </a:xfrm>
        </p:spPr>
        <p:txBody>
          <a:bodyPr>
            <a:normAutofit lnSpcReduction="10000"/>
          </a:bodyPr>
          <a:lstStyle/>
          <a:p>
            <a:pPr algn="ctr">
              <a:buNone/>
            </a:pPr>
            <a:r>
              <a:rPr lang="el-GR" dirty="0"/>
              <a:t>    </a:t>
            </a:r>
            <a:r>
              <a:rPr lang="en-GB" b="1" dirty="0"/>
              <a:t>CCPs: </a:t>
            </a:r>
          </a:p>
          <a:p>
            <a:pPr>
              <a:buNone/>
            </a:pPr>
            <a:r>
              <a:rPr lang="en-GB" dirty="0"/>
              <a:t>   </a:t>
            </a:r>
            <a:r>
              <a:rPr lang="el-GR" dirty="0"/>
              <a:t> Τα σημεία της παραγωγικής διαδικασίας στα οποία όταν </a:t>
            </a:r>
          </a:p>
          <a:p>
            <a:pPr>
              <a:buNone/>
            </a:pPr>
            <a:r>
              <a:rPr lang="el-GR" dirty="0"/>
              <a:t>    εφαρμοστεί  έλεγχος  μπορεί </a:t>
            </a:r>
          </a:p>
          <a:p>
            <a:pPr lvl="1"/>
            <a:r>
              <a:rPr lang="el-GR" dirty="0"/>
              <a:t>να  προληφθούν,  </a:t>
            </a:r>
          </a:p>
          <a:p>
            <a:pPr lvl="1"/>
            <a:r>
              <a:rPr lang="el-GR" dirty="0"/>
              <a:t>να  εξαλειφθούν  ή  </a:t>
            </a:r>
          </a:p>
          <a:p>
            <a:pPr lvl="1"/>
            <a:r>
              <a:rPr lang="el-GR" dirty="0"/>
              <a:t>να μειωθούν σε αποδεκτά επίπεδα </a:t>
            </a:r>
          </a:p>
          <a:p>
            <a:pPr>
              <a:buNone/>
            </a:pPr>
            <a:r>
              <a:rPr lang="el-GR" dirty="0"/>
              <a:t>    οι κίνδυνοι για την ασφάλεια των τροφίμων </a:t>
            </a:r>
          </a:p>
          <a:p>
            <a:endParaRPr lang="en-US" dirty="0"/>
          </a:p>
        </p:txBody>
      </p:sp>
      <p:pic>
        <p:nvPicPr>
          <p:cNvPr id="78850" name="Picture 2" descr="http://www.howtoloseweightfast-diet.com/wp-content/uploads/2013/01/Bacteria.png"/>
          <p:cNvPicPr>
            <a:picLocks noChangeAspect="1" noChangeArrowheads="1"/>
          </p:cNvPicPr>
          <p:nvPr/>
        </p:nvPicPr>
        <p:blipFill>
          <a:blip r:embed="rId2" cstate="print"/>
          <a:srcRect/>
          <a:stretch>
            <a:fillRect/>
          </a:stretch>
        </p:blipFill>
        <p:spPr bwMode="auto">
          <a:xfrm>
            <a:off x="5868144" y="2636912"/>
            <a:ext cx="2987824" cy="190593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80920" cy="1296144"/>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l-GR" b="1" dirty="0"/>
              <a:t>Αρχή 3</a:t>
            </a:r>
            <a:r>
              <a:rPr lang="el-GR" b="1" baseline="30000" dirty="0"/>
              <a:t>η</a:t>
            </a:r>
            <a:r>
              <a:rPr lang="el-GR" b="1" dirty="0"/>
              <a:t>:</a:t>
            </a:r>
            <a:r>
              <a:rPr lang="el-GR" dirty="0"/>
              <a:t>Καθορισμός των Κρίσιμων Ορίων</a:t>
            </a:r>
            <a:endParaRPr lang="en-US" dirty="0"/>
          </a:p>
        </p:txBody>
      </p:sp>
      <p:sp>
        <p:nvSpPr>
          <p:cNvPr id="3" name="Content Placeholder 2"/>
          <p:cNvSpPr>
            <a:spLocks noGrp="1"/>
          </p:cNvSpPr>
          <p:nvPr>
            <p:ph sz="quarter" idx="1"/>
          </p:nvPr>
        </p:nvSpPr>
        <p:spPr>
          <a:xfrm>
            <a:off x="914400" y="1988840"/>
            <a:ext cx="7772400" cy="4030960"/>
          </a:xfrm>
        </p:spPr>
        <p:txBody>
          <a:bodyPr>
            <a:normAutofit/>
          </a:bodyPr>
          <a:lstStyle/>
          <a:p>
            <a:pPr algn="ctr">
              <a:buNone/>
            </a:pPr>
            <a:r>
              <a:rPr lang="el-GR" dirty="0"/>
              <a:t>    Προσδιορισμός των κρισίμων ορίων για κάθε κρίσιμο σημείο ελέγχου </a:t>
            </a:r>
          </a:p>
          <a:p>
            <a:pPr>
              <a:buFont typeface="Wingdings" pitchFamily="2" charset="2"/>
              <a:buChar char="ü"/>
            </a:pPr>
            <a:r>
              <a:rPr lang="el-GR" dirty="0"/>
              <a:t>Το κρίσιμο όριο είναι η τιμή ανά κριτήριο που διαχωρίζει το αποδεκτό από το μη αποδεκτό τρόφιμο για την επιχείρηση.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Κύριο μέλημα  των  βιομηχανιών….</a:t>
            </a:r>
            <a:endParaRPr lang="en-US" dirty="0"/>
          </a:p>
        </p:txBody>
      </p:sp>
      <p:sp>
        <p:nvSpPr>
          <p:cNvPr id="3" name="Content Placeholder 2"/>
          <p:cNvSpPr>
            <a:spLocks noGrp="1"/>
          </p:cNvSpPr>
          <p:nvPr>
            <p:ph sz="quarter" idx="1"/>
          </p:nvPr>
        </p:nvSpPr>
        <p:spPr>
          <a:xfrm>
            <a:off x="683568" y="1844824"/>
            <a:ext cx="7772400" cy="4246984"/>
          </a:xfrm>
        </p:spPr>
        <p:txBody>
          <a:bodyPr/>
          <a:lstStyle/>
          <a:p>
            <a:pPr algn="ctr">
              <a:buNone/>
            </a:pPr>
            <a:r>
              <a:rPr lang="el-GR" dirty="0"/>
              <a:t>   Η εξασφάλιση  των  κερδών  παράγοντας και διανέμοντας</a:t>
            </a:r>
          </a:p>
        </p:txBody>
      </p:sp>
      <p:sp>
        <p:nvSpPr>
          <p:cNvPr id="5" name="32-Point Star 4"/>
          <p:cNvSpPr/>
          <p:nvPr/>
        </p:nvSpPr>
        <p:spPr>
          <a:xfrm>
            <a:off x="2771800" y="2780928"/>
            <a:ext cx="3456384" cy="3384376"/>
          </a:xfrm>
          <a:prstGeom prst="star32">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l-GR" sz="3200" dirty="0">
                <a:solidFill>
                  <a:srgbClr val="FFFF00"/>
                </a:solidFill>
                <a:effectLst>
                  <a:outerShdw blurRad="38100" dist="38100" dir="2700000" algn="tl">
                    <a:srgbClr val="000000">
                      <a:alpha val="43137"/>
                    </a:srgbClr>
                  </a:outerShdw>
                </a:effectLst>
              </a:rPr>
              <a:t>Ποιοτικά προϊόντα </a:t>
            </a:r>
            <a:endParaRPr lang="en-US" sz="3200" dirty="0">
              <a:solidFill>
                <a:srgbClr val="FFFF00"/>
              </a:solidFill>
              <a:effectLst>
                <a:outerShdw blurRad="38100" dist="38100" dir="2700000" algn="tl">
                  <a:srgbClr val="000000">
                    <a:alpha val="43137"/>
                  </a:srgbClr>
                </a:outerShdw>
              </a:effectLst>
            </a:endParaRPr>
          </a:p>
          <a:p>
            <a:pPr algn="ct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772400" cy="1287016"/>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a:r>
              <a:rPr lang="el-GR" b="1" dirty="0"/>
              <a:t>Αρχή 4</a:t>
            </a:r>
            <a:r>
              <a:rPr lang="el-GR" b="1" baseline="30000" dirty="0"/>
              <a:t>η</a:t>
            </a:r>
            <a:r>
              <a:rPr lang="el-GR" b="1" dirty="0"/>
              <a:t>:</a:t>
            </a:r>
            <a:r>
              <a:rPr lang="el-GR" dirty="0"/>
              <a:t> Παρακολούθηση  </a:t>
            </a:r>
            <a:br>
              <a:rPr lang="el-GR" dirty="0"/>
            </a:br>
            <a:r>
              <a:rPr lang="el-GR" dirty="0"/>
              <a:t>των Κρίσιμων Σημείων Ελέγχου</a:t>
            </a:r>
            <a:endParaRPr lang="en-US" dirty="0"/>
          </a:p>
        </p:txBody>
      </p:sp>
      <p:sp>
        <p:nvSpPr>
          <p:cNvPr id="3" name="Content Placeholder 2"/>
          <p:cNvSpPr>
            <a:spLocks noGrp="1"/>
          </p:cNvSpPr>
          <p:nvPr>
            <p:ph sz="quarter" idx="1"/>
          </p:nvPr>
        </p:nvSpPr>
        <p:spPr>
          <a:xfrm>
            <a:off x="899592" y="1988840"/>
            <a:ext cx="7772400" cy="2736304"/>
          </a:xfrm>
        </p:spPr>
        <p:txBody>
          <a:bodyPr>
            <a:normAutofit fontScale="92500" lnSpcReduction="20000"/>
          </a:bodyPr>
          <a:lstStyle/>
          <a:p>
            <a:r>
              <a:rPr lang="el-GR" dirty="0"/>
              <a:t>Καθορισμός διαδικασιών παρακολούθησης των Κρίσιμων Σημείων Ελέγχου, με σκοπό τη ρύθμισή τους εντός των Κρίσιμων Ορίων. </a:t>
            </a:r>
          </a:p>
          <a:p>
            <a:endParaRPr lang="el-GR" dirty="0"/>
          </a:p>
          <a:p>
            <a:pPr lvl="1">
              <a:buNone/>
            </a:pPr>
            <a:r>
              <a:rPr lang="el-GR" dirty="0"/>
              <a:t>1. Οπτική παρακολούθηση </a:t>
            </a:r>
          </a:p>
          <a:p>
            <a:pPr lvl="1">
              <a:buNone/>
            </a:pPr>
            <a:r>
              <a:rPr lang="el-GR" dirty="0"/>
              <a:t>2. Οργανοληπτική εξέταση</a:t>
            </a:r>
          </a:p>
          <a:p>
            <a:pPr lvl="1">
              <a:buNone/>
            </a:pPr>
            <a:r>
              <a:rPr lang="el-GR" dirty="0"/>
              <a:t>3. Φυσικές &amp; Χημικές μετρήσεις </a:t>
            </a:r>
          </a:p>
          <a:p>
            <a:pPr lvl="1">
              <a:buNone/>
            </a:pPr>
            <a:r>
              <a:rPr lang="el-GR" dirty="0"/>
              <a:t>4. </a:t>
            </a:r>
            <a:r>
              <a:rPr lang="el-GR" b="1" dirty="0"/>
              <a:t>Μικροβιολογικές αναλύσεις</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768752" cy="1287016"/>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l-GR" dirty="0"/>
              <a:t>Αρχή HACCP  5</a:t>
            </a:r>
            <a:r>
              <a:rPr lang="el-GR" baseline="30000" dirty="0"/>
              <a:t>η</a:t>
            </a:r>
            <a:r>
              <a:rPr lang="el-GR" dirty="0"/>
              <a:t>: Καθιέρωση  διορθωτικών ενεργειών </a:t>
            </a:r>
            <a:endParaRPr lang="en-US" dirty="0"/>
          </a:p>
        </p:txBody>
      </p:sp>
      <p:sp>
        <p:nvSpPr>
          <p:cNvPr id="3" name="Content Placeholder 2"/>
          <p:cNvSpPr>
            <a:spLocks noGrp="1"/>
          </p:cNvSpPr>
          <p:nvPr>
            <p:ph sz="quarter" idx="1"/>
          </p:nvPr>
        </p:nvSpPr>
        <p:spPr>
          <a:xfrm>
            <a:off x="914400" y="1844824"/>
            <a:ext cx="7772400" cy="4174976"/>
          </a:xfrm>
        </p:spPr>
        <p:txBody>
          <a:bodyPr>
            <a:normAutofit/>
          </a:bodyPr>
          <a:lstStyle/>
          <a:p>
            <a:pPr>
              <a:buNone/>
            </a:pPr>
            <a:r>
              <a:rPr lang="el-GR" dirty="0"/>
              <a:t>   Καθορίζονται  οι  διαδικασίες  για  την  ανάληψη  διορθωτικών  ενεργειών  κάθε  φορά  που διαπιστώνονται  αποκλίσεις  και  κατανέμονται  οι  αρμοδιότητες  για  την  εφαρμογή  τους.  </a:t>
            </a:r>
          </a:p>
          <a:p>
            <a:r>
              <a:rPr lang="el-GR" dirty="0"/>
              <a:t>Οι διορθωτικές  ενέργειες  αφορούν  στην  επαναφορά  της  διεργασίας  εντός  των  αποδεκτών ορίων</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844408" cy="1215008"/>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l-GR" dirty="0"/>
              <a:t>Αρχή HACCP 6η: Διαδικασίες  επαλήθευσης και  επικύρωσης</a:t>
            </a:r>
            <a:endParaRPr lang="en-US" b="1" dirty="0"/>
          </a:p>
        </p:txBody>
      </p:sp>
      <p:sp>
        <p:nvSpPr>
          <p:cNvPr id="3" name="Content Placeholder 2"/>
          <p:cNvSpPr>
            <a:spLocks noGrp="1"/>
          </p:cNvSpPr>
          <p:nvPr>
            <p:ph sz="quarter" idx="1"/>
          </p:nvPr>
        </p:nvSpPr>
        <p:spPr>
          <a:xfrm>
            <a:off x="827584" y="1844824"/>
            <a:ext cx="7772400" cy="3205336"/>
          </a:xfrm>
        </p:spPr>
        <p:txBody>
          <a:bodyPr>
            <a:normAutofit lnSpcReduction="10000"/>
          </a:bodyPr>
          <a:lstStyle/>
          <a:p>
            <a:r>
              <a:rPr lang="el-GR" dirty="0"/>
              <a:t>Πρέπει  να  αναπτύσσονται  όλες  οι  αναγκαίες  διαδικασίες  επαλήθευσης  για  τη  σωστή συντήρηση του συστήματος HACCP και τη διασφάλιση της ομαλής και αποτελεσματικής του λειτουργίας. </a:t>
            </a:r>
          </a:p>
          <a:p>
            <a:endParaRPr lang="el-GR" dirty="0"/>
          </a:p>
          <a:p>
            <a:pPr>
              <a:buFont typeface="Wingdings" pitchFamily="2" charset="2"/>
              <a:buChar char="q"/>
            </a:pPr>
            <a:r>
              <a:rPr lang="el-GR" dirty="0"/>
              <a:t>Εσωτερικός αυτοέλεγχος </a:t>
            </a:r>
          </a:p>
          <a:p>
            <a:pPr>
              <a:buFont typeface="Wingdings" pitchFamily="2" charset="2"/>
              <a:buChar char="q"/>
            </a:pPr>
            <a:r>
              <a:rPr lang="el-GR" dirty="0"/>
              <a:t>Εξωτερικές επιθεωρήσεις  </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48680"/>
            <a:ext cx="5529808" cy="782960"/>
          </a:xfrm>
        </p:spPr>
        <p:style>
          <a:lnRef idx="3">
            <a:schemeClr val="lt1"/>
          </a:lnRef>
          <a:fillRef idx="1">
            <a:schemeClr val="accent4"/>
          </a:fillRef>
          <a:effectRef idx="1">
            <a:schemeClr val="accent4"/>
          </a:effectRef>
          <a:fontRef idx="minor">
            <a:schemeClr val="lt1"/>
          </a:fontRef>
        </p:style>
        <p:txBody>
          <a:bodyPr/>
          <a:lstStyle/>
          <a:p>
            <a:pPr algn="ctr"/>
            <a:r>
              <a:rPr lang="el-GR" dirty="0">
                <a:effectLst>
                  <a:outerShdw blurRad="38100" dist="38100" dir="2700000" algn="tl">
                    <a:srgbClr val="000000">
                      <a:alpha val="43137"/>
                    </a:srgbClr>
                  </a:outerShdw>
                </a:effectLst>
              </a:rPr>
              <a:t>Αρχή 7η. Τεκμηρίωση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9552" y="1447800"/>
            <a:ext cx="6120680" cy="4572000"/>
          </a:xfrm>
        </p:spPr>
        <p:txBody>
          <a:bodyPr>
            <a:normAutofit/>
          </a:bodyPr>
          <a:lstStyle/>
          <a:p>
            <a:r>
              <a:rPr lang="el-GR" dirty="0"/>
              <a:t>Εγκατάσταση ενός αποτελεσματικού συστήματος αρχειοθέτησης και καταγραφής του συστήματος HACCP</a:t>
            </a:r>
          </a:p>
          <a:p>
            <a:r>
              <a:rPr lang="el-GR" dirty="0"/>
              <a:t>Τεκμηρίωσης  των ακολουθούμενων  διαδικασιών,  σε  κάθε  στάδιο  της  παραγωγής  μεταποίησης  διακίνησης  και διάθεσης  των  τροφίμων, </a:t>
            </a:r>
          </a:p>
          <a:p>
            <a:r>
              <a:rPr lang="el-GR" dirty="0"/>
              <a:t>Εφαρμογή κανόνων </a:t>
            </a:r>
            <a:r>
              <a:rPr lang="el-GR" dirty="0" err="1"/>
              <a:t>ιχνηλασιμότητας</a:t>
            </a:r>
            <a:r>
              <a:rPr lang="el-GR" dirty="0"/>
              <a:t> </a:t>
            </a:r>
          </a:p>
          <a:p>
            <a:endParaRPr lang="en-US" dirty="0"/>
          </a:p>
        </p:txBody>
      </p:sp>
      <p:pic>
        <p:nvPicPr>
          <p:cNvPr id="4" name="Picture 8" descr="http://blog.lnsresearch.com/Portals/136847/images/HACCP-Software-21.gif"/>
          <p:cNvPicPr>
            <a:picLocks noChangeAspect="1" noChangeArrowheads="1"/>
          </p:cNvPicPr>
          <p:nvPr/>
        </p:nvPicPr>
        <p:blipFill>
          <a:blip r:embed="rId2" cstate="print"/>
          <a:srcRect/>
          <a:stretch>
            <a:fillRect/>
          </a:stretch>
        </p:blipFill>
        <p:spPr bwMode="auto">
          <a:xfrm>
            <a:off x="6516216" y="2132856"/>
            <a:ext cx="2376264" cy="207066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772400" cy="796950"/>
          </a:xfrm>
        </p:spPr>
        <p:style>
          <a:lnRef idx="3">
            <a:schemeClr val="lt1"/>
          </a:lnRef>
          <a:fillRef idx="1">
            <a:schemeClr val="accent2"/>
          </a:fillRef>
          <a:effectRef idx="1">
            <a:schemeClr val="accent2"/>
          </a:effectRef>
          <a:fontRef idx="minor">
            <a:schemeClr val="lt1"/>
          </a:fontRef>
        </p:style>
        <p:txBody>
          <a:bodyPr>
            <a:normAutofit/>
          </a:bodyPr>
          <a:lstStyle/>
          <a:p>
            <a:pPr algn="ctr"/>
            <a:r>
              <a:rPr lang="el-GR" dirty="0"/>
              <a:t>Εκπαίδευση προσωπικού</a:t>
            </a:r>
            <a:endParaRPr lang="en-US" dirty="0"/>
          </a:p>
        </p:txBody>
      </p:sp>
      <p:sp>
        <p:nvSpPr>
          <p:cNvPr id="3" name="Content Placeholder 2"/>
          <p:cNvSpPr>
            <a:spLocks noGrp="1"/>
          </p:cNvSpPr>
          <p:nvPr>
            <p:ph sz="quarter" idx="1"/>
          </p:nvPr>
        </p:nvSpPr>
        <p:spPr/>
        <p:txBody>
          <a:bodyPr>
            <a:normAutofit fontScale="85000" lnSpcReduction="20000"/>
          </a:bodyPr>
          <a:lstStyle/>
          <a:p>
            <a:r>
              <a:rPr lang="el-GR" dirty="0"/>
              <a:t>Η εκπαίδευση του προσωπικού για τις επιχειρήσεις του κλάδου είναι νομική απαίτηση (ΚΥΑ/487/2000). Το περιεχόμενο της εκπαίδευσης έχει ορισθεί από τον Ενιαίο Φορέα Ελέγχου Τροφίμων (ΕΦΕΤ)και αφορά</a:t>
            </a:r>
          </a:p>
          <a:p>
            <a:pPr>
              <a:buFont typeface="Wingdings" pitchFamily="2" charset="2"/>
              <a:buChar char="q"/>
            </a:pPr>
            <a:r>
              <a:rPr lang="el-GR" dirty="0"/>
              <a:t>Σύστημα </a:t>
            </a:r>
            <a:r>
              <a:rPr lang="en-GB" dirty="0"/>
              <a:t>HACCP </a:t>
            </a:r>
            <a:r>
              <a:rPr lang="el-GR" dirty="0"/>
              <a:t>και τις αρχές του</a:t>
            </a:r>
          </a:p>
          <a:p>
            <a:pPr>
              <a:buFont typeface="Wingdings" pitchFamily="2" charset="2"/>
              <a:buChar char="q"/>
            </a:pPr>
            <a:r>
              <a:rPr lang="el-GR" dirty="0"/>
              <a:t>Ορθές βιομηχανικές πρακτικές </a:t>
            </a:r>
            <a:r>
              <a:rPr lang="en-GB" dirty="0"/>
              <a:t>GMPs</a:t>
            </a:r>
            <a:endParaRPr lang="el-GR" dirty="0"/>
          </a:p>
          <a:p>
            <a:pPr>
              <a:buFont typeface="Wingdings" pitchFamily="2" charset="2"/>
              <a:buChar char="q"/>
            </a:pPr>
            <a:r>
              <a:rPr lang="el-GR" dirty="0"/>
              <a:t>Ορθές υγιεινές  πρακτικές </a:t>
            </a:r>
            <a:r>
              <a:rPr lang="en-GB" dirty="0"/>
              <a:t>GHPs</a:t>
            </a:r>
            <a:endParaRPr lang="el-GR" dirty="0"/>
          </a:p>
          <a:p>
            <a:pPr>
              <a:buNone/>
            </a:pPr>
            <a:endParaRPr lang="el-GR" dirty="0"/>
          </a:p>
          <a:p>
            <a:r>
              <a:rPr lang="el-GR" b="1" dirty="0"/>
              <a:t>ΑΠΟ ΠΟΙΟΥΣ  ΥΛΟΠΟΙΟΥΝΤΑΙ ΤΑ ΠΡΟΓΡΑΜΜΑΤΑ</a:t>
            </a:r>
            <a:endParaRPr lang="en-US" dirty="0"/>
          </a:p>
          <a:p>
            <a:pPr>
              <a:buNone/>
            </a:pPr>
            <a:r>
              <a:rPr lang="el-GR" dirty="0"/>
              <a:t>i. οι ίδιες οι επιχειρήσεις για το προσωπικό τους.</a:t>
            </a:r>
            <a:endParaRPr lang="en-US" dirty="0"/>
          </a:p>
          <a:p>
            <a:pPr>
              <a:buNone/>
            </a:pPr>
            <a:r>
              <a:rPr lang="el-GR" dirty="0"/>
              <a:t>ii. οι επαγγελματικοί φορείς, επιμελητήρια, κλαδικά σωματεία.</a:t>
            </a:r>
            <a:endParaRPr lang="en-US" dirty="0"/>
          </a:p>
          <a:p>
            <a:pPr>
              <a:buNone/>
            </a:pPr>
            <a:r>
              <a:rPr lang="el-GR" dirty="0"/>
              <a:t>iii. εκπαιδευτικά ιδρύματα, εκπαιδευτικοί και άλλοι Δημόσιοι Οργανισμοί και διαπιστευμένα κέντρα κατάρτισης.</a:t>
            </a:r>
            <a:endParaRPr lang="en-US" dirty="0"/>
          </a:p>
          <a:p>
            <a:pPr>
              <a:buNone/>
            </a:pPr>
            <a:endParaRPr lang="el-GR"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768752" cy="854968"/>
          </a:xfrm>
        </p:spPr>
        <p:style>
          <a:lnRef idx="2">
            <a:schemeClr val="accent2"/>
          </a:lnRef>
          <a:fillRef idx="1">
            <a:schemeClr val="lt1"/>
          </a:fillRef>
          <a:effectRef idx="0">
            <a:schemeClr val="accent2"/>
          </a:effectRef>
          <a:fontRef idx="minor">
            <a:schemeClr val="dk1"/>
          </a:fontRef>
        </p:style>
        <p:txBody>
          <a:bodyPr/>
          <a:lstStyle/>
          <a:p>
            <a:r>
              <a:rPr lang="en-GB" dirty="0"/>
              <a:t>   </a:t>
            </a:r>
            <a:r>
              <a:rPr lang="el-GR" dirty="0"/>
              <a:t>Ωστόσο…</a:t>
            </a:r>
            <a:endParaRPr lang="en-US" dirty="0"/>
          </a:p>
        </p:txBody>
      </p:sp>
      <p:sp>
        <p:nvSpPr>
          <p:cNvPr id="3" name="Content Placeholder 2"/>
          <p:cNvSpPr>
            <a:spLocks noGrp="1"/>
          </p:cNvSpPr>
          <p:nvPr>
            <p:ph sz="quarter" idx="1"/>
          </p:nvPr>
        </p:nvSpPr>
        <p:spPr>
          <a:xfrm>
            <a:off x="1115616" y="1268760"/>
            <a:ext cx="7772400" cy="4572000"/>
          </a:xfrm>
        </p:spPr>
        <p:txBody>
          <a:bodyPr>
            <a:normAutofit/>
          </a:bodyPr>
          <a:lstStyle/>
          <a:p>
            <a:pPr>
              <a:buNone/>
            </a:pPr>
            <a:r>
              <a:rPr lang="el-GR" dirty="0"/>
              <a:t>   Απαραίτητη προϋπόθεση για την σωστή εφαρμογή του HACCP είναι η δέσμευση της επιχείρησης :</a:t>
            </a:r>
          </a:p>
          <a:p>
            <a:pPr lvl="1">
              <a:buFont typeface="Wingdings" pitchFamily="2" charset="2"/>
              <a:buChar char="v"/>
            </a:pPr>
            <a:r>
              <a:rPr lang="el-GR" dirty="0"/>
              <a:t>για την εγκατάσταση του συστήματος</a:t>
            </a:r>
          </a:p>
          <a:p>
            <a:pPr lvl="1">
              <a:buFont typeface="Wingdings" pitchFamily="2" charset="2"/>
              <a:buChar char="v"/>
            </a:pPr>
            <a:r>
              <a:rPr lang="el-GR" dirty="0"/>
              <a:t>τη συνεχή υποστήριξή του </a:t>
            </a:r>
          </a:p>
          <a:p>
            <a:r>
              <a:rPr lang="el-GR" dirty="0"/>
              <a:t>Εξασφάλιση οικονομικών πόρων για κατάλληλες εγκαταστάσεις, εξοπλισμό και εκπαιδευμένο προσωπικό. </a:t>
            </a:r>
          </a:p>
          <a:p>
            <a:pPr algn="ctr">
              <a:buNone/>
            </a:pPr>
            <a:endParaRPr lang="el-GR" dirty="0"/>
          </a:p>
        </p:txBody>
      </p:sp>
      <p:sp>
        <p:nvSpPr>
          <p:cNvPr id="4" name="Isosceles Triangle 3"/>
          <p:cNvSpPr/>
          <p:nvPr/>
        </p:nvSpPr>
        <p:spPr>
          <a:xfrm>
            <a:off x="899592" y="4293096"/>
            <a:ext cx="3600400" cy="2016224"/>
          </a:xfrm>
          <a:prstGeom prst="triangle">
            <a:avLst>
              <a:gd name="adj" fmla="val 5089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2400" b="1" dirty="0"/>
              <a:t>Κόστος</a:t>
            </a:r>
            <a:r>
              <a:rPr lang="el-GR" sz="2400" dirty="0"/>
              <a:t> εφαρμογής </a:t>
            </a:r>
          </a:p>
          <a:p>
            <a:pPr algn="ctr"/>
            <a:endParaRPr lang="en-US" dirty="0"/>
          </a:p>
        </p:txBody>
      </p:sp>
      <p:sp>
        <p:nvSpPr>
          <p:cNvPr id="6" name="Oval 5"/>
          <p:cNvSpPr/>
          <p:nvPr/>
        </p:nvSpPr>
        <p:spPr>
          <a:xfrm>
            <a:off x="4788024" y="4365104"/>
            <a:ext cx="3528392" cy="19442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buNone/>
            </a:pPr>
            <a:r>
              <a:rPr lang="el-GR" sz="2400" b="1" dirty="0"/>
              <a:t>Υπερβολική γραφειοκρατία</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1628800"/>
            <a:ext cx="5529808" cy="4572000"/>
          </a:xfrm>
        </p:spPr>
        <p:txBody>
          <a:bodyPr>
            <a:normAutofit fontScale="85000" lnSpcReduction="20000"/>
          </a:bodyPr>
          <a:lstStyle/>
          <a:p>
            <a:r>
              <a:rPr lang="el-GR" dirty="0"/>
              <a:t>Κάλυψη των απαιτήσεων των πελατών </a:t>
            </a:r>
            <a:endParaRPr lang="en-GB" dirty="0"/>
          </a:p>
          <a:p>
            <a:r>
              <a:rPr lang="el-GR" dirty="0"/>
              <a:t>Ένδειξη αξιοπιστίας της εταιρίας  </a:t>
            </a:r>
          </a:p>
          <a:p>
            <a:r>
              <a:rPr lang="el-GR" dirty="0"/>
              <a:t>Ένδειξη σεβασμού στον καταναλωτή </a:t>
            </a:r>
            <a:endParaRPr lang="en-GB" dirty="0"/>
          </a:p>
          <a:p>
            <a:r>
              <a:rPr lang="el-GR" dirty="0"/>
              <a:t>Βελτίωση της ποιότητας των προϊόντων </a:t>
            </a:r>
            <a:endParaRPr lang="en-GB" dirty="0"/>
          </a:p>
          <a:p>
            <a:r>
              <a:rPr lang="el-GR" dirty="0"/>
              <a:t>Προετοιμασία για πιθανά προβλήματα, πριν ακόμα παρουσιαστούν. </a:t>
            </a:r>
            <a:endParaRPr lang="en-GB" dirty="0"/>
          </a:p>
          <a:p>
            <a:r>
              <a:rPr lang="el-GR" dirty="0"/>
              <a:t>Συμμόρφωση με την νομοθεσία τροφίμων (απαιτήσεις ποιότητας, υγιεινής και ασφάλειας) </a:t>
            </a:r>
            <a:endParaRPr lang="en-GB" dirty="0"/>
          </a:p>
          <a:p>
            <a:r>
              <a:rPr lang="el-GR" dirty="0"/>
              <a:t>Τεκμηρίωση και συνεπώς απόδειξη προς τρίτους της συμμόρφωσης με τη σχετική νομοθεσία. </a:t>
            </a:r>
            <a:endParaRPr lang="en-GB" dirty="0"/>
          </a:p>
          <a:p>
            <a:r>
              <a:rPr lang="el-GR" dirty="0"/>
              <a:t>Βελτίωση εικόνας επιχείρησης, ισχυρό όπλο μάρκετινγκ.</a:t>
            </a:r>
            <a:endParaRPr lang="en-US" dirty="0"/>
          </a:p>
        </p:txBody>
      </p:sp>
      <p:sp>
        <p:nvSpPr>
          <p:cNvPr id="5" name="Title 1"/>
          <p:cNvSpPr txBox="1">
            <a:spLocks/>
          </p:cNvSpPr>
          <p:nvPr/>
        </p:nvSpPr>
        <p:spPr>
          <a:xfrm>
            <a:off x="827584" y="404664"/>
            <a:ext cx="7772400" cy="868958"/>
          </a:xfrm>
          <a:prstGeom prst="rect">
            <a:avLst/>
          </a:prstGeom>
        </p:spPr>
        <p:style>
          <a:lnRef idx="3">
            <a:schemeClr val="lt1"/>
          </a:lnRef>
          <a:fillRef idx="1">
            <a:schemeClr val="accent3"/>
          </a:fillRef>
          <a:effectRef idx="1">
            <a:schemeClr val="accent3"/>
          </a:effectRef>
          <a:fontRef idx="minor">
            <a:schemeClr val="lt1"/>
          </a:fontRef>
        </p:style>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Τι κερδίζει</a:t>
            </a:r>
            <a:r>
              <a:rPr kumimoji="0" lang="el-GR" sz="4000" b="0" i="0" u="none" strike="noStrike" kern="1200" cap="none" spc="0" normalizeH="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 όμως </a:t>
            </a:r>
            <a:r>
              <a:rPr kumimoji="0" lang="el-GR" sz="40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η επιχείρηση?</a:t>
            </a:r>
            <a:endParaRPr kumimoji="0" lang="en-US" sz="40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pic>
        <p:nvPicPr>
          <p:cNvPr id="7" name="Picture 2" descr="http://upload.wikimedia.org/wikipedia/commons/thumb/2/22/Baker_Oslo.jpg/250px-Baker_Oslo.jpg"/>
          <p:cNvPicPr>
            <a:picLocks noChangeAspect="1" noChangeArrowheads="1"/>
          </p:cNvPicPr>
          <p:nvPr/>
        </p:nvPicPr>
        <p:blipFill>
          <a:blip r:embed="rId2" cstate="print"/>
          <a:srcRect/>
          <a:stretch>
            <a:fillRect/>
          </a:stretch>
        </p:blipFill>
        <p:spPr bwMode="auto">
          <a:xfrm>
            <a:off x="6156176" y="1844824"/>
            <a:ext cx="2819589" cy="187220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1417638"/>
          </a:xfrm>
        </p:spPr>
        <p:style>
          <a:lnRef idx="3">
            <a:schemeClr val="lt1"/>
          </a:lnRef>
          <a:fillRef idx="1">
            <a:schemeClr val="accent1"/>
          </a:fillRef>
          <a:effectRef idx="1">
            <a:schemeClr val="accent1"/>
          </a:effectRef>
          <a:fontRef idx="minor">
            <a:schemeClr val="lt1"/>
          </a:fontRef>
        </p:style>
        <p:txBody>
          <a:bodyPr>
            <a:normAutofit/>
          </a:bodyPr>
          <a:lstStyle/>
          <a:p>
            <a:pPr algn="ctr"/>
            <a:r>
              <a:rPr lang="el-GR" dirty="0">
                <a:effectLst>
                  <a:outerShdw blurRad="38100" dist="38100" dir="2700000" algn="tl">
                    <a:srgbClr val="000000">
                      <a:alpha val="43137"/>
                    </a:srgbClr>
                  </a:outerShdw>
                </a:effectLst>
              </a:rPr>
              <a:t>Επιχειρήσεις μικρού και μεσαίου μεγέθους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988840"/>
            <a:ext cx="7772400" cy="4392488"/>
          </a:xfrm>
        </p:spPr>
        <p:txBody>
          <a:bodyPr>
            <a:normAutofit fontScale="77500" lnSpcReduction="20000"/>
          </a:bodyPr>
          <a:lstStyle/>
          <a:p>
            <a:r>
              <a:rPr lang="el-GR" i="1" dirty="0"/>
              <a:t>Έλλειψη οικονομικών πόρων </a:t>
            </a:r>
          </a:p>
          <a:p>
            <a:r>
              <a:rPr lang="el-GR" i="1" dirty="0"/>
              <a:t>Μικρό μέγεθος επιχείρησης </a:t>
            </a:r>
          </a:p>
          <a:p>
            <a:r>
              <a:rPr lang="el-GR" i="1" dirty="0"/>
              <a:t>Έλλειψη τεχνικής εξειδίκευσης </a:t>
            </a:r>
            <a:endParaRPr lang="en-GB" i="1" dirty="0"/>
          </a:p>
          <a:p>
            <a:endParaRPr lang="el-GR" i="1" dirty="0"/>
          </a:p>
          <a:p>
            <a:pPr algn="ctr">
              <a:buNone/>
            </a:pPr>
            <a:r>
              <a:rPr lang="el-GR" i="1" dirty="0"/>
              <a:t>Δυσκολία στην εφαρμογή του συστήματος </a:t>
            </a:r>
            <a:r>
              <a:rPr lang="en-GB" i="1" dirty="0"/>
              <a:t>HACCP</a:t>
            </a:r>
            <a:endParaRPr lang="el-GR" i="1" dirty="0"/>
          </a:p>
          <a:p>
            <a:pPr>
              <a:buNone/>
            </a:pPr>
            <a:endParaRPr lang="el-GR" i="1" dirty="0"/>
          </a:p>
          <a:p>
            <a:pPr algn="ctr">
              <a:buNone/>
            </a:pPr>
            <a:r>
              <a:rPr lang="el-GR" i="1" u="sng" dirty="0"/>
              <a:t>Κρατικός έλεγχος</a:t>
            </a:r>
          </a:p>
          <a:p>
            <a:pPr>
              <a:buNone/>
            </a:pPr>
            <a:endParaRPr lang="el-GR" dirty="0"/>
          </a:p>
          <a:p>
            <a:pPr>
              <a:buNone/>
            </a:pPr>
            <a:r>
              <a:rPr lang="el-GR" dirty="0"/>
              <a:t>Λειτουργία σε συμφωνία με: </a:t>
            </a:r>
            <a:endParaRPr lang="en-GB" dirty="0"/>
          </a:p>
          <a:p>
            <a:pPr>
              <a:buFont typeface="Wingdings" pitchFamily="2" charset="2"/>
              <a:buChar char="v"/>
            </a:pPr>
            <a:r>
              <a:rPr lang="el-GR" dirty="0"/>
              <a:t>τις Αρχές του </a:t>
            </a:r>
            <a:r>
              <a:rPr lang="en-GB" dirty="0"/>
              <a:t>HACCP </a:t>
            </a:r>
            <a:r>
              <a:rPr lang="el-GR" dirty="0"/>
              <a:t>  </a:t>
            </a:r>
            <a:endParaRPr lang="en-GB" dirty="0"/>
          </a:p>
          <a:p>
            <a:pPr>
              <a:buFont typeface="Wingdings" pitchFamily="2" charset="2"/>
              <a:buChar char="v"/>
            </a:pPr>
            <a:r>
              <a:rPr lang="el-GR" dirty="0"/>
              <a:t>την πλήρη εφαρμογή των </a:t>
            </a:r>
            <a:r>
              <a:rPr lang="en-GB" dirty="0"/>
              <a:t>GMPs GHPs</a:t>
            </a:r>
            <a:endParaRPr lang="el-GR" dirty="0"/>
          </a:p>
          <a:p>
            <a:pPr>
              <a:buFont typeface="Wingdings" pitchFamily="2" charset="2"/>
              <a:buChar char="v"/>
            </a:pPr>
            <a:r>
              <a:rPr lang="el-GR" dirty="0"/>
              <a:t>Κτιριακή υποδομή</a:t>
            </a:r>
          </a:p>
          <a:p>
            <a:pPr>
              <a:buFont typeface="Wingdings" pitchFamily="2" charset="2"/>
              <a:buChar char="v"/>
            </a:pPr>
            <a:r>
              <a:rPr lang="el-GR" dirty="0"/>
              <a:t>Συστήματα αυτοελέγχου</a:t>
            </a:r>
            <a:endParaRPr lang="en-US" dirty="0"/>
          </a:p>
        </p:txBody>
      </p:sp>
      <p:sp>
        <p:nvSpPr>
          <p:cNvPr id="4" name="Rectangle 3"/>
          <p:cNvSpPr/>
          <p:nvPr/>
        </p:nvSpPr>
        <p:spPr>
          <a:xfrm>
            <a:off x="2123728" y="3140968"/>
            <a:ext cx="554461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l-GR" dirty="0"/>
              <a:t>Ενιαίος Φορέας Ελέγχου Τροφίμων (ΕΦΕΤ)</a:t>
            </a:r>
            <a:endParaRPr lang="en-US" dirty="0"/>
          </a:p>
        </p:txBody>
      </p:sp>
      <p:sp>
        <p:nvSpPr>
          <p:cNvPr id="3" name="Content Placeholder 2"/>
          <p:cNvSpPr>
            <a:spLocks noGrp="1"/>
          </p:cNvSpPr>
          <p:nvPr>
            <p:ph sz="quarter" idx="1"/>
          </p:nvPr>
        </p:nvSpPr>
        <p:spPr>
          <a:xfrm>
            <a:off x="457200" y="1600201"/>
            <a:ext cx="5987008" cy="4493096"/>
          </a:xfrm>
        </p:spPr>
        <p:txBody>
          <a:bodyPr>
            <a:normAutofit fontScale="77500" lnSpcReduction="20000"/>
          </a:bodyPr>
          <a:lstStyle/>
          <a:p>
            <a:r>
              <a:rPr lang="el-GR" i="1" dirty="0"/>
              <a:t>Δεδομένου ότι η εφαρμογή του είναι υποχρεωτική εδώ και αρκετά χρόνια, όλα τα αρτοζαχαροπλαστεία θα πρέπει να δρομολογήσουν την ανάπτυξη του άμεσα ώστε να προετοιμαστούν για τους επικείμενους ελέγχους</a:t>
            </a:r>
            <a:r>
              <a:rPr lang="el-GR" i="1" u="sng" dirty="0"/>
              <a:t>.</a:t>
            </a:r>
            <a:endParaRPr lang="en-GB" i="1" u="sng" dirty="0"/>
          </a:p>
          <a:p>
            <a:r>
              <a:rPr lang="el-GR" dirty="0"/>
              <a:t>Ο έλεγχος εφαρμογής του HACCP σύμφωνα με τη νομοθεσία γίνεται υποχρεωτικά και απροειδοποίητα από τον </a:t>
            </a:r>
            <a:r>
              <a:rPr lang="el-GR" b="1" dirty="0">
                <a:hlinkClick r:id="rId2"/>
              </a:rPr>
              <a:t>Ενιαίο Φορέα Ελέγχου Τροφίμων (ΕΦΕΤ)</a:t>
            </a:r>
            <a:r>
              <a:rPr lang="el-GR" dirty="0"/>
              <a:t>, ο οποίος σύμφωνα με το Νόμο 2741/99 σε περίπτωση διαπίστωσης παράβασης προτείνει </a:t>
            </a:r>
          </a:p>
          <a:p>
            <a:pPr>
              <a:buFont typeface="Wingdings" pitchFamily="2" charset="2"/>
              <a:buChar char="Ø"/>
            </a:pPr>
            <a:r>
              <a:rPr lang="el-GR" dirty="0"/>
              <a:t>την επιβολή προστίμων, </a:t>
            </a:r>
          </a:p>
          <a:p>
            <a:pPr>
              <a:buFont typeface="Wingdings" pitchFamily="2" charset="2"/>
              <a:buChar char="Ø"/>
            </a:pPr>
            <a:r>
              <a:rPr lang="el-GR" dirty="0"/>
              <a:t>την αναστολή λειτουργίας και </a:t>
            </a:r>
          </a:p>
          <a:p>
            <a:pPr>
              <a:buFont typeface="Wingdings" pitchFamily="2" charset="2"/>
              <a:buChar char="Ø"/>
            </a:pPr>
            <a:r>
              <a:rPr lang="el-GR" dirty="0"/>
              <a:t>την ανάκληση της άδειας λειτουργίας της επιχείρησης.</a:t>
            </a:r>
            <a:endParaRPr lang="en-US" dirty="0"/>
          </a:p>
        </p:txBody>
      </p:sp>
      <p:pic>
        <p:nvPicPr>
          <p:cNvPr id="4098" name="Picture 2" descr="http://www.healthview.gr/sites/default/files/node_images/imagesca29c4gi.jpg"/>
          <p:cNvPicPr>
            <a:picLocks noChangeAspect="1" noChangeArrowheads="1"/>
          </p:cNvPicPr>
          <p:nvPr/>
        </p:nvPicPr>
        <p:blipFill>
          <a:blip r:embed="rId3" cstate="print"/>
          <a:srcRect/>
          <a:stretch>
            <a:fillRect/>
          </a:stretch>
        </p:blipFill>
        <p:spPr bwMode="auto">
          <a:xfrm>
            <a:off x="6300192" y="2204864"/>
            <a:ext cx="2305050" cy="91440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480720" cy="926976"/>
          </a:xfrm>
        </p:spPr>
        <p:style>
          <a:lnRef idx="1">
            <a:schemeClr val="accent3"/>
          </a:lnRef>
          <a:fillRef idx="2">
            <a:schemeClr val="accent3"/>
          </a:fillRef>
          <a:effectRef idx="1">
            <a:schemeClr val="accent3"/>
          </a:effectRef>
          <a:fontRef idx="minor">
            <a:schemeClr val="dk1"/>
          </a:fontRef>
        </p:style>
        <p:txBody>
          <a:bodyPr/>
          <a:lstStyle/>
          <a:p>
            <a:r>
              <a:rPr lang="el-GR" dirty="0"/>
              <a:t>Μικροβιολογικοί έλεγχοι </a:t>
            </a:r>
            <a:endParaRPr lang="en-US" dirty="0"/>
          </a:p>
        </p:txBody>
      </p:sp>
      <p:sp>
        <p:nvSpPr>
          <p:cNvPr id="3" name="Content Placeholder 2"/>
          <p:cNvSpPr>
            <a:spLocks noGrp="1"/>
          </p:cNvSpPr>
          <p:nvPr>
            <p:ph sz="quarter" idx="1"/>
          </p:nvPr>
        </p:nvSpPr>
        <p:spPr>
          <a:xfrm>
            <a:off x="683568" y="1700808"/>
            <a:ext cx="7772400" cy="4355976"/>
          </a:xfrm>
        </p:spPr>
        <p:txBody>
          <a:bodyPr>
            <a:normAutofit fontScale="92500" lnSpcReduction="20000"/>
          </a:bodyPr>
          <a:lstStyle/>
          <a:p>
            <a:r>
              <a:rPr lang="el-GR" dirty="0"/>
              <a:t>Αν τα τρόφιμα πληρούν εκείνα τα μικροβιολογικά κριτήρια που θα επιτρέψει να βγουν στην αγορά και να διατηρηθούν χωρίς αλλοίωση μέχρι την ημερομηνία λήξης τους, </a:t>
            </a:r>
            <a:r>
              <a:rPr lang="el-GR" i="1" u="sng" dirty="0"/>
              <a:t>κριτήρια υγιεινής</a:t>
            </a:r>
            <a:endParaRPr lang="en-GB" i="1" u="sng" dirty="0"/>
          </a:p>
          <a:p>
            <a:r>
              <a:rPr lang="el-GR" dirty="0"/>
              <a:t>Αν τα τρόφιμα είναι απαλλαγμένα από παθογόνους μικροοργανισμούς </a:t>
            </a:r>
            <a:r>
              <a:rPr lang="el-GR" i="1" u="sng" dirty="0"/>
              <a:t>κριτήρια ασφάλειας </a:t>
            </a:r>
          </a:p>
          <a:p>
            <a:pPr>
              <a:buNone/>
            </a:pPr>
            <a:endParaRPr lang="el-GR" i="1" u="sng" dirty="0"/>
          </a:p>
          <a:p>
            <a:pPr>
              <a:buNone/>
            </a:pPr>
            <a:r>
              <a:rPr lang="el-GR" i="1" u="sng" dirty="0"/>
              <a:t>Διενεργούνται από :</a:t>
            </a:r>
          </a:p>
          <a:p>
            <a:pPr>
              <a:buFont typeface="Wingdings" pitchFamily="2" charset="2"/>
              <a:buChar char="q"/>
            </a:pPr>
            <a:r>
              <a:rPr lang="el-GR" i="1" dirty="0"/>
              <a:t>Τους Κρατικούς φορείς: </a:t>
            </a:r>
            <a:r>
              <a:rPr lang="el-GR" dirty="0"/>
              <a:t>Υγειονομικοί έλεγχοι</a:t>
            </a:r>
          </a:p>
          <a:p>
            <a:pPr>
              <a:buFont typeface="Wingdings" pitchFamily="2" charset="2"/>
              <a:buChar char="q"/>
            </a:pPr>
            <a:r>
              <a:rPr lang="el-GR" i="1" dirty="0"/>
              <a:t>Τις επιχειρήσεις τροφίμων: </a:t>
            </a:r>
          </a:p>
          <a:p>
            <a:pPr lvl="2">
              <a:buFont typeface="Wingdings" pitchFamily="2" charset="2"/>
              <a:buChar char="q"/>
            </a:pPr>
            <a:r>
              <a:rPr lang="el-GR" dirty="0"/>
              <a:t>Εσωτερικός ποιοτικός έλεγχος</a:t>
            </a:r>
          </a:p>
          <a:p>
            <a:pPr lvl="2">
              <a:buFont typeface="Wingdings" pitchFamily="2" charset="2"/>
              <a:buChar char="q"/>
            </a:pPr>
            <a:r>
              <a:rPr lang="el-GR" dirty="0"/>
              <a:t>Έλεγχος προμηθευτών </a:t>
            </a:r>
          </a:p>
          <a:p>
            <a:pPr>
              <a:buNone/>
            </a:pPr>
            <a:endParaRPr lang="el-GR" i="1" u="sng" dirty="0"/>
          </a:p>
          <a:p>
            <a:pPr>
              <a:buNone/>
            </a:pPr>
            <a:endParaRPr lang="el-GR" i="1" u="sng" dirty="0"/>
          </a:p>
          <a:p>
            <a:pPr>
              <a:buNone/>
            </a:pP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92211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l-GR" dirty="0">
                <a:effectLst>
                  <a:outerShdw blurRad="38100" dist="38100" dir="2700000" algn="tl">
                    <a:srgbClr val="000000">
                      <a:alpha val="43137"/>
                    </a:srgbClr>
                  </a:outerShdw>
                </a:effectLst>
              </a:rPr>
              <a:t>Τι εννοούμε «ποιότητα» στο τρόφιμο?</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447800"/>
            <a:ext cx="7772400" cy="5005536"/>
          </a:xfrm>
        </p:spPr>
        <p:txBody>
          <a:bodyPr>
            <a:normAutofit fontScale="70000" lnSpcReduction="20000"/>
          </a:bodyPr>
          <a:lstStyle/>
          <a:p>
            <a:pPr algn="ctr">
              <a:buNone/>
            </a:pPr>
            <a:r>
              <a:rPr lang="el-GR" i="1" dirty="0"/>
              <a:t>     Το σύνολο των χαρακτηριστικών και ιδιοτήτων ενός προϊόντος που ικανοποιούν τόσο τις επιθυμίες όσο και τις ανάγκες του καταναλωτή</a:t>
            </a:r>
          </a:p>
          <a:p>
            <a:pPr>
              <a:buNone/>
            </a:pPr>
            <a:endParaRPr lang="el-GR" i="1" dirty="0"/>
          </a:p>
          <a:p>
            <a:pPr>
              <a:buNone/>
            </a:pPr>
            <a:r>
              <a:rPr lang="el-GR" i="1" dirty="0"/>
              <a:t>Σχετίζεται με: </a:t>
            </a:r>
          </a:p>
          <a:p>
            <a:r>
              <a:rPr lang="el-GR" dirty="0"/>
              <a:t>την ποιότητα των πρώτων υλών και </a:t>
            </a:r>
          </a:p>
          <a:p>
            <a:r>
              <a:rPr lang="el-GR" dirty="0"/>
              <a:t>από την τεχνολογία παρασκευής του.</a:t>
            </a:r>
          </a:p>
          <a:p>
            <a:pPr>
              <a:buNone/>
            </a:pPr>
            <a:endParaRPr lang="en-US" u="sng" dirty="0"/>
          </a:p>
          <a:p>
            <a:pPr algn="ctr">
              <a:buNone/>
            </a:pPr>
            <a:r>
              <a:rPr lang="el-GR" sz="3400" b="1" i="1" dirty="0"/>
              <a:t>Τα ποιοτικά χαρακτηριστικά</a:t>
            </a:r>
            <a:endParaRPr lang="en-US" sz="3400" b="1" i="1" dirty="0"/>
          </a:p>
          <a:p>
            <a:pPr lvl="0">
              <a:buFont typeface="Wingdings" pitchFamily="2" charset="2"/>
              <a:buChar char="v"/>
            </a:pPr>
            <a:r>
              <a:rPr lang="el-GR" dirty="0"/>
              <a:t>Τα οργανοληπτικά χαρακτηριστικά (χρώμα, γεύση, υφή, οσμή)</a:t>
            </a:r>
            <a:endParaRPr lang="en-US" dirty="0"/>
          </a:p>
          <a:p>
            <a:pPr lvl="0">
              <a:buFont typeface="Wingdings" pitchFamily="2" charset="2"/>
              <a:buChar char="v"/>
            </a:pPr>
            <a:r>
              <a:rPr lang="el-GR" dirty="0"/>
              <a:t>Η θρεπτική του αξία, </a:t>
            </a:r>
          </a:p>
          <a:p>
            <a:pPr lvl="0">
              <a:buFont typeface="Wingdings" pitchFamily="2" charset="2"/>
              <a:buChar char="v"/>
            </a:pPr>
            <a:r>
              <a:rPr lang="el-GR" dirty="0"/>
              <a:t>η συσκευασία, </a:t>
            </a:r>
          </a:p>
          <a:p>
            <a:pPr lvl="0">
              <a:buFont typeface="Wingdings" pitchFamily="2" charset="2"/>
              <a:buChar char="v"/>
            </a:pPr>
            <a:r>
              <a:rPr lang="el-GR" dirty="0"/>
              <a:t>η </a:t>
            </a:r>
            <a:r>
              <a:rPr lang="el-GR" dirty="0" err="1"/>
              <a:t>διατηρησιμότητα</a:t>
            </a:r>
            <a:r>
              <a:rPr lang="el-GR" dirty="0"/>
              <a:t>, </a:t>
            </a:r>
          </a:p>
          <a:p>
            <a:pPr lvl="0">
              <a:buFont typeface="Wingdings" pitchFamily="2" charset="2"/>
              <a:buChar char="v"/>
            </a:pPr>
            <a:r>
              <a:rPr lang="el-GR" dirty="0"/>
              <a:t>η τιμή και </a:t>
            </a:r>
          </a:p>
          <a:p>
            <a:pPr lvl="0">
              <a:buFont typeface="Wingdings" pitchFamily="2" charset="2"/>
              <a:buChar char="v"/>
            </a:pPr>
            <a:r>
              <a:rPr lang="el-GR" dirty="0"/>
              <a:t>η διαθεσιμότητα.</a:t>
            </a:r>
            <a:endParaRPr lang="en-US" dirty="0"/>
          </a:p>
          <a:p>
            <a:pPr lvl="0">
              <a:buFont typeface="Wingdings" pitchFamily="2" charset="2"/>
              <a:buChar char="v"/>
            </a:pPr>
            <a:r>
              <a:rPr lang="el-GR" dirty="0"/>
              <a:t>η υγιεινή και ασφάλεια, </a:t>
            </a:r>
          </a:p>
          <a:p>
            <a:pPr>
              <a:buFont typeface="Wingdings" pitchFamily="2" charset="2"/>
              <a:buChar char="v"/>
            </a:pPr>
            <a:r>
              <a:rPr lang="el-GR" dirty="0"/>
              <a:t>η συμμόρφωση με τη Νομοθεσία, </a:t>
            </a:r>
          </a:p>
          <a:p>
            <a:endParaRPr lang="en-US" dirty="0"/>
          </a:p>
        </p:txBody>
      </p:sp>
      <p:sp>
        <p:nvSpPr>
          <p:cNvPr id="5" name="Left Arrow 4"/>
          <p:cNvSpPr/>
          <p:nvPr/>
        </p:nvSpPr>
        <p:spPr>
          <a:xfrm>
            <a:off x="3851920" y="5589240"/>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860032" y="5877272"/>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922114"/>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l-GR" dirty="0"/>
              <a:t>Κριτήρια ασφάλειας των τροφίμων </a:t>
            </a:r>
            <a:endParaRPr lang="en-US" dirty="0"/>
          </a:p>
        </p:txBody>
      </p:sp>
      <p:sp>
        <p:nvSpPr>
          <p:cNvPr id="3" name="Content Placeholder 2"/>
          <p:cNvSpPr>
            <a:spLocks noGrp="1"/>
          </p:cNvSpPr>
          <p:nvPr>
            <p:ph sz="quarter" idx="1"/>
          </p:nvPr>
        </p:nvSpPr>
        <p:spPr/>
        <p:txBody>
          <a:bodyPr>
            <a:normAutofit/>
          </a:bodyPr>
          <a:lstStyle/>
          <a:p>
            <a:r>
              <a:rPr lang="el-GR" dirty="0"/>
              <a:t>Καθορίζουν </a:t>
            </a:r>
            <a:r>
              <a:rPr lang="el-GR" i="1" u="sng" dirty="0"/>
              <a:t>το αποδεκτό ή όχι</a:t>
            </a:r>
            <a:r>
              <a:rPr lang="el-GR" dirty="0"/>
              <a:t> ενός προϊόντος ή μιας παρτίδας τροφίμων και εφαρμόζονται στα προϊόντα που διατίθενται στην αγορά και περιλαμβάνουν </a:t>
            </a:r>
            <a:r>
              <a:rPr lang="el-GR" b="1" i="1" dirty="0"/>
              <a:t>παθογόνους</a:t>
            </a:r>
            <a:r>
              <a:rPr lang="el-GR" dirty="0"/>
              <a:t> μικροοργανισμούς</a:t>
            </a:r>
          </a:p>
          <a:p>
            <a:pPr lvl="1">
              <a:buFont typeface="Wingdings" pitchFamily="2" charset="2"/>
              <a:buChar char="Ø"/>
            </a:pPr>
            <a:r>
              <a:rPr lang="el-GR" dirty="0" err="1"/>
              <a:t>Σαλμονέλλα</a:t>
            </a:r>
            <a:r>
              <a:rPr lang="el-GR" dirty="0"/>
              <a:t>, </a:t>
            </a:r>
          </a:p>
          <a:p>
            <a:pPr lvl="1">
              <a:buFont typeface="Wingdings" pitchFamily="2" charset="2"/>
              <a:buChar char="Ø"/>
            </a:pPr>
            <a:r>
              <a:rPr lang="en-US" sz="3000" i="1" dirty="0" err="1"/>
              <a:t>Listeria</a:t>
            </a:r>
            <a:r>
              <a:rPr lang="en-US" sz="3000" i="1" dirty="0"/>
              <a:t> </a:t>
            </a:r>
            <a:r>
              <a:rPr lang="en-US" sz="3000" i="1" dirty="0" err="1"/>
              <a:t>monocytogenes</a:t>
            </a:r>
            <a:r>
              <a:rPr lang="el-GR" sz="3000" dirty="0"/>
              <a:t> </a:t>
            </a:r>
          </a:p>
          <a:p>
            <a:r>
              <a:rPr lang="el-GR" dirty="0"/>
              <a:t>Σε περίπτωση υπέρβασης των προδιαγραφών αυτών, τα τρόφιμα αποκλείονται από την ανθρώπινη κατανάλωση</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122899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el-GR" dirty="0">
                <a:effectLst>
                  <a:outerShdw blurRad="38100" dist="38100" dir="2700000" algn="tl">
                    <a:srgbClr val="000000">
                      <a:alpha val="43137"/>
                    </a:srgbClr>
                  </a:outerShdw>
                </a:effectLst>
              </a:rPr>
              <a:t>Κριτήρια Υγιεινής της παραγωγικής διαδικασίας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827584" y="1628800"/>
            <a:ext cx="7772400" cy="4572000"/>
          </a:xfrm>
        </p:spPr>
        <p:txBody>
          <a:bodyPr/>
          <a:lstStyle/>
          <a:p>
            <a:r>
              <a:rPr lang="el-GR" dirty="0"/>
              <a:t>Διασφάλιση της </a:t>
            </a:r>
            <a:r>
              <a:rPr lang="el-GR" b="1" i="1" dirty="0"/>
              <a:t>Υγιεινής</a:t>
            </a:r>
            <a:r>
              <a:rPr lang="el-GR" dirty="0"/>
              <a:t> της παραγωγικής διαδικασίας</a:t>
            </a:r>
          </a:p>
          <a:p>
            <a:r>
              <a:rPr lang="el-GR" dirty="0"/>
              <a:t>Κατευθυντήριες γραμμές στις εγκαταστάσεις παραγωγής </a:t>
            </a:r>
          </a:p>
          <a:p>
            <a:r>
              <a:rPr lang="el-GR" dirty="0"/>
              <a:t>Έλεγχος </a:t>
            </a:r>
            <a:r>
              <a:rPr lang="el-GR" b="1" i="1" u="sng" dirty="0"/>
              <a:t>μικρόβια – δείκτες</a:t>
            </a:r>
            <a:r>
              <a:rPr lang="el-GR" dirty="0"/>
              <a:t>. </a:t>
            </a:r>
          </a:p>
          <a:p>
            <a:r>
              <a:rPr lang="el-GR" dirty="0"/>
              <a:t>Ορίζουν μια ενδεικτική τιμή μόλυνσης πάνω από την οποία απαιτούνται διορθωτικές ενέργειες</a:t>
            </a:r>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noAutofit/>
          </a:bodyPr>
          <a:lstStyle/>
          <a:p>
            <a:pPr algn="ctr"/>
            <a:r>
              <a:rPr lang="el-GR" sz="2800" b="1" dirty="0"/>
              <a:t>ΠΙΝΑΚΑΣ 1. Κριτήρια ασφάλειας για τα τρόφιμα (Κανονισμός αριθ. 2073/2005)</a:t>
            </a:r>
            <a:endParaRPr lang="en-US" sz="2800" dirty="0"/>
          </a:p>
        </p:txBody>
      </p:sp>
      <p:graphicFrame>
        <p:nvGraphicFramePr>
          <p:cNvPr id="4" name="Content Placeholder 3"/>
          <p:cNvGraphicFramePr>
            <a:graphicFrameLocks noGrp="1"/>
          </p:cNvGraphicFramePr>
          <p:nvPr>
            <p:ph sz="quarter" idx="1"/>
          </p:nvPr>
        </p:nvGraphicFramePr>
        <p:xfrm>
          <a:off x="179513" y="1628800"/>
          <a:ext cx="8712968" cy="4392488"/>
        </p:xfrm>
        <a:graphic>
          <a:graphicData uri="http://schemas.openxmlformats.org/drawingml/2006/table">
            <a:tbl>
              <a:tblPr/>
              <a:tblGrid>
                <a:gridCol w="3143901">
                  <a:extLst>
                    <a:ext uri="{9D8B030D-6E8A-4147-A177-3AD203B41FA5}">
                      <a16:colId xmlns:a16="http://schemas.microsoft.com/office/drawing/2014/main" val="20000"/>
                    </a:ext>
                  </a:extLst>
                </a:gridCol>
                <a:gridCol w="917420">
                  <a:extLst>
                    <a:ext uri="{9D8B030D-6E8A-4147-A177-3AD203B41FA5}">
                      <a16:colId xmlns:a16="http://schemas.microsoft.com/office/drawing/2014/main" val="20001"/>
                    </a:ext>
                  </a:extLst>
                </a:gridCol>
                <a:gridCol w="561676">
                  <a:extLst>
                    <a:ext uri="{9D8B030D-6E8A-4147-A177-3AD203B41FA5}">
                      <a16:colId xmlns:a16="http://schemas.microsoft.com/office/drawing/2014/main" val="20002"/>
                    </a:ext>
                  </a:extLst>
                </a:gridCol>
                <a:gridCol w="561676">
                  <a:extLst>
                    <a:ext uri="{9D8B030D-6E8A-4147-A177-3AD203B41FA5}">
                      <a16:colId xmlns:a16="http://schemas.microsoft.com/office/drawing/2014/main" val="20003"/>
                    </a:ext>
                  </a:extLst>
                </a:gridCol>
                <a:gridCol w="779807">
                  <a:extLst>
                    <a:ext uri="{9D8B030D-6E8A-4147-A177-3AD203B41FA5}">
                      <a16:colId xmlns:a16="http://schemas.microsoft.com/office/drawing/2014/main" val="20004"/>
                    </a:ext>
                  </a:extLst>
                </a:gridCol>
                <a:gridCol w="146248">
                  <a:extLst>
                    <a:ext uri="{9D8B030D-6E8A-4147-A177-3AD203B41FA5}">
                      <a16:colId xmlns:a16="http://schemas.microsoft.com/office/drawing/2014/main" val="20005"/>
                    </a:ext>
                  </a:extLst>
                </a:gridCol>
                <a:gridCol w="1162080">
                  <a:extLst>
                    <a:ext uri="{9D8B030D-6E8A-4147-A177-3AD203B41FA5}">
                      <a16:colId xmlns:a16="http://schemas.microsoft.com/office/drawing/2014/main" val="20006"/>
                    </a:ext>
                  </a:extLst>
                </a:gridCol>
                <a:gridCol w="1440160">
                  <a:extLst>
                    <a:ext uri="{9D8B030D-6E8A-4147-A177-3AD203B41FA5}">
                      <a16:colId xmlns:a16="http://schemas.microsoft.com/office/drawing/2014/main" val="20007"/>
                    </a:ext>
                  </a:extLst>
                </a:gridCol>
              </a:tblGrid>
              <a:tr h="366041">
                <a:tc rowSpan="2">
                  <a:txBody>
                    <a:bodyPr/>
                    <a:lstStyle/>
                    <a:p>
                      <a:pPr algn="ctr">
                        <a:lnSpc>
                          <a:spcPts val="1200"/>
                        </a:lnSpc>
                        <a:spcAft>
                          <a:spcPts val="0"/>
                        </a:spcAft>
                      </a:pPr>
                      <a:r>
                        <a:rPr lang="el-GR" sz="800" b="1" kern="0" dirty="0">
                          <a:latin typeface="Calibri"/>
                          <a:ea typeface="Times New Roman"/>
                          <a:cs typeface="Times New Roman"/>
                        </a:rPr>
                        <a:t>Κατηγορία τροφίμων</a:t>
                      </a:r>
                      <a:endParaRPr lang="en-US" sz="800" b="1" kern="0" dirty="0">
                        <a:latin typeface="Calibri"/>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l-GR" sz="700" b="1">
                          <a:latin typeface="Arial"/>
                          <a:ea typeface="Times New Roman"/>
                          <a:cs typeface="Times New Roman"/>
                        </a:rPr>
                        <a:t>Μικροοργανισμοί /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οι τοξίνες και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οι μεταβολίτες τους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700" b="1">
                          <a:latin typeface="Arial"/>
                          <a:ea typeface="Times New Roman"/>
                          <a:cs typeface="Times New Roman"/>
                        </a:rPr>
                        <a:t>Πλάνο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δειγματοληψίας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ts val="1200"/>
                        </a:lnSpc>
                        <a:spcAft>
                          <a:spcPts val="0"/>
                        </a:spcAft>
                      </a:pPr>
                      <a:r>
                        <a:rPr lang="el-GR" sz="700" b="1">
                          <a:latin typeface="Arial"/>
                          <a:ea typeface="Times New Roman"/>
                          <a:cs typeface="Times New Roman"/>
                        </a:rPr>
                        <a:t>Όρια</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ts val="1200"/>
                        </a:lnSpc>
                        <a:spcAft>
                          <a:spcPts val="0"/>
                        </a:spcAft>
                      </a:pPr>
                      <a:r>
                        <a:rPr lang="el-GR" sz="700" b="1">
                          <a:latin typeface="Arial"/>
                          <a:ea typeface="Times New Roman"/>
                          <a:cs typeface="Times New Roman"/>
                        </a:rPr>
                        <a:t>Αναλυτική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μέθοδος</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αναφοράς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l-GR" sz="700" b="1">
                          <a:latin typeface="Arial"/>
                          <a:ea typeface="Times New Roman"/>
                          <a:cs typeface="Times New Roman"/>
                        </a:rPr>
                        <a:t>Στάδιο στο οποίο </a:t>
                      </a:r>
                      <a:endParaRPr lang="en-US" sz="900">
                        <a:latin typeface="Times New Roman"/>
                        <a:ea typeface="Times New Roman"/>
                        <a:cs typeface="Times New Roman"/>
                      </a:endParaRPr>
                    </a:p>
                    <a:p>
                      <a:pPr algn="ctr">
                        <a:lnSpc>
                          <a:spcPts val="1200"/>
                        </a:lnSpc>
                        <a:spcAft>
                          <a:spcPts val="0"/>
                        </a:spcAft>
                      </a:pPr>
                      <a:r>
                        <a:rPr lang="el-GR" sz="700" b="1">
                          <a:latin typeface="Arial"/>
                          <a:ea typeface="Times New Roman"/>
                          <a:cs typeface="Times New Roman"/>
                        </a:rPr>
                        <a:t>εφαρμόζεται το κριτήριο</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9061">
                <a:tc vMerge="1">
                  <a:txBody>
                    <a:bodyPr/>
                    <a:lstStyle/>
                    <a:p>
                      <a:endParaRPr lang="en-US"/>
                    </a:p>
                  </a:txBody>
                  <a:tcPr/>
                </a:tc>
                <a:tc vMerge="1">
                  <a:txBody>
                    <a:bodyPr/>
                    <a:lstStyle/>
                    <a:p>
                      <a:endParaRPr lang="en-US"/>
                    </a:p>
                  </a:txBody>
                  <a:tcPr/>
                </a:tc>
                <a:tc>
                  <a:txBody>
                    <a:bodyPr/>
                    <a:lstStyle/>
                    <a:p>
                      <a:pPr algn="ctr">
                        <a:lnSpc>
                          <a:spcPts val="1200"/>
                        </a:lnSpc>
                        <a:spcAft>
                          <a:spcPts val="0"/>
                        </a:spcAft>
                      </a:pPr>
                      <a:r>
                        <a:rPr lang="en-US" sz="700">
                          <a:latin typeface="Arial"/>
                          <a:ea typeface="Times New Roman"/>
                          <a:cs typeface="Times New Roman"/>
                        </a:rPr>
                        <a:t>n</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c</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m</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M</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732081">
                <a:tc>
                  <a:txBody>
                    <a:bodyPr/>
                    <a:lstStyle/>
                    <a:p>
                      <a:pPr>
                        <a:lnSpc>
                          <a:spcPts val="1200"/>
                        </a:lnSpc>
                        <a:spcAft>
                          <a:spcPts val="0"/>
                        </a:spcAft>
                      </a:pPr>
                      <a:r>
                        <a:rPr lang="el-GR" sz="700">
                          <a:latin typeface="Arial"/>
                          <a:ea typeface="Times New Roman"/>
                          <a:cs typeface="Times New Roman"/>
                        </a:rPr>
                        <a:t>Προϊόντα κρέατος που προορίζονται να καταναλωθούν ωμά, εξαιρουμένων των προϊόντων για τα οποία η διαδικασία παρασκευής ή η σύνθεση του προϊόντος θα εξαλείψει τον κίνδυνο σαλμονέλλας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Salmonella</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5</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0</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700" dirty="0">
                          <a:latin typeface="Arial"/>
                          <a:ea typeface="Times New Roman"/>
                          <a:cs typeface="Times New Roman"/>
                        </a:rPr>
                        <a:t>Απουσία σε 25 g</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700">
                          <a:latin typeface="Arial"/>
                          <a:ea typeface="Times New Roman"/>
                          <a:cs typeface="Times New Roman"/>
                        </a:rPr>
                        <a:t>EN/ISO 6579</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a:latin typeface="Arial"/>
                          <a:ea typeface="Times New Roman"/>
                          <a:cs typeface="Times New Roman"/>
                        </a:rPr>
                        <a:t>Προϊόντα που διατίθενται στην αγορά κατά τη διάρκεια διατήρησής τους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2081">
                <a:tc>
                  <a:txBody>
                    <a:bodyPr/>
                    <a:lstStyle/>
                    <a:p>
                      <a:pPr>
                        <a:lnSpc>
                          <a:spcPts val="1200"/>
                        </a:lnSpc>
                        <a:spcAft>
                          <a:spcPts val="0"/>
                        </a:spcAft>
                      </a:pPr>
                      <a:r>
                        <a:rPr lang="el-GR" sz="700">
                          <a:latin typeface="Arial"/>
                          <a:ea typeface="Times New Roman"/>
                          <a:cs typeface="Times New Roman"/>
                        </a:rPr>
                        <a:t>Προϊόντα κρέατος από κρέας πουλερικών που προορίζονται να καταναλωθούν μαγειρευμένα</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Salmonella</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5</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0</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800" b="1" u="sng">
                          <a:latin typeface="Calibri"/>
                          <a:ea typeface="Times New Roman"/>
                          <a:cs typeface="Times New Roman"/>
                        </a:rPr>
                        <a:t>Από 1.1.2006</a:t>
                      </a:r>
                      <a:endParaRPr lang="en-US" sz="800" b="1" u="sng">
                        <a:latin typeface="Calibri"/>
                        <a:ea typeface="Times New Roman"/>
                        <a:cs typeface="Times New Roman"/>
                      </a:endParaRPr>
                    </a:p>
                    <a:p>
                      <a:pPr algn="ctr">
                        <a:lnSpc>
                          <a:spcPts val="1200"/>
                        </a:lnSpc>
                        <a:spcAft>
                          <a:spcPts val="0"/>
                        </a:spcAft>
                      </a:pPr>
                      <a:r>
                        <a:rPr lang="el-GR" sz="700">
                          <a:latin typeface="Arial"/>
                          <a:ea typeface="Times New Roman"/>
                          <a:cs typeface="Times New Roman"/>
                        </a:rPr>
                        <a:t>Απουσία σε 10 g </a:t>
                      </a:r>
                      <a:r>
                        <a:rPr lang="el-GR" sz="700" u="sng">
                          <a:latin typeface="Arial"/>
                          <a:ea typeface="Times New Roman"/>
                          <a:cs typeface="Times New Roman"/>
                        </a:rPr>
                        <a:t>Από 1.1.2010</a:t>
                      </a:r>
                      <a:endParaRPr lang="en-US" sz="900">
                        <a:latin typeface="Times New Roman"/>
                        <a:ea typeface="Times New Roman"/>
                        <a:cs typeface="Times New Roman"/>
                      </a:endParaRPr>
                    </a:p>
                    <a:p>
                      <a:pPr algn="ctr">
                        <a:lnSpc>
                          <a:spcPts val="1200"/>
                        </a:lnSpc>
                        <a:spcAft>
                          <a:spcPts val="0"/>
                        </a:spcAft>
                      </a:pPr>
                      <a:r>
                        <a:rPr lang="el-GR" sz="700">
                          <a:latin typeface="Arial"/>
                          <a:ea typeface="Times New Roman"/>
                          <a:cs typeface="Times New Roman"/>
                        </a:rPr>
                        <a:t>Απουσία σε 25 g</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700">
                          <a:latin typeface="Arial"/>
                          <a:ea typeface="Times New Roman"/>
                          <a:cs typeface="Times New Roman"/>
                        </a:rPr>
                        <a:t>EN/ISO 6579</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a:latin typeface="Arial"/>
                          <a:ea typeface="Times New Roman"/>
                          <a:cs typeface="Times New Roman"/>
                        </a:rPr>
                        <a:t>Προϊόντα που διατίθενται στην αγορά κατά τη διάρκεια διατήρησής τους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9061">
                <a:tc>
                  <a:txBody>
                    <a:bodyPr/>
                    <a:lstStyle/>
                    <a:p>
                      <a:pPr>
                        <a:lnSpc>
                          <a:spcPts val="1200"/>
                        </a:lnSpc>
                        <a:spcAft>
                          <a:spcPts val="0"/>
                        </a:spcAft>
                      </a:pPr>
                      <a:r>
                        <a:rPr lang="el-GR" sz="700">
                          <a:latin typeface="Arial"/>
                          <a:ea typeface="Times New Roman"/>
                          <a:cs typeface="Times New Roman"/>
                        </a:rPr>
                        <a:t>Τυριά, βούτυρο και κρέμα από νωπό γάλα ή από γάλα που έχει υποστεί επεξεργασία σε θερμοκρασία χαμηλότερη από της παστερίωσης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Salmonella</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5</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a:latin typeface="Arial"/>
                          <a:ea typeface="Times New Roman"/>
                          <a:cs typeface="Times New Roman"/>
                        </a:rPr>
                        <a:t>0</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700">
                          <a:latin typeface="Arial"/>
                          <a:ea typeface="Times New Roman"/>
                          <a:cs typeface="Times New Roman"/>
                        </a:rPr>
                        <a:t>Απουσία σε 25 g</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700">
                          <a:latin typeface="Arial"/>
                          <a:ea typeface="Times New Roman"/>
                          <a:cs typeface="Times New Roman"/>
                        </a:rPr>
                        <a:t>EN/ISO 6579</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a:latin typeface="Arial"/>
                          <a:ea typeface="Times New Roman"/>
                          <a:cs typeface="Times New Roman"/>
                        </a:rPr>
                        <a:t>Προϊόντα που διατίθενται στην αγορά κατά τη διάρκεια διατήρησής τους</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9061">
                <a:tc rowSpan="2">
                  <a:txBody>
                    <a:bodyPr/>
                    <a:lstStyle/>
                    <a:p>
                      <a:pPr>
                        <a:lnSpc>
                          <a:spcPts val="1200"/>
                        </a:lnSpc>
                        <a:spcAft>
                          <a:spcPts val="0"/>
                        </a:spcAft>
                      </a:pPr>
                      <a:r>
                        <a:rPr lang="el-GR" sz="700" dirty="0">
                          <a:latin typeface="Arial"/>
                          <a:ea typeface="Times New Roman"/>
                          <a:cs typeface="Times New Roman"/>
                        </a:rPr>
                        <a:t>Τρόφιμα έτοιμα για κατανάλωση ικανά να υποστηρίξουν την ανάπτυξη L. </a:t>
                      </a:r>
                      <a:r>
                        <a:rPr lang="el-GR" sz="700" dirty="0" err="1">
                          <a:latin typeface="Arial"/>
                          <a:ea typeface="Times New Roman"/>
                          <a:cs typeface="Times New Roman"/>
                        </a:rPr>
                        <a:t>monocytogenes</a:t>
                      </a:r>
                      <a:r>
                        <a:rPr lang="el-GR" sz="700" dirty="0">
                          <a:latin typeface="Arial"/>
                          <a:ea typeface="Times New Roman"/>
                          <a:cs typeface="Times New Roman"/>
                        </a:rPr>
                        <a:t> διαφορετικά από εκείνα που προορίζονται για βρέφη και για ειδικούς ιατρικούς σκοπούς</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US" sz="700" dirty="0" err="1">
                          <a:latin typeface="Arial"/>
                          <a:ea typeface="Times New Roman"/>
                          <a:cs typeface="Times New Roman"/>
                        </a:rPr>
                        <a:t>Listeria</a:t>
                      </a:r>
                      <a:r>
                        <a:rPr lang="en-US" sz="700" dirty="0">
                          <a:latin typeface="Arial"/>
                          <a:ea typeface="Times New Roman"/>
                          <a:cs typeface="Times New Roman"/>
                        </a:rPr>
                        <a:t> </a:t>
                      </a:r>
                      <a:endParaRPr lang="en-US" sz="900" dirty="0">
                        <a:latin typeface="Times New Roman"/>
                        <a:ea typeface="Times New Roman"/>
                        <a:cs typeface="Times New Roman"/>
                      </a:endParaRPr>
                    </a:p>
                    <a:p>
                      <a:pPr algn="ctr">
                        <a:lnSpc>
                          <a:spcPts val="1200"/>
                        </a:lnSpc>
                        <a:spcAft>
                          <a:spcPts val="0"/>
                        </a:spcAft>
                      </a:pPr>
                      <a:r>
                        <a:rPr lang="en-US" sz="700" dirty="0" err="1">
                          <a:latin typeface="Arial"/>
                          <a:ea typeface="Times New Roman"/>
                          <a:cs typeface="Times New Roman"/>
                        </a:rPr>
                        <a:t>monocytogenes</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5</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700">
                          <a:latin typeface="Arial"/>
                          <a:ea typeface="Times New Roman"/>
                          <a:cs typeface="Times New Roman"/>
                        </a:rPr>
                        <a:t>0</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n-US" sz="700" dirty="0">
                          <a:latin typeface="Arial"/>
                          <a:ea typeface="Times New Roman"/>
                          <a:cs typeface="Times New Roman"/>
                        </a:rPr>
                        <a:t>100 </a:t>
                      </a:r>
                      <a:r>
                        <a:rPr lang="en-US" sz="700" dirty="0" err="1">
                          <a:latin typeface="Arial"/>
                          <a:ea typeface="Times New Roman"/>
                          <a:cs typeface="Times New Roman"/>
                        </a:rPr>
                        <a:t>cfu</a:t>
                      </a:r>
                      <a:r>
                        <a:rPr lang="en-US" sz="700" dirty="0">
                          <a:latin typeface="Arial"/>
                          <a:ea typeface="Times New Roman"/>
                          <a:cs typeface="Times New Roman"/>
                        </a:rPr>
                        <a:t>/g</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de-DE" sz="700">
                          <a:latin typeface="Arial"/>
                          <a:ea typeface="Times New Roman"/>
                          <a:cs typeface="Times New Roman"/>
                        </a:rPr>
                        <a:t>EN/ISO 11290-2 </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a:latin typeface="Arial"/>
                          <a:ea typeface="Times New Roman"/>
                          <a:cs typeface="Times New Roman"/>
                        </a:rPr>
                        <a:t>Προϊόντα που διατίθενται στην αγορά κατά τη διάρκεια διατήρησής τους  </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5102">
                <a:tc vMerge="1">
                  <a:txBody>
                    <a:bodyPr/>
                    <a:lstStyle/>
                    <a:p>
                      <a:endParaRPr lang="en-US"/>
                    </a:p>
                  </a:txBody>
                  <a:tcPr/>
                </a:tc>
                <a:tc vMerge="1">
                  <a:txBody>
                    <a:bodyPr/>
                    <a:lstStyle/>
                    <a:p>
                      <a:endParaRPr lang="en-US"/>
                    </a:p>
                  </a:txBody>
                  <a:tcPr/>
                </a:tc>
                <a:tc>
                  <a:txBody>
                    <a:bodyPr/>
                    <a:lstStyle/>
                    <a:p>
                      <a:pPr algn="ctr">
                        <a:lnSpc>
                          <a:spcPts val="1200"/>
                        </a:lnSpc>
                        <a:spcAft>
                          <a:spcPts val="0"/>
                        </a:spcAft>
                      </a:pPr>
                      <a:r>
                        <a:rPr lang="el-GR" sz="700" dirty="0">
                          <a:latin typeface="Arial"/>
                          <a:ea typeface="Times New Roman"/>
                          <a:cs typeface="Times New Roman"/>
                        </a:rPr>
                        <a:t>5</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700" dirty="0">
                          <a:latin typeface="Arial"/>
                          <a:ea typeface="Times New Roman"/>
                          <a:cs typeface="Times New Roman"/>
                        </a:rPr>
                        <a:t>0</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700">
                          <a:latin typeface="Arial"/>
                          <a:ea typeface="Times New Roman"/>
                          <a:cs typeface="Times New Roman"/>
                        </a:rPr>
                        <a:t>Απουσία σε 25 </a:t>
                      </a:r>
                      <a:r>
                        <a:rPr lang="en-US" sz="700">
                          <a:latin typeface="Arial"/>
                          <a:ea typeface="Times New Roman"/>
                          <a:cs typeface="Times New Roman"/>
                        </a:rPr>
                        <a:t>g</a:t>
                      </a:r>
                      <a:r>
                        <a:rPr lang="el-GR" sz="700">
                          <a:latin typeface="Arial"/>
                          <a:ea typeface="Times New Roman"/>
                          <a:cs typeface="Times New Roman"/>
                        </a:rPr>
                        <a:t> </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de-DE" sz="700">
                          <a:latin typeface="Arial"/>
                          <a:ea typeface="Times New Roman"/>
                          <a:cs typeface="Times New Roman"/>
                        </a:rPr>
                        <a:t>EN</a:t>
                      </a:r>
                      <a:r>
                        <a:rPr lang="el-GR" sz="700">
                          <a:latin typeface="Arial"/>
                          <a:ea typeface="Times New Roman"/>
                          <a:cs typeface="Times New Roman"/>
                        </a:rPr>
                        <a:t>/</a:t>
                      </a:r>
                      <a:r>
                        <a:rPr lang="de-DE" sz="700">
                          <a:latin typeface="Arial"/>
                          <a:ea typeface="Times New Roman"/>
                          <a:cs typeface="Times New Roman"/>
                        </a:rPr>
                        <a:t>ISO</a:t>
                      </a:r>
                      <a:r>
                        <a:rPr lang="el-GR" sz="700">
                          <a:latin typeface="Arial"/>
                          <a:ea typeface="Times New Roman"/>
                          <a:cs typeface="Times New Roman"/>
                        </a:rPr>
                        <a:t> 11290-1</a:t>
                      </a:r>
                      <a:endParaRPr lang="en-US" sz="90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700" dirty="0">
                          <a:latin typeface="Arial"/>
                          <a:ea typeface="Times New Roman"/>
                          <a:cs typeface="Times New Roman"/>
                        </a:rPr>
                        <a:t>Πριν το τρόφιμο αποδεσμευτεί από τον άμεσο έλεγχο του υπευθύνου της επιχείρησης τροφίμων που το παρήγαγε</a:t>
                      </a:r>
                      <a:endParaRPr lang="en-US" sz="900" dirty="0">
                        <a:latin typeface="Times New Roman"/>
                        <a:ea typeface="Times New Roman"/>
                        <a:cs typeface="Times New Roman"/>
                      </a:endParaRPr>
                    </a:p>
                  </a:txBody>
                  <a:tcPr marL="51266" marR="51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Oval 4"/>
          <p:cNvSpPr/>
          <p:nvPr/>
        </p:nvSpPr>
        <p:spPr>
          <a:xfrm>
            <a:off x="179512" y="3861048"/>
            <a:ext cx="3203848" cy="79208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91880" y="4149080"/>
            <a:ext cx="648072" cy="28803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9512" y="4797152"/>
            <a:ext cx="3203848" cy="100811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19872" y="5085184"/>
            <a:ext cx="792088" cy="50405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251520" y="908720"/>
          <a:ext cx="8676456" cy="4968554"/>
        </p:xfrm>
        <a:graphic>
          <a:graphicData uri="http://schemas.openxmlformats.org/drawingml/2006/table">
            <a:tbl>
              <a:tblPr/>
              <a:tblGrid>
                <a:gridCol w="3080317">
                  <a:extLst>
                    <a:ext uri="{9D8B030D-6E8A-4147-A177-3AD203B41FA5}">
                      <a16:colId xmlns:a16="http://schemas.microsoft.com/office/drawing/2014/main" val="20000"/>
                    </a:ext>
                  </a:extLst>
                </a:gridCol>
                <a:gridCol w="1017604">
                  <a:extLst>
                    <a:ext uri="{9D8B030D-6E8A-4147-A177-3AD203B41FA5}">
                      <a16:colId xmlns:a16="http://schemas.microsoft.com/office/drawing/2014/main" val="20001"/>
                    </a:ext>
                  </a:extLst>
                </a:gridCol>
                <a:gridCol w="623016">
                  <a:extLst>
                    <a:ext uri="{9D8B030D-6E8A-4147-A177-3AD203B41FA5}">
                      <a16:colId xmlns:a16="http://schemas.microsoft.com/office/drawing/2014/main" val="20002"/>
                    </a:ext>
                  </a:extLst>
                </a:gridCol>
                <a:gridCol w="623016">
                  <a:extLst>
                    <a:ext uri="{9D8B030D-6E8A-4147-A177-3AD203B41FA5}">
                      <a16:colId xmlns:a16="http://schemas.microsoft.com/office/drawing/2014/main" val="20003"/>
                    </a:ext>
                  </a:extLst>
                </a:gridCol>
                <a:gridCol w="455754">
                  <a:extLst>
                    <a:ext uri="{9D8B030D-6E8A-4147-A177-3AD203B41FA5}">
                      <a16:colId xmlns:a16="http://schemas.microsoft.com/office/drawing/2014/main" val="20004"/>
                    </a:ext>
                  </a:extLst>
                </a:gridCol>
                <a:gridCol w="429089">
                  <a:extLst>
                    <a:ext uri="{9D8B030D-6E8A-4147-A177-3AD203B41FA5}">
                      <a16:colId xmlns:a16="http://schemas.microsoft.com/office/drawing/2014/main" val="20005"/>
                    </a:ext>
                  </a:extLst>
                </a:gridCol>
                <a:gridCol w="864965">
                  <a:extLst>
                    <a:ext uri="{9D8B030D-6E8A-4147-A177-3AD203B41FA5}">
                      <a16:colId xmlns:a16="http://schemas.microsoft.com/office/drawing/2014/main" val="20006"/>
                    </a:ext>
                  </a:extLst>
                </a:gridCol>
                <a:gridCol w="1582695">
                  <a:extLst>
                    <a:ext uri="{9D8B030D-6E8A-4147-A177-3AD203B41FA5}">
                      <a16:colId xmlns:a16="http://schemas.microsoft.com/office/drawing/2014/main" val="20007"/>
                    </a:ext>
                  </a:extLst>
                </a:gridCol>
              </a:tblGrid>
              <a:tr h="1216990">
                <a:tc rowSpan="2">
                  <a:txBody>
                    <a:bodyPr/>
                    <a:lstStyle/>
                    <a:p>
                      <a:pPr algn="ctr">
                        <a:lnSpc>
                          <a:spcPts val="1200"/>
                        </a:lnSpc>
                        <a:spcAft>
                          <a:spcPts val="0"/>
                        </a:spcAft>
                      </a:pPr>
                      <a:r>
                        <a:rPr lang="el-GR" sz="900" b="1" kern="0" dirty="0">
                          <a:latin typeface="Calibri"/>
                          <a:ea typeface="Times New Roman"/>
                          <a:cs typeface="Times New Roman"/>
                        </a:rPr>
                        <a:t>Κατηγορία τροφίμων</a:t>
                      </a:r>
                      <a:endParaRPr lang="en-US" sz="900" b="1" kern="0" dirty="0">
                        <a:latin typeface="Calibri"/>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l-GR" sz="900" b="1" dirty="0">
                          <a:latin typeface="Arial"/>
                          <a:ea typeface="Times New Roman"/>
                          <a:cs typeface="Times New Roman"/>
                        </a:rPr>
                        <a:t>Μικροοργανισμοί / </a:t>
                      </a:r>
                      <a:endParaRPr lang="en-US" sz="900" dirty="0">
                        <a:latin typeface="Times New Roman"/>
                        <a:ea typeface="Times New Roman"/>
                        <a:cs typeface="Times New Roman"/>
                      </a:endParaRPr>
                    </a:p>
                    <a:p>
                      <a:pPr algn="ctr">
                        <a:lnSpc>
                          <a:spcPts val="1200"/>
                        </a:lnSpc>
                        <a:spcAft>
                          <a:spcPts val="0"/>
                        </a:spcAft>
                      </a:pPr>
                      <a:r>
                        <a:rPr lang="el-GR" sz="900" b="1" dirty="0">
                          <a:latin typeface="Arial"/>
                          <a:ea typeface="Times New Roman"/>
                          <a:cs typeface="Times New Roman"/>
                        </a:rPr>
                        <a:t>οι τοξίνες και </a:t>
                      </a:r>
                      <a:endParaRPr lang="en-US" sz="900" dirty="0">
                        <a:latin typeface="Times New Roman"/>
                        <a:ea typeface="Times New Roman"/>
                        <a:cs typeface="Times New Roman"/>
                      </a:endParaRPr>
                    </a:p>
                    <a:p>
                      <a:pPr algn="ctr">
                        <a:lnSpc>
                          <a:spcPts val="1200"/>
                        </a:lnSpc>
                        <a:spcAft>
                          <a:spcPts val="0"/>
                        </a:spcAft>
                      </a:pPr>
                      <a:r>
                        <a:rPr lang="el-GR" sz="900" b="1" dirty="0">
                          <a:latin typeface="Arial"/>
                          <a:ea typeface="Times New Roman"/>
                          <a:cs typeface="Times New Roman"/>
                        </a:rPr>
                        <a:t>οι μεταβολίτες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b="1" dirty="0">
                          <a:latin typeface="Arial"/>
                          <a:ea typeface="Times New Roman"/>
                          <a:cs typeface="Times New Roman"/>
                        </a:rPr>
                        <a:t>Πλάνο </a:t>
                      </a:r>
                      <a:endParaRPr lang="en-US" sz="900" dirty="0">
                        <a:latin typeface="Times New Roman"/>
                        <a:ea typeface="Times New Roman"/>
                        <a:cs typeface="Times New Roman"/>
                      </a:endParaRPr>
                    </a:p>
                    <a:p>
                      <a:pPr algn="ctr">
                        <a:lnSpc>
                          <a:spcPts val="1200"/>
                        </a:lnSpc>
                        <a:spcAft>
                          <a:spcPts val="0"/>
                        </a:spcAft>
                      </a:pPr>
                      <a:r>
                        <a:rPr lang="el-GR" sz="900" b="1" dirty="0">
                          <a:latin typeface="Arial"/>
                          <a:ea typeface="Times New Roman"/>
                          <a:cs typeface="Times New Roman"/>
                        </a:rPr>
                        <a:t>δειγματοληψίας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ts val="1200"/>
                        </a:lnSpc>
                        <a:spcAft>
                          <a:spcPts val="0"/>
                        </a:spcAft>
                      </a:pPr>
                      <a:r>
                        <a:rPr lang="el-GR" sz="900" b="1">
                          <a:latin typeface="Arial"/>
                          <a:ea typeface="Times New Roman"/>
                          <a:cs typeface="Times New Roman"/>
                        </a:rPr>
                        <a:t>Όρια</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ts val="1200"/>
                        </a:lnSpc>
                        <a:spcAft>
                          <a:spcPts val="0"/>
                        </a:spcAft>
                      </a:pPr>
                      <a:r>
                        <a:rPr lang="el-GR" sz="900" b="1">
                          <a:latin typeface="Arial"/>
                          <a:ea typeface="Times New Roman"/>
                          <a:cs typeface="Times New Roman"/>
                        </a:rPr>
                        <a:t>Αναλυτική </a:t>
                      </a:r>
                      <a:endParaRPr lang="en-US" sz="900">
                        <a:latin typeface="Times New Roman"/>
                        <a:ea typeface="Times New Roman"/>
                        <a:cs typeface="Times New Roman"/>
                      </a:endParaRPr>
                    </a:p>
                    <a:p>
                      <a:pPr algn="ctr">
                        <a:lnSpc>
                          <a:spcPts val="1200"/>
                        </a:lnSpc>
                        <a:spcAft>
                          <a:spcPts val="0"/>
                        </a:spcAft>
                      </a:pPr>
                      <a:r>
                        <a:rPr lang="el-GR" sz="900" b="1">
                          <a:latin typeface="Arial"/>
                          <a:ea typeface="Times New Roman"/>
                          <a:cs typeface="Times New Roman"/>
                        </a:rPr>
                        <a:t>μέθοδος</a:t>
                      </a:r>
                      <a:endParaRPr lang="en-US" sz="900">
                        <a:latin typeface="Times New Roman"/>
                        <a:ea typeface="Times New Roman"/>
                        <a:cs typeface="Times New Roman"/>
                      </a:endParaRPr>
                    </a:p>
                    <a:p>
                      <a:pPr algn="ctr">
                        <a:lnSpc>
                          <a:spcPts val="1200"/>
                        </a:lnSpc>
                        <a:spcAft>
                          <a:spcPts val="0"/>
                        </a:spcAft>
                      </a:pPr>
                      <a:r>
                        <a:rPr lang="el-GR" sz="900" b="1">
                          <a:latin typeface="Arial"/>
                          <a:ea typeface="Times New Roman"/>
                          <a:cs typeface="Times New Roman"/>
                        </a:rPr>
                        <a:t>αναφοράς</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l-GR" sz="900" b="1">
                          <a:latin typeface="Arial"/>
                          <a:ea typeface="Times New Roman"/>
                          <a:cs typeface="Times New Roman"/>
                        </a:rPr>
                        <a:t>Στάδιο στο οποίο </a:t>
                      </a:r>
                      <a:endParaRPr lang="en-US" sz="900">
                        <a:latin typeface="Times New Roman"/>
                        <a:ea typeface="Times New Roman"/>
                        <a:cs typeface="Times New Roman"/>
                      </a:endParaRPr>
                    </a:p>
                    <a:p>
                      <a:pPr algn="ctr">
                        <a:lnSpc>
                          <a:spcPts val="1200"/>
                        </a:lnSpc>
                        <a:spcAft>
                          <a:spcPts val="0"/>
                        </a:spcAft>
                      </a:pPr>
                      <a:r>
                        <a:rPr lang="el-GR" sz="900" b="1">
                          <a:latin typeface="Arial"/>
                          <a:ea typeface="Times New Roman"/>
                          <a:cs typeface="Times New Roman"/>
                        </a:rPr>
                        <a:t>εφαρμόζεται το κριτήριο</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5718">
                <a:tc vMerge="1">
                  <a:txBody>
                    <a:bodyPr/>
                    <a:lstStyle/>
                    <a:p>
                      <a:endParaRPr lang="en-US"/>
                    </a:p>
                  </a:txBody>
                  <a:tcPr/>
                </a:tc>
                <a:tc vMerge="1">
                  <a:txBody>
                    <a:bodyPr/>
                    <a:lstStyle/>
                    <a:p>
                      <a:endParaRPr lang="en-US"/>
                    </a:p>
                  </a:txBody>
                  <a:tcPr/>
                </a:tc>
                <a:tc>
                  <a:txBody>
                    <a:bodyPr/>
                    <a:lstStyle/>
                    <a:p>
                      <a:pPr algn="ctr">
                        <a:lnSpc>
                          <a:spcPts val="1200"/>
                        </a:lnSpc>
                        <a:spcAft>
                          <a:spcPts val="0"/>
                        </a:spcAft>
                      </a:pPr>
                      <a:r>
                        <a:rPr lang="de-DE" sz="900" dirty="0">
                          <a:latin typeface="Arial"/>
                          <a:ea typeface="Times New Roman"/>
                          <a:cs typeface="Times New Roman"/>
                        </a:rPr>
                        <a:t>n</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de-DE" sz="900" dirty="0">
                          <a:latin typeface="Arial"/>
                          <a:ea typeface="Times New Roman"/>
                          <a:cs typeface="Times New Roman"/>
                        </a:rPr>
                        <a:t>c</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de-DE" sz="900" dirty="0">
                          <a:latin typeface="Arial"/>
                          <a:ea typeface="Times New Roman"/>
                          <a:cs typeface="Times New Roman"/>
                        </a:rPr>
                        <a:t>m</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900" dirty="0">
                          <a:latin typeface="Arial"/>
                          <a:ea typeface="Times New Roman"/>
                          <a:cs typeface="Times New Roman"/>
                        </a:rPr>
                        <a:t>M</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95718">
                <a:tc>
                  <a:txBody>
                    <a:bodyPr/>
                    <a:lstStyle/>
                    <a:p>
                      <a:pPr>
                        <a:lnSpc>
                          <a:spcPts val="1200"/>
                        </a:lnSpc>
                        <a:spcAft>
                          <a:spcPts val="0"/>
                        </a:spcAft>
                      </a:pPr>
                      <a:r>
                        <a:rPr lang="el-GR" sz="900" dirty="0">
                          <a:latin typeface="Arial"/>
                          <a:ea typeface="Times New Roman"/>
                          <a:cs typeface="Times New Roman"/>
                        </a:rPr>
                        <a:t>Σκόνη γάλακτος και σκόνη ορού γάλακτος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dirty="0" err="1">
                          <a:latin typeface="Arial"/>
                          <a:ea typeface="Times New Roman"/>
                          <a:cs typeface="Times New Roman"/>
                        </a:rPr>
                        <a:t>Salmonella</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dirty="0">
                          <a:latin typeface="Arial"/>
                          <a:ea typeface="Times New Roman"/>
                          <a:cs typeface="Times New Roman"/>
                        </a:rPr>
                        <a:t>Απουσία σε 25 g</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dirty="0">
                          <a:latin typeface="Arial"/>
                          <a:ea typeface="Times New Roman"/>
                          <a:cs typeface="Times New Roman"/>
                        </a:rPr>
                        <a:t>EN/ISO 6579</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a:latin typeface="Arial"/>
                          <a:ea typeface="Times New Roman"/>
                          <a:cs typeface="Times New Roman"/>
                        </a:rPr>
                        <a:t>Προϊόντα που διατίθενται στην αγορά κατά τη διάρκεια διατήρησής τους</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6487">
                <a:tc>
                  <a:txBody>
                    <a:bodyPr/>
                    <a:lstStyle/>
                    <a:p>
                      <a:pPr>
                        <a:lnSpc>
                          <a:spcPts val="1200"/>
                        </a:lnSpc>
                        <a:spcAft>
                          <a:spcPts val="0"/>
                        </a:spcAft>
                      </a:pPr>
                      <a:r>
                        <a:rPr lang="el-GR" sz="900" dirty="0">
                          <a:latin typeface="Arial"/>
                          <a:ea typeface="Times New Roman"/>
                          <a:cs typeface="Times New Roman"/>
                        </a:rPr>
                        <a:t>Τυριά, γάλα σε σκόνη και σκόνη ορού γάλακτος, σύμφωνα με τα κριτήρια για θετικούς στην </a:t>
                      </a:r>
                      <a:r>
                        <a:rPr lang="el-GR" sz="900" dirty="0" err="1">
                          <a:latin typeface="Arial"/>
                          <a:ea typeface="Times New Roman"/>
                          <a:cs typeface="Times New Roman"/>
                        </a:rPr>
                        <a:t>πηκτάση</a:t>
                      </a:r>
                      <a:r>
                        <a:rPr lang="el-GR" sz="900" dirty="0">
                          <a:latin typeface="Arial"/>
                          <a:ea typeface="Times New Roman"/>
                          <a:cs typeface="Times New Roman"/>
                        </a:rPr>
                        <a:t> σταφυλόκοκκους που αναφέρονται στο κεφάλαιο 2.2 του παρόντος παραρτήματος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900" dirty="0">
                          <a:latin typeface="Arial"/>
                          <a:ea typeface="Times New Roman"/>
                          <a:cs typeface="Times New Roman"/>
                        </a:rPr>
                        <a:t>Σταφυλοκοκκικές</a:t>
                      </a:r>
                      <a:endParaRPr lang="en-US" sz="900" dirty="0">
                        <a:latin typeface="Times New Roman"/>
                        <a:ea typeface="Times New Roman"/>
                        <a:cs typeface="Times New Roman"/>
                      </a:endParaRPr>
                    </a:p>
                    <a:p>
                      <a:pPr algn="ctr">
                        <a:lnSpc>
                          <a:spcPts val="1200"/>
                        </a:lnSpc>
                        <a:spcAft>
                          <a:spcPts val="0"/>
                        </a:spcAft>
                      </a:pPr>
                      <a:r>
                        <a:rPr lang="el-GR" sz="900" dirty="0">
                          <a:latin typeface="Arial"/>
                          <a:ea typeface="Times New Roman"/>
                          <a:cs typeface="Times New Roman"/>
                        </a:rPr>
                        <a:t>εντεροτοξίνες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Να μην ανιχνεύονται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0"/>
                        </a:spcAft>
                      </a:pPr>
                      <a:r>
                        <a:rPr lang="en-US" sz="900" dirty="0">
                          <a:latin typeface="Arial"/>
                          <a:ea typeface="Times New Roman"/>
                          <a:cs typeface="Times New Roman"/>
                        </a:rPr>
                        <a:t>European screening method of the CRL for Milk</a:t>
                      </a: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6487">
                <a:tc>
                  <a:txBody>
                    <a:bodyPr/>
                    <a:lstStyle/>
                    <a:p>
                      <a:pPr>
                        <a:lnSpc>
                          <a:spcPts val="1200"/>
                        </a:lnSpc>
                        <a:spcAft>
                          <a:spcPts val="0"/>
                        </a:spcAft>
                      </a:pPr>
                      <a:r>
                        <a:rPr lang="el-GR" sz="900">
                          <a:latin typeface="Arial"/>
                          <a:ea typeface="Times New Roman"/>
                          <a:cs typeface="Times New Roman"/>
                        </a:rPr>
                        <a:t>Τρόφιμα έτοιμα για κατανάλωση που περιέχουν ωμό αυγό, εξαιρουμένων των προϊόντων για τα οποία η διαδικασία παρασκευής ή η σύνθεση του προϊόντος θα εξαλείψει τον κίνδυνο σαλμονέλλας</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dirty="0" err="1">
                          <a:latin typeface="Arial"/>
                          <a:ea typeface="Times New Roman"/>
                          <a:cs typeface="Times New Roman"/>
                        </a:rPr>
                        <a:t>Salmonella</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Απουσία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a:latin typeface="Arial"/>
                          <a:ea typeface="Times New Roman"/>
                          <a:cs typeface="Times New Roman"/>
                        </a:rPr>
                        <a:t>EN/ISO 6579</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5718">
                <a:tc>
                  <a:txBody>
                    <a:bodyPr/>
                    <a:lstStyle/>
                    <a:p>
                      <a:pPr>
                        <a:lnSpc>
                          <a:spcPts val="1200"/>
                        </a:lnSpc>
                        <a:spcAft>
                          <a:spcPts val="0"/>
                        </a:spcAft>
                      </a:pPr>
                      <a:r>
                        <a:rPr lang="el-GR" sz="900">
                          <a:latin typeface="Arial"/>
                          <a:ea typeface="Times New Roman"/>
                          <a:cs typeface="Times New Roman"/>
                        </a:rPr>
                        <a:t>Ζώντα δίθυρα μαλάκια και ζώντα εχινόδερμα, χιτωνόζωα και γαστερόποδα</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Salmonella</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dirty="0">
                          <a:latin typeface="Arial"/>
                          <a:ea typeface="Times New Roman"/>
                          <a:cs typeface="Times New Roman"/>
                        </a:rPr>
                        <a:t>5</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Απουσία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a:latin typeface="Arial"/>
                          <a:ea typeface="Times New Roman"/>
                          <a:cs typeface="Times New Roman"/>
                        </a:rPr>
                        <a:t>EN/ISO 6579</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5718">
                <a:tc>
                  <a:txBody>
                    <a:bodyPr/>
                    <a:lstStyle/>
                    <a:p>
                      <a:pPr algn="l">
                        <a:lnSpc>
                          <a:spcPts val="1200"/>
                        </a:lnSpc>
                        <a:spcAft>
                          <a:spcPts val="0"/>
                        </a:spcAft>
                      </a:pPr>
                      <a:r>
                        <a:rPr lang="el-GR" sz="900" b="0" kern="0">
                          <a:latin typeface="Calibri"/>
                          <a:ea typeface="Times New Roman"/>
                          <a:cs typeface="Times New Roman"/>
                        </a:rPr>
                        <a:t>Κομμένα φρούτα και λαχανικά (έτοιμα για κατανάλωση)</a:t>
                      </a:r>
                      <a:endParaRPr lang="en-US" sz="900" b="1" kern="0">
                        <a:latin typeface="Calibri"/>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Salmonella</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Απουσία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a:latin typeface="Arial"/>
                          <a:ea typeface="Times New Roman"/>
                          <a:cs typeface="Times New Roman"/>
                        </a:rPr>
                        <a:t>EN/ISO 6579</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5718">
                <a:tc>
                  <a:txBody>
                    <a:bodyPr/>
                    <a:lstStyle/>
                    <a:p>
                      <a:pPr algn="l">
                        <a:lnSpc>
                          <a:spcPts val="1200"/>
                        </a:lnSpc>
                        <a:spcAft>
                          <a:spcPts val="0"/>
                        </a:spcAft>
                      </a:pPr>
                      <a:r>
                        <a:rPr lang="el-GR" sz="900" b="0" kern="0">
                          <a:latin typeface="Calibri"/>
                          <a:ea typeface="Times New Roman"/>
                          <a:cs typeface="Times New Roman"/>
                        </a:rPr>
                        <a:t>Μη παστεριωμένοι χυμοί φρούτων και</a:t>
                      </a:r>
                      <a:r>
                        <a:rPr lang="el-GR" sz="900" b="1" kern="0">
                          <a:latin typeface="Calibri"/>
                          <a:ea typeface="Times New Roman"/>
                          <a:cs typeface="Times New Roman"/>
                        </a:rPr>
                        <a:t> </a:t>
                      </a:r>
                      <a:r>
                        <a:rPr lang="el-GR" sz="900" b="0" kern="0">
                          <a:latin typeface="Calibri"/>
                          <a:ea typeface="Times New Roman"/>
                          <a:cs typeface="Times New Roman"/>
                        </a:rPr>
                        <a:t>λαχανικών (έτοιμοι για κατανάλωση)</a:t>
                      </a:r>
                      <a:endParaRPr lang="en-US" sz="900" b="1" kern="0">
                        <a:latin typeface="Calibri"/>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dirty="0" err="1">
                          <a:latin typeface="Arial"/>
                          <a:ea typeface="Times New Roman"/>
                          <a:cs typeface="Times New Roman"/>
                        </a:rPr>
                        <a:t>Salmonella</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5</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l-GR" sz="900">
                          <a:latin typeface="Arial"/>
                          <a:ea typeface="Times New Roman"/>
                          <a:cs typeface="Times New Roman"/>
                        </a:rPr>
                        <a:t>0</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200"/>
                        </a:lnSpc>
                        <a:spcAft>
                          <a:spcPts val="0"/>
                        </a:spcAft>
                      </a:pPr>
                      <a:r>
                        <a:rPr lang="el-GR" sz="900">
                          <a:latin typeface="Arial"/>
                          <a:ea typeface="Times New Roman"/>
                          <a:cs typeface="Times New Roman"/>
                        </a:rPr>
                        <a:t>Απουσία σε 25 g</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ts val="1200"/>
                        </a:lnSpc>
                        <a:spcAft>
                          <a:spcPts val="0"/>
                        </a:spcAft>
                      </a:pPr>
                      <a:r>
                        <a:rPr lang="el-GR" sz="900">
                          <a:latin typeface="Arial"/>
                          <a:ea typeface="Times New Roman"/>
                          <a:cs typeface="Times New Roman"/>
                        </a:rPr>
                        <a:t>EN/ISO 6579</a:t>
                      </a:r>
                      <a:endParaRPr lang="en-US" sz="90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l-GR" sz="900" dirty="0">
                          <a:latin typeface="Arial"/>
                          <a:ea typeface="Times New Roman"/>
                          <a:cs typeface="Times New Roman"/>
                        </a:rPr>
                        <a:t>Προϊόντα που διατίθενται στην αγορά κατά τη διάρκεια διατήρησής τους</a:t>
                      </a:r>
                      <a:endParaRPr lang="en-US" sz="900" dirty="0">
                        <a:latin typeface="Times New Roman"/>
                        <a:ea typeface="Times New Roman"/>
                        <a:cs typeface="Times New Roman"/>
                      </a:endParaRPr>
                    </a:p>
                  </a:txBody>
                  <a:tcPr marL="4656" marR="4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Rectangle 7"/>
          <p:cNvSpPr/>
          <p:nvPr/>
        </p:nvSpPr>
        <p:spPr>
          <a:xfrm>
            <a:off x="3419872" y="3861048"/>
            <a:ext cx="792088" cy="43204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47864" y="3212976"/>
            <a:ext cx="1080120" cy="43204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3068960"/>
            <a:ext cx="3203848" cy="158417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052736"/>
            <a:ext cx="7772400" cy="4967064"/>
          </a:xfrm>
        </p:spPr>
        <p:txBody>
          <a:bodyPr>
            <a:normAutofit/>
          </a:bodyPr>
          <a:lstStyle/>
          <a:p>
            <a:r>
              <a:rPr lang="el-GR" dirty="0"/>
              <a:t>Όταν μια αρμόδια ελεγκτική αρχή θέλει να αξιολογήσει το αποδεκτό ενός προϊόντος τότε μπορεί να προβεί σε: </a:t>
            </a:r>
            <a:endParaRPr lang="en-GB" dirty="0"/>
          </a:p>
          <a:p>
            <a:r>
              <a:rPr lang="el-GR" dirty="0"/>
              <a:t>Δειγματοληψία και </a:t>
            </a:r>
            <a:endParaRPr lang="en-GB" dirty="0"/>
          </a:p>
          <a:p>
            <a:r>
              <a:rPr lang="el-GR" dirty="0"/>
              <a:t>Μικροβιολογική ανάλυση και</a:t>
            </a:r>
            <a:endParaRPr lang="en-GB" dirty="0"/>
          </a:p>
          <a:p>
            <a:r>
              <a:rPr lang="el-GR" dirty="0"/>
              <a:t>Αντιπαραβολή των αποτελεσμάτων με τα όρια που προβλέπονται από το Κεφάλαιο 1, Παράρτημα </a:t>
            </a:r>
            <a:r>
              <a:rPr lang="en-US" dirty="0"/>
              <a:t>I</a:t>
            </a:r>
            <a:r>
              <a:rPr lang="el-GR" dirty="0"/>
              <a:t> του Καν. (ΕΚ) 2073/2005 για τα κριτήρια ασφάλειας  τροφίμων. </a:t>
            </a:r>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76672"/>
            <a:ext cx="4593704" cy="868958"/>
          </a:xfrm>
        </p:spPr>
        <p:style>
          <a:lnRef idx="3">
            <a:schemeClr val="lt1"/>
          </a:lnRef>
          <a:fillRef idx="1">
            <a:schemeClr val="accent2"/>
          </a:fillRef>
          <a:effectRef idx="1">
            <a:schemeClr val="accent2"/>
          </a:effectRef>
          <a:fontRef idx="minor">
            <a:schemeClr val="lt1"/>
          </a:fontRef>
        </p:style>
        <p:txBody>
          <a:bodyPr/>
          <a:lstStyle/>
          <a:p>
            <a:pPr algn="ctr"/>
            <a:r>
              <a:rPr lang="el-GR" dirty="0">
                <a:effectLst>
                  <a:outerShdw blurRad="38100" dist="38100" dir="2700000" algn="tl">
                    <a:srgbClr val="000000">
                      <a:alpha val="43137"/>
                    </a:srgbClr>
                  </a:outerShdw>
                </a:effectLst>
              </a:rPr>
              <a:t>Γνωμάτευση</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lnSpcReduction="10000"/>
          </a:bodyPr>
          <a:lstStyle/>
          <a:p>
            <a:r>
              <a:rPr lang="el-GR" dirty="0"/>
              <a:t>Η ερμηνεία των αποτελεσμάτων των μικροβιολογικών αναλύσεων δίνεται για κάθε μικροοργανισμό ή τοξίνη του στο Παράρτημα Ι του Καν. (ΕΚ) 2073/05. </a:t>
            </a:r>
            <a:endParaRPr lang="en-US" dirty="0"/>
          </a:p>
          <a:p>
            <a:r>
              <a:rPr lang="el-GR" b="1" dirty="0"/>
              <a:t>Κριτήρια ασφάλειας</a:t>
            </a:r>
            <a:r>
              <a:rPr lang="el-GR" dirty="0"/>
              <a:t>: Δύο κατηγορίες: </a:t>
            </a:r>
          </a:p>
          <a:p>
            <a:pPr lvl="1">
              <a:buFont typeface="Wingdings" pitchFamily="2" charset="2"/>
              <a:buChar char="Ø"/>
            </a:pPr>
            <a:r>
              <a:rPr lang="el-GR" i="1" dirty="0"/>
              <a:t>ικανοποιητικά και </a:t>
            </a:r>
          </a:p>
          <a:p>
            <a:pPr lvl="1">
              <a:buFont typeface="Wingdings" pitchFamily="2" charset="2"/>
              <a:buChar char="Ø"/>
            </a:pPr>
            <a:r>
              <a:rPr lang="el-GR" i="1" dirty="0"/>
              <a:t>μη ικανοποιητικά</a:t>
            </a:r>
            <a:endParaRPr lang="en-US" dirty="0"/>
          </a:p>
          <a:p>
            <a:r>
              <a:rPr lang="el-GR" b="1" dirty="0"/>
              <a:t>Κριτήρια υγιεινής</a:t>
            </a:r>
            <a:r>
              <a:rPr lang="el-GR" dirty="0"/>
              <a:t>: Τρεις κατηγορίες: </a:t>
            </a:r>
          </a:p>
          <a:p>
            <a:pPr lvl="1">
              <a:buFont typeface="Wingdings" pitchFamily="2" charset="2"/>
              <a:buChar char="Ø"/>
            </a:pPr>
            <a:r>
              <a:rPr lang="el-GR" i="1" dirty="0"/>
              <a:t>ικανοποιητικά, </a:t>
            </a:r>
          </a:p>
          <a:p>
            <a:pPr lvl="1">
              <a:buFont typeface="Wingdings" pitchFamily="2" charset="2"/>
              <a:buChar char="Ø"/>
            </a:pPr>
            <a:r>
              <a:rPr lang="el-GR" i="1" dirty="0"/>
              <a:t>αποδεκτά και </a:t>
            </a:r>
          </a:p>
          <a:p>
            <a:pPr lvl="1">
              <a:buFont typeface="Wingdings" pitchFamily="2" charset="2"/>
              <a:buChar char="Ø"/>
            </a:pPr>
            <a:r>
              <a:rPr lang="el-GR" i="1" dirty="0"/>
              <a:t>μη ικανοποιητικά</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4881736" cy="864096"/>
          </a:xfrm>
        </p:spPr>
        <p:style>
          <a:lnRef idx="3">
            <a:schemeClr val="lt1"/>
          </a:lnRef>
          <a:fillRef idx="1">
            <a:schemeClr val="accent3"/>
          </a:fillRef>
          <a:effectRef idx="1">
            <a:schemeClr val="accent3"/>
          </a:effectRef>
          <a:fontRef idx="minor">
            <a:schemeClr val="lt1"/>
          </a:fontRef>
        </p:style>
        <p:txBody>
          <a:bodyPr/>
          <a:lstStyle/>
          <a:p>
            <a:pPr algn="ctr"/>
            <a:r>
              <a:rPr lang="el-GR" dirty="0">
                <a:effectLst>
                  <a:outerShdw blurRad="38100" dist="38100" dir="2700000" algn="tl">
                    <a:srgbClr val="000000">
                      <a:alpha val="43137"/>
                    </a:srgbClr>
                  </a:outerShdw>
                </a:effectLst>
              </a:rPr>
              <a:t>Δειγματοληψία</a:t>
            </a:r>
            <a:r>
              <a:rPr lang="el-GR" dirty="0"/>
              <a:t> </a:t>
            </a:r>
            <a:endParaRPr lang="en-US" dirty="0"/>
          </a:p>
        </p:txBody>
      </p:sp>
      <p:sp>
        <p:nvSpPr>
          <p:cNvPr id="3" name="Content Placeholder 2"/>
          <p:cNvSpPr>
            <a:spLocks noGrp="1"/>
          </p:cNvSpPr>
          <p:nvPr>
            <p:ph sz="quarter" idx="1"/>
          </p:nvPr>
        </p:nvSpPr>
        <p:spPr>
          <a:xfrm>
            <a:off x="914400" y="1447800"/>
            <a:ext cx="6897960" cy="4789512"/>
          </a:xfrm>
        </p:spPr>
        <p:txBody>
          <a:bodyPr>
            <a:normAutofit/>
          </a:bodyPr>
          <a:lstStyle/>
          <a:p>
            <a:pPr algn="ctr">
              <a:buNone/>
            </a:pPr>
            <a:r>
              <a:rPr lang="el-GR" b="1" dirty="0"/>
              <a:t>Δειγματοληψία</a:t>
            </a:r>
            <a:endParaRPr lang="el-GR" dirty="0"/>
          </a:p>
          <a:p>
            <a:pPr algn="ctr">
              <a:buNone/>
            </a:pPr>
            <a:r>
              <a:rPr lang="el-GR" dirty="0"/>
              <a:t>Η διαδικασία που χρησιμοποιείται για να διεξαχθούν συμπεράσματα για μια ευρύτερη ποσότητα τροφίμων (πχ. παρτίδα) από τα αποτελέσματα που προκύπτουν από ένα μέρος αυτών (ICMSF, 2002)</a:t>
            </a:r>
          </a:p>
          <a:p>
            <a:pPr algn="ctr">
              <a:buNone/>
            </a:pPr>
            <a:endParaRPr lang="el-GR" b="1" dirty="0"/>
          </a:p>
          <a:p>
            <a:pPr algn="ctr">
              <a:buNone/>
            </a:pPr>
            <a:r>
              <a:rPr lang="el-GR" b="1" dirty="0"/>
              <a:t>Αντιπροσωπευτικό δείγμα</a:t>
            </a:r>
            <a:endParaRPr lang="el-GR" dirty="0"/>
          </a:p>
          <a:p>
            <a:pPr algn="ctr">
              <a:buNone/>
            </a:pPr>
            <a:r>
              <a:rPr lang="el-GR" dirty="0"/>
              <a:t>Ένα δείγμα που απεικονίζει με ακρίβεια τα χαρακτηριστικά της αρχικής ποσότητας του τροφίμου στο οποίο ανήκει (παρτίδα).</a:t>
            </a:r>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772400" cy="868958"/>
          </a:xfrm>
        </p:spPr>
        <p:style>
          <a:lnRef idx="3">
            <a:schemeClr val="lt1"/>
          </a:lnRef>
          <a:fillRef idx="1">
            <a:schemeClr val="accent4"/>
          </a:fillRef>
          <a:effectRef idx="1">
            <a:schemeClr val="accent4"/>
          </a:effectRef>
          <a:fontRef idx="minor">
            <a:schemeClr val="lt1"/>
          </a:fontRef>
        </p:style>
        <p:txBody>
          <a:bodyPr/>
          <a:lstStyle/>
          <a:p>
            <a:pPr algn="ctr"/>
            <a:r>
              <a:rPr lang="el-GR" dirty="0">
                <a:effectLst>
                  <a:outerShdw blurRad="38100" dist="38100" dir="2700000" algn="tl">
                    <a:srgbClr val="000000">
                      <a:alpha val="43137"/>
                    </a:srgbClr>
                  </a:outerShdw>
                </a:effectLst>
              </a:rPr>
              <a:t>Εργαστήρια Επισήμου Ελέγχου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700808"/>
            <a:ext cx="7772400" cy="4318992"/>
          </a:xfrm>
        </p:spPr>
        <p:txBody>
          <a:bodyPr/>
          <a:lstStyle/>
          <a:p>
            <a:r>
              <a:rPr lang="el-GR" b="1" i="1" dirty="0"/>
              <a:t>Δημόσια εργαστήρια </a:t>
            </a:r>
            <a:r>
              <a:rPr lang="el-GR" sz="1800" dirty="0"/>
              <a:t>(Γενικό Χημείο Κράτους, εργαστηριακές υποδομές των Υπουργείων Αγροτικής Ανάπτυξης &amp; Τροφίμων και Υγείας &amp; Κοινωνικής Αλληλεγγύης, εργαστήρια των Ανώτατων Εκπαιδευτικών Ιδρυμάτων και Ανωτάτων Τεχνολογικών Ιδρυμάτων), </a:t>
            </a:r>
          </a:p>
          <a:p>
            <a:pPr>
              <a:buNone/>
            </a:pPr>
            <a:endParaRPr lang="el-GR" dirty="0"/>
          </a:p>
          <a:p>
            <a:r>
              <a:rPr lang="el-GR" sz="2400" b="1" i="1" dirty="0"/>
              <a:t>Ιδιωτικά διαπιστευμένα εργαστήρια </a:t>
            </a:r>
          </a:p>
          <a:p>
            <a:pPr>
              <a:buNone/>
            </a:pPr>
            <a:r>
              <a:rPr lang="el-GR" sz="2400" b="1" i="1" dirty="0"/>
              <a:t>             </a:t>
            </a:r>
          </a:p>
          <a:p>
            <a:pPr>
              <a:buNone/>
            </a:pPr>
            <a:r>
              <a:rPr lang="el-GR" sz="2400" b="1" i="1" dirty="0"/>
              <a:t>              </a:t>
            </a:r>
            <a:r>
              <a:rPr lang="el-GR" dirty="0"/>
              <a:t>(Ν. 2741/199 (ΦΕΚ 199 Α) άρθρο 1)</a:t>
            </a:r>
            <a:endParaRPr lang="en-US"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476672"/>
            <a:ext cx="8280920" cy="144016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br>
              <a:rPr lang="el-GR" sz="3200" dirty="0">
                <a:solidFill>
                  <a:schemeClr val="bg1"/>
                </a:solidFill>
              </a:rPr>
            </a:br>
            <a:r>
              <a:rPr lang="el-GR" sz="3200" dirty="0">
                <a:solidFill>
                  <a:schemeClr val="bg1"/>
                </a:solidFill>
                <a:effectLst>
                  <a:outerShdw blurRad="38100" dist="38100" dir="2700000" algn="tl">
                    <a:srgbClr val="000000">
                      <a:alpha val="43137"/>
                    </a:srgbClr>
                  </a:outerShdw>
                </a:effectLst>
              </a:rPr>
              <a:t>ΕΡΓΑΣΤΗΡΙΟ ΜΙΚΡΟΒΙΟΛΟΓΙΑΣ – </a:t>
            </a:r>
            <a:br>
              <a:rPr lang="el-GR" sz="3200" dirty="0">
                <a:solidFill>
                  <a:schemeClr val="bg1"/>
                </a:solidFill>
                <a:effectLst>
                  <a:outerShdw blurRad="38100" dist="38100" dir="2700000" algn="tl">
                    <a:srgbClr val="000000">
                      <a:alpha val="43137"/>
                    </a:srgbClr>
                  </a:outerShdw>
                </a:effectLst>
              </a:rPr>
            </a:br>
            <a:r>
              <a:rPr lang="el-GR" sz="3200" dirty="0">
                <a:solidFill>
                  <a:schemeClr val="bg1"/>
                </a:solidFill>
                <a:effectLst>
                  <a:outerShdw blurRad="38100" dist="38100" dir="2700000" algn="tl">
                    <a:srgbClr val="000000">
                      <a:alpha val="43137"/>
                    </a:srgbClr>
                  </a:outerShdw>
                </a:effectLst>
              </a:rPr>
              <a:t>ΤΜΗΜΑ ΕΡΓ. ΕΛΕΓΧΟΥ ΤΡΟΦΙΜΩΝ, ΔΡΑΣΤΗΡΙΟΤΗΤΕΣ</a:t>
            </a:r>
          </a:p>
        </p:txBody>
      </p:sp>
      <p:sp>
        <p:nvSpPr>
          <p:cNvPr id="20483" name="Rectangle 3"/>
          <p:cNvSpPr>
            <a:spLocks noGrp="1" noChangeArrowheads="1"/>
          </p:cNvSpPr>
          <p:nvPr>
            <p:ph sz="quarter" idx="1"/>
          </p:nvPr>
        </p:nvSpPr>
        <p:spPr>
          <a:xfrm>
            <a:off x="467544" y="2204864"/>
            <a:ext cx="8218488" cy="3672408"/>
          </a:xfrm>
        </p:spPr>
        <p:txBody>
          <a:bodyPr>
            <a:normAutofit/>
          </a:bodyPr>
          <a:lstStyle/>
          <a:p>
            <a:pPr marL="609600" indent="-609600">
              <a:buNone/>
            </a:pPr>
            <a:r>
              <a:rPr lang="el-GR" sz="2600" dirty="0"/>
              <a:t>        Μικροβιολογικός έλεγχος σε</a:t>
            </a:r>
            <a:r>
              <a:rPr lang="en-US" sz="2600" dirty="0"/>
              <a:t> </a:t>
            </a:r>
            <a:r>
              <a:rPr lang="el-GR" sz="2600" dirty="0"/>
              <a:t>τρόφιμα ζωικής και φυτικής προέλευσης, </a:t>
            </a:r>
          </a:p>
          <a:p>
            <a:pPr marL="990600" lvl="1" indent="-533400">
              <a:buFont typeface="Wingdings" pitchFamily="2" charset="2"/>
              <a:buAutoNum type="arabicPeriod"/>
            </a:pPr>
            <a:r>
              <a:rPr lang="el-GR" sz="2600" dirty="0"/>
              <a:t>   Στο στάδιο εμπορίας αυτών, </a:t>
            </a:r>
          </a:p>
          <a:p>
            <a:pPr marL="990600" lvl="1" indent="-533400">
              <a:buFont typeface="Wingdings" pitchFamily="2" charset="2"/>
              <a:buAutoNum type="arabicPeriod"/>
            </a:pPr>
            <a:r>
              <a:rPr lang="el-GR" sz="2600" dirty="0"/>
              <a:t>   Κατά τα διάφορα στάδια παραγωγής τους, </a:t>
            </a:r>
          </a:p>
          <a:p>
            <a:pPr marL="990600" lvl="1" indent="-533400">
              <a:buFont typeface="Wingdings" pitchFamily="2" charset="2"/>
              <a:buNone/>
            </a:pPr>
            <a:r>
              <a:rPr lang="el-GR" sz="2600" dirty="0"/>
              <a:t>       Με σκοπό τον έλεγχο της </a:t>
            </a:r>
            <a:r>
              <a:rPr lang="el-GR" sz="2600" u="sng" dirty="0"/>
              <a:t>ασφάλειας και υγιεινής των τροφίμων</a:t>
            </a:r>
            <a:endParaRPr lang="el-GR" sz="2600" dirty="0"/>
          </a:p>
          <a:p>
            <a:pPr marL="990600" lvl="1" indent="-533400" algn="ctr">
              <a:buFont typeface="Wingdings" pitchFamily="2" charset="2"/>
              <a:buNone/>
            </a:pPr>
            <a:r>
              <a:rPr lang="el-GR" sz="2600" b="1" dirty="0"/>
              <a:t>       στα πλαίσια του εσωτερικού ποιοτικού ελέγχου των επιχειρήσεων</a:t>
            </a:r>
          </a:p>
          <a:p>
            <a:pPr marL="609600" indent="-609600">
              <a:buFont typeface="Wingdings" pitchFamily="2" charset="2"/>
              <a:buNone/>
            </a:pPr>
            <a:endParaRPr lang="el-GR" sz="2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87624" y="620688"/>
            <a:ext cx="6264051" cy="792162"/>
          </a:xfrm>
        </p:spPr>
        <p:style>
          <a:lnRef idx="1">
            <a:schemeClr val="dk1"/>
          </a:lnRef>
          <a:fillRef idx="2">
            <a:schemeClr val="dk1"/>
          </a:fillRef>
          <a:effectRef idx="1">
            <a:schemeClr val="dk1"/>
          </a:effectRef>
          <a:fontRef idx="minor">
            <a:schemeClr val="dk1"/>
          </a:fontRef>
        </p:style>
        <p:txBody>
          <a:bodyPr>
            <a:normAutofit fontScale="90000"/>
          </a:bodyPr>
          <a:lstStyle/>
          <a:p>
            <a:pPr algn="ctr"/>
            <a:br>
              <a:rPr lang="el-GR" sz="3200" dirty="0"/>
            </a:br>
            <a:r>
              <a:rPr lang="el-GR" sz="3200" dirty="0"/>
              <a:t>ΠΑΡΑΛΑΒΗ ΔΕΙΓΜΑΤΩΝ ΤΡΟΦΙΜΩΝ</a:t>
            </a:r>
            <a:endParaRPr lang="el-GR" sz="4000" dirty="0"/>
          </a:p>
        </p:txBody>
      </p:sp>
      <p:sp>
        <p:nvSpPr>
          <p:cNvPr id="51203" name="Rectangle 3"/>
          <p:cNvSpPr>
            <a:spLocks noGrp="1" noChangeArrowheads="1"/>
          </p:cNvSpPr>
          <p:nvPr>
            <p:ph type="body" idx="1"/>
          </p:nvPr>
        </p:nvSpPr>
        <p:spPr>
          <a:xfrm>
            <a:off x="611560" y="1844824"/>
            <a:ext cx="5328592" cy="4135437"/>
          </a:xfrm>
        </p:spPr>
        <p:txBody>
          <a:bodyPr>
            <a:normAutofit fontScale="92500" lnSpcReduction="10000"/>
          </a:bodyPr>
          <a:lstStyle/>
          <a:p>
            <a:pPr>
              <a:lnSpc>
                <a:spcPct val="80000"/>
              </a:lnSpc>
              <a:buFont typeface="Wingdings" pitchFamily="2" charset="2"/>
              <a:buNone/>
            </a:pPr>
            <a:r>
              <a:rPr lang="el-GR" sz="2400" dirty="0"/>
              <a:t>Τα δείγματα τροφίμων συνοδεύονται από:</a:t>
            </a:r>
          </a:p>
          <a:p>
            <a:pPr>
              <a:lnSpc>
                <a:spcPct val="80000"/>
              </a:lnSpc>
            </a:pPr>
            <a:r>
              <a:rPr lang="el-GR" sz="2400" dirty="0"/>
              <a:t>Πρωτόκολλο δειγματοληψίας και </a:t>
            </a:r>
          </a:p>
          <a:p>
            <a:pPr>
              <a:lnSpc>
                <a:spcPct val="80000"/>
              </a:lnSpc>
            </a:pPr>
            <a:r>
              <a:rPr lang="el-GR" sz="2400" dirty="0"/>
              <a:t>Διαβιβαστικό έγγραφο (γραπτή εντολή εξέτασης),</a:t>
            </a:r>
          </a:p>
          <a:p>
            <a:pPr>
              <a:lnSpc>
                <a:spcPct val="80000"/>
              </a:lnSpc>
              <a:buFont typeface="Wingdings" pitchFamily="2" charset="2"/>
              <a:buNone/>
            </a:pPr>
            <a:endParaRPr lang="el-GR" sz="2400" dirty="0"/>
          </a:p>
          <a:p>
            <a:pPr>
              <a:lnSpc>
                <a:spcPct val="80000"/>
              </a:lnSpc>
              <a:buFont typeface="Wingdings" pitchFamily="2" charset="2"/>
              <a:buNone/>
            </a:pPr>
            <a:r>
              <a:rPr lang="el-GR" sz="2400" dirty="0"/>
              <a:t>    Το προσωπικό του εργαστηρίου παραλαμβάνει τα δείγματα και εξετάζει την καταλληλότητά τους. Συγκεκριμένα εξετάζει</a:t>
            </a:r>
            <a:r>
              <a:rPr lang="en-US" sz="2400" dirty="0"/>
              <a:t>:</a:t>
            </a:r>
            <a:endParaRPr lang="el-GR" sz="2400" dirty="0"/>
          </a:p>
          <a:p>
            <a:pPr>
              <a:lnSpc>
                <a:spcPct val="80000"/>
              </a:lnSpc>
            </a:pPr>
            <a:r>
              <a:rPr lang="el-GR" sz="2400" dirty="0"/>
              <a:t>Κατάλληλη σήμανση (πχ. αριθμός δειγματοληψίας)</a:t>
            </a:r>
          </a:p>
          <a:p>
            <a:pPr>
              <a:lnSpc>
                <a:spcPct val="80000"/>
              </a:lnSpc>
            </a:pPr>
            <a:r>
              <a:rPr lang="el-GR" sz="2400" dirty="0"/>
              <a:t>Επαρκή ποσότητα</a:t>
            </a:r>
          </a:p>
          <a:p>
            <a:pPr>
              <a:lnSpc>
                <a:spcPct val="80000"/>
              </a:lnSpc>
            </a:pPr>
            <a:r>
              <a:rPr lang="el-GR" sz="2400" i="1" dirty="0"/>
              <a:t>Κατάλληλη συσκευασία </a:t>
            </a:r>
          </a:p>
          <a:p>
            <a:pPr>
              <a:lnSpc>
                <a:spcPct val="80000"/>
              </a:lnSpc>
            </a:pPr>
            <a:r>
              <a:rPr lang="el-GR" sz="2400" i="1" dirty="0"/>
              <a:t>Κανονική κατάσταση</a:t>
            </a:r>
          </a:p>
        </p:txBody>
      </p:sp>
      <p:pic>
        <p:nvPicPr>
          <p:cNvPr id="4" name="Picture 2" descr="Research into packaging contamination of food"/>
          <p:cNvPicPr>
            <a:picLocks noChangeAspect="1" noChangeArrowheads="1"/>
          </p:cNvPicPr>
          <p:nvPr/>
        </p:nvPicPr>
        <p:blipFill>
          <a:blip r:embed="rId2" cstate="print"/>
          <a:srcRect/>
          <a:stretch>
            <a:fillRect/>
          </a:stretch>
        </p:blipFill>
        <p:spPr bwMode="auto">
          <a:xfrm>
            <a:off x="6444208" y="2146086"/>
            <a:ext cx="2335535" cy="288847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5212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l-GR" dirty="0">
                <a:latin typeface="Calibri" pitchFamily="34" charset="0"/>
              </a:rPr>
              <a:t>Ο πρωταρχικός και  αδιαπραγμάτευτος σκοπός των  βιομηχανιών </a:t>
            </a:r>
            <a:endParaRPr lang="en-US" dirty="0">
              <a:latin typeface="Calibri" pitchFamily="34" charset="0"/>
            </a:endParaRPr>
          </a:p>
        </p:txBody>
      </p:sp>
      <p:sp>
        <p:nvSpPr>
          <p:cNvPr id="3" name="Content Placeholder 2"/>
          <p:cNvSpPr>
            <a:spLocks noGrp="1"/>
          </p:cNvSpPr>
          <p:nvPr>
            <p:ph sz="quarter" idx="1"/>
          </p:nvPr>
        </p:nvSpPr>
        <p:spPr>
          <a:xfrm>
            <a:off x="467544" y="1844824"/>
            <a:ext cx="5122912" cy="4425355"/>
          </a:xfrm>
        </p:spPr>
        <p:txBody>
          <a:bodyPr>
            <a:normAutofit/>
          </a:bodyPr>
          <a:lstStyle/>
          <a:p>
            <a:pPr>
              <a:buNone/>
            </a:pPr>
            <a:r>
              <a:rPr lang="el-GR" dirty="0"/>
              <a:t>    Προκειμένου  να  προστατευτούν  τα  συμφέροντα  των  παραγωγών  και  όσων  σχετίζονται  µε  την  επεξεργασία  και  διάθεση  τροφίμων είναι: </a:t>
            </a:r>
          </a:p>
          <a:p>
            <a:pPr>
              <a:buNone/>
            </a:pPr>
            <a:r>
              <a:rPr lang="el-GR" dirty="0"/>
              <a:t>α) η ασφάλεια των τροφίμων και   </a:t>
            </a:r>
          </a:p>
          <a:p>
            <a:pPr>
              <a:buNone/>
            </a:pPr>
            <a:r>
              <a:rPr lang="el-GR" dirty="0"/>
              <a:t>β) η προστασία  της υγιεινής των τροφίμων</a:t>
            </a:r>
            <a:endParaRPr lang="en-US" dirty="0"/>
          </a:p>
          <a:p>
            <a:endParaRPr lang="en-US" dirty="0"/>
          </a:p>
        </p:txBody>
      </p:sp>
      <p:pic>
        <p:nvPicPr>
          <p:cNvPr id="35842" name="Picture 2" descr="http://www.uncanxietyclinic.com/wp-content/uploads/2012/08/contamination-of-food.jpg"/>
          <p:cNvPicPr>
            <a:picLocks noChangeAspect="1" noChangeArrowheads="1"/>
          </p:cNvPicPr>
          <p:nvPr/>
        </p:nvPicPr>
        <p:blipFill>
          <a:blip r:embed="rId2" cstate="print"/>
          <a:srcRect/>
          <a:stretch>
            <a:fillRect/>
          </a:stretch>
        </p:blipFill>
        <p:spPr bwMode="auto">
          <a:xfrm>
            <a:off x="5508104" y="1916832"/>
            <a:ext cx="3377297" cy="233211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691680" y="476672"/>
            <a:ext cx="6048672" cy="64807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l-GR" sz="3200" dirty="0"/>
              <a:t>ΔΕΙΓΜΑΤΟΛΗΨΙΑ ΤΡΟΦΙΜΩΝ</a:t>
            </a:r>
          </a:p>
        </p:txBody>
      </p:sp>
      <p:sp>
        <p:nvSpPr>
          <p:cNvPr id="57347" name="Rectangle 3"/>
          <p:cNvSpPr>
            <a:spLocks noGrp="1" noChangeArrowheads="1"/>
          </p:cNvSpPr>
          <p:nvPr>
            <p:ph type="body" idx="1"/>
          </p:nvPr>
        </p:nvSpPr>
        <p:spPr>
          <a:xfrm>
            <a:off x="468313" y="1412875"/>
            <a:ext cx="8207375" cy="5184775"/>
          </a:xfrm>
        </p:spPr>
        <p:txBody>
          <a:bodyPr>
            <a:normAutofit/>
          </a:bodyPr>
          <a:lstStyle/>
          <a:p>
            <a:pPr>
              <a:lnSpc>
                <a:spcPct val="80000"/>
              </a:lnSpc>
            </a:pPr>
            <a:r>
              <a:rPr lang="el-GR" sz="2200" dirty="0"/>
              <a:t>Απαιτείται  ποσότητα τουλάχιστον 250 </a:t>
            </a:r>
            <a:r>
              <a:rPr lang="en-US" sz="2200" dirty="0"/>
              <a:t>ml</a:t>
            </a:r>
            <a:r>
              <a:rPr lang="el-GR" sz="2200" dirty="0"/>
              <a:t> ή </a:t>
            </a:r>
            <a:r>
              <a:rPr lang="en-US" sz="2200" dirty="0" err="1"/>
              <a:t>gr</a:t>
            </a:r>
            <a:r>
              <a:rPr lang="el-GR" sz="2200" dirty="0"/>
              <a:t>. </a:t>
            </a:r>
          </a:p>
          <a:p>
            <a:pPr>
              <a:lnSpc>
                <a:spcPct val="80000"/>
              </a:lnSpc>
            </a:pPr>
            <a:r>
              <a:rPr lang="el-GR" sz="2200" dirty="0"/>
              <a:t>Ψύξη </a:t>
            </a:r>
          </a:p>
          <a:p>
            <a:pPr>
              <a:lnSpc>
                <a:spcPct val="80000"/>
              </a:lnSpc>
              <a:buFont typeface="Wingdings" pitchFamily="2" charset="2"/>
              <a:buNone/>
            </a:pPr>
            <a:endParaRPr lang="el-GR" sz="2200" i="1" u="sng" dirty="0"/>
          </a:p>
          <a:p>
            <a:pPr>
              <a:lnSpc>
                <a:spcPct val="80000"/>
              </a:lnSpc>
              <a:buFont typeface="Wingdings" pitchFamily="2" charset="2"/>
              <a:buNone/>
            </a:pPr>
            <a:r>
              <a:rPr lang="el-GR" sz="2200" i="1" u="sng" dirty="0"/>
              <a:t>Κατάλληλη συσκευασία</a:t>
            </a:r>
            <a:r>
              <a:rPr lang="el-GR" sz="2200" dirty="0"/>
              <a:t>: </a:t>
            </a:r>
          </a:p>
          <a:p>
            <a:pPr>
              <a:lnSpc>
                <a:spcPct val="80000"/>
              </a:lnSpc>
            </a:pPr>
            <a:r>
              <a:rPr lang="el-GR" sz="2200" dirty="0"/>
              <a:t>Ασηπτικές συνθήκες δειγματοληψίας, </a:t>
            </a:r>
          </a:p>
          <a:p>
            <a:pPr>
              <a:lnSpc>
                <a:spcPct val="80000"/>
              </a:lnSpc>
            </a:pPr>
            <a:r>
              <a:rPr lang="el-GR" sz="2200" dirty="0"/>
              <a:t>Σφραγισμένα δοχεία </a:t>
            </a:r>
          </a:p>
          <a:p>
            <a:pPr>
              <a:lnSpc>
                <a:spcPct val="80000"/>
              </a:lnSpc>
            </a:pPr>
            <a:r>
              <a:rPr lang="el-GR" sz="2200" dirty="0"/>
              <a:t>Δεν φέρουν σημάδια αλλοίωσης, καταστροφής και αποσφράγισης.  </a:t>
            </a:r>
          </a:p>
          <a:p>
            <a:pPr>
              <a:lnSpc>
                <a:spcPct val="80000"/>
              </a:lnSpc>
              <a:buFont typeface="Wingdings" pitchFamily="2" charset="2"/>
              <a:buNone/>
            </a:pPr>
            <a:r>
              <a:rPr lang="el-GR" sz="2200" dirty="0"/>
              <a:t>.</a:t>
            </a:r>
          </a:p>
          <a:p>
            <a:pPr>
              <a:lnSpc>
                <a:spcPct val="80000"/>
              </a:lnSpc>
              <a:buFont typeface="Wingdings" pitchFamily="2" charset="2"/>
              <a:buNone/>
            </a:pPr>
            <a:r>
              <a:rPr lang="el-GR" sz="2200" i="1" u="sng" dirty="0"/>
              <a:t>Κανονική κατάσταση δείγματος</a:t>
            </a:r>
            <a:r>
              <a:rPr lang="el-GR" sz="2200" dirty="0"/>
              <a:t>: </a:t>
            </a:r>
          </a:p>
          <a:p>
            <a:pPr>
              <a:lnSpc>
                <a:spcPct val="80000"/>
              </a:lnSpc>
              <a:buFont typeface="Wingdings" pitchFamily="2" charset="2"/>
              <a:buNone/>
            </a:pPr>
            <a:r>
              <a:rPr lang="el-GR" sz="2200" dirty="0"/>
              <a:t>Α) Διατηρεί τα συνήθη οργανοληπτικά του χαρακτηριστικά (χρώμα, οσμή κλπ.), </a:t>
            </a:r>
          </a:p>
          <a:p>
            <a:pPr>
              <a:lnSpc>
                <a:spcPct val="80000"/>
              </a:lnSpc>
              <a:buFont typeface="Wingdings" pitchFamily="2" charset="2"/>
              <a:buNone/>
            </a:pPr>
            <a:r>
              <a:rPr lang="el-GR" sz="2200" dirty="0"/>
              <a:t>Β) Δεν έχει παρέλθει η ημερομηνία λήξης και </a:t>
            </a:r>
          </a:p>
          <a:p>
            <a:pPr>
              <a:lnSpc>
                <a:spcPct val="80000"/>
              </a:lnSpc>
              <a:buFont typeface="Wingdings" pitchFamily="2" charset="2"/>
              <a:buNone/>
            </a:pPr>
            <a:r>
              <a:rPr lang="el-GR" sz="2200" dirty="0"/>
              <a:t>Γ) Δεν έχει παρέλθει το προβλεπόμενο χρονικό διάστημα από τη στιγμή της δειγματοληψίας μέχρι την άφιξη στο εργαστήριο.</a:t>
            </a:r>
          </a:p>
          <a:p>
            <a:pPr>
              <a:lnSpc>
                <a:spcPct val="80000"/>
              </a:lnSpc>
            </a:pPr>
            <a:endParaRPr lang="el-GR"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63" name="Group 295"/>
          <p:cNvGraphicFramePr>
            <a:graphicFrameLocks noGrp="1"/>
          </p:cNvGraphicFramePr>
          <p:nvPr/>
        </p:nvGraphicFramePr>
        <p:xfrm>
          <a:off x="1331913" y="549275"/>
          <a:ext cx="6696075" cy="5975352"/>
        </p:xfrm>
        <a:graphic>
          <a:graphicData uri="http://schemas.openxmlformats.org/drawingml/2006/table">
            <a:tbl>
              <a:tblPr/>
              <a:tblGrid>
                <a:gridCol w="3830637">
                  <a:extLst>
                    <a:ext uri="{9D8B030D-6E8A-4147-A177-3AD203B41FA5}">
                      <a16:colId xmlns:a16="http://schemas.microsoft.com/office/drawing/2014/main" val="20000"/>
                    </a:ext>
                  </a:extLst>
                </a:gridCol>
                <a:gridCol w="2865438">
                  <a:extLst>
                    <a:ext uri="{9D8B030D-6E8A-4147-A177-3AD203B41FA5}">
                      <a16:colId xmlns:a16="http://schemas.microsoft.com/office/drawing/2014/main" val="20001"/>
                    </a:ext>
                  </a:extLst>
                </a:gridCol>
              </a:tblGrid>
              <a:tr h="331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entury Gothic" pitchFamily="34" charset="0"/>
                          <a:cs typeface="Times New Roman" pitchFamily="18" charset="0"/>
                        </a:rPr>
                        <a:t>                                                        ΤΡΟΦΙΜΑ</a:t>
                      </a:r>
                      <a:r>
                        <a:rPr kumimoji="0" lang="en-US" sz="1200" b="1" i="0" u="none" strike="noStrike" cap="none" normalizeH="0" baseline="0" dirty="0">
                          <a:ln>
                            <a:noFill/>
                          </a:ln>
                          <a:solidFill>
                            <a:schemeClr val="tx1"/>
                          </a:solidFill>
                          <a:effectLst/>
                          <a:latin typeface="Century Gothic" pitchFamily="34" charset="0"/>
                          <a:cs typeface="Times New Roman" pitchFamily="18" charset="0"/>
                        </a:rPr>
                        <a:t> </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Century Gothic" pitchFamily="34" charset="0"/>
                          <a:cs typeface="Times New Roman" pitchFamily="18" charset="0"/>
                        </a:rPr>
                        <a:t>α. Βασικές παράμετροι (Καν. 2073/2005)</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Century Gothic" pitchFamily="34" charset="0"/>
                          <a:cs typeface="Times New Roman" pitchFamily="18" charset="0"/>
                        </a:rPr>
                        <a:t>Μέθοδος</a:t>
                      </a:r>
                      <a:endParaRPr kumimoji="0" lang="el-GR"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8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dirty="0">
                          <a:ln>
                            <a:noFill/>
                          </a:ln>
                          <a:solidFill>
                            <a:schemeClr val="tx1"/>
                          </a:solidFill>
                          <a:effectLst/>
                          <a:latin typeface="Century Gothic" pitchFamily="34" charset="0"/>
                          <a:cs typeface="Times New Roman" pitchFamily="18" charset="0"/>
                        </a:rPr>
                        <a:t>Ανίχνευση </a:t>
                      </a:r>
                      <a:r>
                        <a:rPr kumimoji="0" lang="en-US" sz="1200" b="0" i="0" u="none" strike="noStrike" cap="none" normalizeH="0" baseline="0" dirty="0">
                          <a:ln>
                            <a:noFill/>
                          </a:ln>
                          <a:solidFill>
                            <a:schemeClr val="tx1"/>
                          </a:solidFill>
                          <a:effectLst/>
                          <a:latin typeface="Century Gothic" pitchFamily="34" charset="0"/>
                          <a:cs typeface="Times New Roman" pitchFamily="18" charset="0"/>
                        </a:rPr>
                        <a:t>Salmonella </a:t>
                      </a:r>
                      <a:r>
                        <a:rPr kumimoji="0" lang="en-US" sz="1200" b="0" i="0" u="none" strike="noStrike" cap="none" normalizeH="0" baseline="0" dirty="0" err="1">
                          <a:ln>
                            <a:noFill/>
                          </a:ln>
                          <a:solidFill>
                            <a:schemeClr val="tx1"/>
                          </a:solidFill>
                          <a:effectLst/>
                          <a:latin typeface="Century Gothic" pitchFamily="34" charset="0"/>
                          <a:cs typeface="Times New Roman" pitchFamily="18" charset="0"/>
                        </a:rPr>
                        <a:t>spp</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dirty="0">
                          <a:ln>
                            <a:noFill/>
                          </a:ln>
                          <a:solidFill>
                            <a:schemeClr val="tx1"/>
                          </a:solidFill>
                          <a:effectLst/>
                          <a:latin typeface="Century Gothic" pitchFamily="34" charset="0"/>
                          <a:cs typeface="Times New Roman" pitchFamily="18" charset="0"/>
                        </a:rPr>
                        <a:t>Ανίχνευση</a:t>
                      </a:r>
                      <a:r>
                        <a:rPr kumimoji="0" lang="en-US" sz="1200" b="0" i="0" u="none" strike="noStrike" cap="none" normalizeH="0" baseline="0" dirty="0">
                          <a:ln>
                            <a:noFill/>
                          </a:ln>
                          <a:solidFill>
                            <a:schemeClr val="tx1"/>
                          </a:solidFill>
                          <a:effectLst/>
                          <a:latin typeface="Century Gothic" pitchFamily="34" charset="0"/>
                          <a:cs typeface="Times New Roman" pitchFamily="18" charset="0"/>
                        </a:rPr>
                        <a:t> </a:t>
                      </a:r>
                      <a:r>
                        <a:rPr kumimoji="0" lang="en-US" sz="1200" b="0" i="0" u="none" strike="noStrike" cap="none" normalizeH="0" baseline="0" dirty="0" err="1">
                          <a:ln>
                            <a:noFill/>
                          </a:ln>
                          <a:solidFill>
                            <a:schemeClr val="tx1"/>
                          </a:solidFill>
                          <a:effectLst/>
                          <a:latin typeface="Century Gothic" pitchFamily="34" charset="0"/>
                          <a:cs typeface="Times New Roman" pitchFamily="18" charset="0"/>
                        </a:rPr>
                        <a:t>Listeria</a:t>
                      </a:r>
                      <a:r>
                        <a:rPr kumimoji="0" lang="en-US" sz="1200" b="0" i="0" u="none" strike="noStrike" cap="none" normalizeH="0" baseline="0" dirty="0">
                          <a:ln>
                            <a:noFill/>
                          </a:ln>
                          <a:solidFill>
                            <a:schemeClr val="tx1"/>
                          </a:solidFill>
                          <a:effectLst/>
                          <a:latin typeface="Century Gothic" pitchFamily="34" charset="0"/>
                          <a:cs typeface="Times New Roman" pitchFamily="18" charset="0"/>
                        </a:rPr>
                        <a:t> </a:t>
                      </a:r>
                      <a:r>
                        <a:rPr kumimoji="0" lang="en-US" sz="1200" b="0" i="0" u="none" strike="noStrike" cap="none" normalizeH="0" baseline="0" dirty="0" err="1">
                          <a:ln>
                            <a:noFill/>
                          </a:ln>
                          <a:solidFill>
                            <a:schemeClr val="tx1"/>
                          </a:solidFill>
                          <a:effectLst/>
                          <a:latin typeface="Century Gothic" pitchFamily="34" charset="0"/>
                          <a:cs typeface="Times New Roman" pitchFamily="18" charset="0"/>
                        </a:rPr>
                        <a:t>monocytogenes</a:t>
                      </a:r>
                      <a:r>
                        <a:rPr kumimoji="0" lang="en-US" sz="1200" b="0" i="0" u="none" strike="noStrike" cap="none" normalizeH="0" baseline="0" dirty="0">
                          <a:ln>
                            <a:noFill/>
                          </a:ln>
                          <a:solidFill>
                            <a:schemeClr val="tx1"/>
                          </a:solidFill>
                          <a:effectLst/>
                          <a:latin typeface="Century Gothic" pitchFamily="34" charset="0"/>
                          <a:cs typeface="Times New Roman" pitchFamily="18" charset="0"/>
                        </a:rPr>
                        <a:t>.</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chemeClr val="tx1"/>
                        </a:solidFill>
                        <a:effectLst/>
                        <a:latin typeface="Century Gothic"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entury Gothic" pitchFamily="34" charset="0"/>
                          <a:cs typeface="Times New Roman" pitchFamily="18" charset="0"/>
                        </a:rPr>
                        <a:t>ISO 6579</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entury Gothic" pitchFamily="34" charset="0"/>
                          <a:cs typeface="Times New Roman" pitchFamily="18" charset="0"/>
                        </a:rPr>
                        <a:t>ISO 11290-1</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Century Gothic" pitchFamily="34" charset="0"/>
                          <a:cs typeface="Times New Roman" pitchFamily="18" charset="0"/>
                        </a:rPr>
                        <a:t>β. Συμπληρωματικές παράμετροι</a:t>
                      </a:r>
                      <a:r>
                        <a:rPr kumimoji="0" lang="el-GR" sz="1200" b="0" i="0" u="none" strike="noStrike" cap="none" normalizeH="0" baseline="0">
                          <a:ln>
                            <a:noFill/>
                          </a:ln>
                          <a:solidFill>
                            <a:schemeClr val="tx1"/>
                          </a:solidFill>
                          <a:effectLst/>
                          <a:latin typeface="Century Gothic" pitchFamily="34" charset="0"/>
                          <a:cs typeface="Times New Roman" pitchFamily="18" charset="0"/>
                        </a:rPr>
                        <a:t> (ανάλογα με το είδος του τροφίμου)</a:t>
                      </a:r>
                      <a:endParaRPr kumimoji="0" lang="el-GR"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Century Gothic" pitchFamily="34" charset="0"/>
                          <a:cs typeface="Times New Roman" pitchFamily="18" charset="0"/>
                        </a:rPr>
                        <a:t>Μέθοδος</a:t>
                      </a:r>
                      <a:endParaRPr kumimoji="0" lang="el-GR"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4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a:ln>
                            <a:noFill/>
                          </a:ln>
                          <a:solidFill>
                            <a:schemeClr val="tx1"/>
                          </a:solidFill>
                          <a:effectLst/>
                          <a:latin typeface="Verdana" pitchFamily="34" charset="0"/>
                          <a:cs typeface="Times New Roman" pitchFamily="18" charset="0"/>
                        </a:rPr>
                        <a:t>Ανίχνευση &amp; καταμέτρηση ολικής Μεσόφ. Μικρ. Χλωρίδας 30ο </a:t>
                      </a:r>
                      <a:r>
                        <a:rPr kumimoji="0" lang="en-US" sz="1200" b="0" i="0" u="none" strike="noStrike" cap="none" normalizeH="0" baseline="0">
                          <a:ln>
                            <a:noFill/>
                          </a:ln>
                          <a:solidFill>
                            <a:schemeClr val="tx1"/>
                          </a:solidFill>
                          <a:effectLst/>
                          <a:latin typeface="Verdana" pitchFamily="34" charset="0"/>
                          <a:cs typeface="Times New Roman" pitchFamily="18" charset="0"/>
                        </a:rPr>
                        <a:t>C</a:t>
                      </a:r>
                      <a:r>
                        <a:rPr kumimoji="0" lang="el-GR" sz="1200" b="0" i="0" u="none" strike="noStrike" cap="none" normalizeH="0" baseline="0">
                          <a:ln>
                            <a:noFill/>
                          </a:ln>
                          <a:solidFill>
                            <a:schemeClr val="tx1"/>
                          </a:solidFill>
                          <a:effectLst/>
                          <a:latin typeface="Verdana"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a:ln>
                            <a:noFill/>
                          </a:ln>
                          <a:solidFill>
                            <a:schemeClr val="tx1"/>
                          </a:solidFill>
                          <a:effectLst/>
                          <a:latin typeface="Verdana" pitchFamily="34" charset="0"/>
                          <a:cs typeface="Times New Roman" pitchFamily="18" charset="0"/>
                        </a:rPr>
                        <a:t>Ανίχνευση &amp; καταμέτρηση Ολικών Κολοβακτηριοειδών. </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a:ln>
                            <a:noFill/>
                          </a:ln>
                          <a:solidFill>
                            <a:schemeClr val="tx1"/>
                          </a:solidFill>
                          <a:effectLst/>
                          <a:latin typeface="Verdana" pitchFamily="34" charset="0"/>
                          <a:cs typeface="Times New Roman" pitchFamily="18" charset="0"/>
                        </a:rPr>
                        <a:t>Ανίχνευση &amp; καταμέτρηση </a:t>
                      </a:r>
                      <a:r>
                        <a:rPr kumimoji="0" lang="en-US" sz="1200" b="0" i="0" u="none" strike="noStrike" cap="none" normalizeH="0" baseline="0">
                          <a:ln>
                            <a:noFill/>
                          </a:ln>
                          <a:solidFill>
                            <a:schemeClr val="tx1"/>
                          </a:solidFill>
                          <a:effectLst/>
                          <a:latin typeface="Verdana" pitchFamily="34" charset="0"/>
                          <a:cs typeface="Times New Roman" pitchFamily="18" charset="0"/>
                        </a:rPr>
                        <a:t>E</a:t>
                      </a:r>
                      <a:r>
                        <a:rPr kumimoji="0" lang="el-GR" sz="1200" b="0" i="0" u="none" strike="noStrike" cap="none" normalizeH="0" baseline="0">
                          <a:ln>
                            <a:noFill/>
                          </a:ln>
                          <a:solidFill>
                            <a:schemeClr val="tx1"/>
                          </a:solidFill>
                          <a:effectLst/>
                          <a:latin typeface="Verdana" pitchFamily="34" charset="0"/>
                          <a:cs typeface="Times New Roman" pitchFamily="18" charset="0"/>
                        </a:rPr>
                        <a:t>. </a:t>
                      </a:r>
                      <a:r>
                        <a:rPr kumimoji="0" lang="en-US" sz="1200" b="0" i="0" u="none" strike="noStrike" cap="none" normalizeH="0" baseline="0">
                          <a:ln>
                            <a:noFill/>
                          </a:ln>
                          <a:solidFill>
                            <a:schemeClr val="tx1"/>
                          </a:solidFill>
                          <a:effectLst/>
                          <a:latin typeface="Verdana" pitchFamily="34" charset="0"/>
                          <a:cs typeface="Times New Roman" pitchFamily="18" charset="0"/>
                        </a:rPr>
                        <a:t>Coli spp</a:t>
                      </a:r>
                      <a:r>
                        <a:rPr kumimoji="0" lang="el-GR" sz="1200" b="0" i="0" u="none" strike="noStrike" cap="none" normalizeH="0" baseline="0">
                          <a:ln>
                            <a:noFill/>
                          </a:ln>
                          <a:solidFill>
                            <a:schemeClr val="tx1"/>
                          </a:solidFill>
                          <a:effectLst/>
                          <a:latin typeface="Verdana"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a:ln>
                            <a:noFill/>
                          </a:ln>
                          <a:solidFill>
                            <a:schemeClr val="tx1"/>
                          </a:solidFill>
                          <a:effectLst/>
                          <a:latin typeface="Verdana" pitchFamily="34" charset="0"/>
                          <a:cs typeface="Times New Roman" pitchFamily="18" charset="0"/>
                        </a:rPr>
                        <a:t>A</a:t>
                      </a:r>
                      <a:r>
                        <a:rPr kumimoji="0" lang="el-GR" sz="1200" b="0" i="0" u="none" strike="noStrike" cap="none" normalizeH="0" baseline="0">
                          <a:ln>
                            <a:noFill/>
                          </a:ln>
                          <a:solidFill>
                            <a:schemeClr val="tx1"/>
                          </a:solidFill>
                          <a:effectLst/>
                          <a:latin typeface="Verdana" pitchFamily="34" charset="0"/>
                          <a:cs typeface="Times New Roman" pitchFamily="18" charset="0"/>
                        </a:rPr>
                        <a:t>νίχνευση </a:t>
                      </a:r>
                      <a:r>
                        <a:rPr kumimoji="0" lang="en-US" sz="1200" b="0" i="0" u="none" strike="noStrike" cap="none" normalizeH="0" baseline="0">
                          <a:ln>
                            <a:noFill/>
                          </a:ln>
                          <a:solidFill>
                            <a:schemeClr val="tx1"/>
                          </a:solidFill>
                          <a:effectLst/>
                          <a:latin typeface="Verdana" pitchFamily="34" charset="0"/>
                          <a:cs typeface="Times New Roman" pitchFamily="18" charset="0"/>
                        </a:rPr>
                        <a:t>Staph</a:t>
                      </a:r>
                      <a:r>
                        <a:rPr kumimoji="0" lang="el-GR" sz="1200" b="0" i="0" u="none" strike="noStrike" cap="none" normalizeH="0" baseline="0">
                          <a:ln>
                            <a:noFill/>
                          </a:ln>
                          <a:solidFill>
                            <a:schemeClr val="tx1"/>
                          </a:solidFill>
                          <a:effectLst/>
                          <a:latin typeface="Verdana" pitchFamily="34" charset="0"/>
                          <a:cs typeface="Times New Roman" pitchFamily="18" charset="0"/>
                        </a:rPr>
                        <a:t>.</a:t>
                      </a:r>
                      <a:r>
                        <a:rPr kumimoji="0" lang="en-US" sz="1200" b="0" i="0" u="none" strike="noStrike" cap="none" normalizeH="0" baseline="0">
                          <a:ln>
                            <a:noFill/>
                          </a:ln>
                          <a:solidFill>
                            <a:schemeClr val="tx1"/>
                          </a:solidFill>
                          <a:effectLst/>
                          <a:latin typeface="Verdana" pitchFamily="34" charset="0"/>
                          <a:cs typeface="Times New Roman" pitchFamily="18" charset="0"/>
                        </a:rPr>
                        <a:t> Coag(+) </a:t>
                      </a:r>
                      <a:endParaRPr kumimoji="0" lang="el-GR" sz="1200" b="0" i="0" u="none" strike="noStrike" cap="none" normalizeH="0" baseline="0">
                        <a:ln>
                          <a:noFill/>
                        </a:ln>
                        <a:solidFill>
                          <a:schemeClr val="tx1"/>
                        </a:solidFill>
                        <a:effectLst/>
                        <a:latin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a:ln>
                            <a:noFill/>
                          </a:ln>
                          <a:solidFill>
                            <a:schemeClr val="tx1"/>
                          </a:solidFill>
                          <a:effectLst/>
                          <a:latin typeface="Verdana" pitchFamily="34" charset="0"/>
                          <a:cs typeface="Times New Roman" pitchFamily="18" charset="0"/>
                        </a:rPr>
                        <a:t>Ανίχνευση </a:t>
                      </a:r>
                      <a:r>
                        <a:rPr kumimoji="0" lang="fr-FR" sz="1200" b="0" i="0" u="none" strike="noStrike" cap="none" normalizeH="0" baseline="0">
                          <a:ln>
                            <a:noFill/>
                          </a:ln>
                          <a:solidFill>
                            <a:schemeClr val="tx1"/>
                          </a:solidFill>
                          <a:effectLst/>
                          <a:latin typeface="Verdana" pitchFamily="34" charset="0"/>
                          <a:cs typeface="Times New Roman" pitchFamily="18" charset="0"/>
                        </a:rPr>
                        <a:t>B</a:t>
                      </a:r>
                      <a:r>
                        <a:rPr kumimoji="0" lang="el-GR" sz="1200" b="0" i="0" u="none" strike="noStrike" cap="none" normalizeH="0" baseline="0">
                          <a:ln>
                            <a:noFill/>
                          </a:ln>
                          <a:solidFill>
                            <a:schemeClr val="tx1"/>
                          </a:solidFill>
                          <a:effectLst/>
                          <a:latin typeface="Verdana" pitchFamily="34" charset="0"/>
                          <a:cs typeface="Times New Roman" pitchFamily="18" charset="0"/>
                        </a:rPr>
                        <a:t>. </a:t>
                      </a:r>
                      <a:r>
                        <a:rPr kumimoji="0" lang="fr-FR" sz="1200" b="0" i="0" u="none" strike="noStrike" cap="none" normalizeH="0" baseline="0">
                          <a:ln>
                            <a:noFill/>
                          </a:ln>
                          <a:solidFill>
                            <a:schemeClr val="tx1"/>
                          </a:solidFill>
                          <a:effectLst/>
                          <a:latin typeface="Verdana" pitchFamily="34" charset="0"/>
                          <a:cs typeface="Times New Roman" pitchFamily="18" charset="0"/>
                        </a:rPr>
                        <a:t>cereus</a:t>
                      </a:r>
                      <a:endParaRPr kumimoji="0" lang="el-GR" sz="1000" b="0" i="0" u="none" strike="noStrike" cap="none" normalizeH="0" baseline="0">
                        <a:ln>
                          <a:noFill/>
                        </a:ln>
                        <a:solidFill>
                          <a:schemeClr val="tx1"/>
                        </a:solidFill>
                        <a:effectLst/>
                        <a:latin typeface="Verdan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chemeClr val="tx1"/>
                        </a:solidFill>
                        <a:effectLst/>
                        <a:latin typeface="Century Gothic"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chemeClr val="tx1"/>
                        </a:solidFill>
                        <a:effectLst/>
                        <a:latin typeface="Century Gothic"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 4833/03</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entury Gothic" pitchFamily="34" charset="0"/>
                          <a:cs typeface="Times New Roman" pitchFamily="18" charset="0"/>
                        </a:rPr>
                        <a:t>ΑΠ.91/180ΕΕ</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entury Gothic" pitchFamily="34" charset="0"/>
                          <a:cs typeface="Times New Roman" pitchFamily="18" charset="0"/>
                        </a:rPr>
                        <a:t>  </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 16649-1 </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 6888-1</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 7932</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Century Gothic" pitchFamily="34" charset="0"/>
                          <a:cs typeface="Times New Roman" pitchFamily="18" charset="0"/>
                        </a:rPr>
                        <a:t>γ. Εξειδικευμένες παράμετροι</a:t>
                      </a:r>
                      <a:endParaRPr kumimoji="0" lang="el-GR"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Century Gothic" pitchFamily="34" charset="0"/>
                          <a:cs typeface="Times New Roman" pitchFamily="18" charset="0"/>
                        </a:rPr>
                        <a:t>Μέθοδος</a:t>
                      </a:r>
                      <a:endParaRPr kumimoji="0" lang="el-GR"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4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200" b="0" i="0" u="none" strike="noStrike" cap="none" normalizeH="0" baseline="0">
                          <a:ln>
                            <a:noFill/>
                          </a:ln>
                          <a:solidFill>
                            <a:schemeClr val="tx1"/>
                          </a:solidFill>
                          <a:effectLst/>
                          <a:latin typeface="Century Gothic" pitchFamily="34" charset="0"/>
                          <a:cs typeface="Times New Roman" pitchFamily="18" charset="0"/>
                        </a:rPr>
                        <a:t>E</a:t>
                      </a:r>
                      <a:r>
                        <a:rPr kumimoji="0" lang="el-GR" sz="1200" b="0" i="0" u="none" strike="noStrike" cap="none" normalizeH="0" baseline="0">
                          <a:ln>
                            <a:noFill/>
                          </a:ln>
                          <a:solidFill>
                            <a:schemeClr val="tx1"/>
                          </a:solidFill>
                          <a:effectLst/>
                          <a:latin typeface="Century Gothic" pitchFamily="34" charset="0"/>
                          <a:cs typeface="Times New Roman" pitchFamily="18" charset="0"/>
                        </a:rPr>
                        <a:t>.</a:t>
                      </a:r>
                      <a:r>
                        <a:rPr kumimoji="0" lang="en-US" sz="1200" b="0" i="0" u="none" strike="noStrike" cap="none" normalizeH="0" baseline="0">
                          <a:ln>
                            <a:noFill/>
                          </a:ln>
                          <a:solidFill>
                            <a:schemeClr val="tx1"/>
                          </a:solidFill>
                          <a:effectLst/>
                          <a:latin typeface="Century Gothic" pitchFamily="34" charset="0"/>
                          <a:cs typeface="Times New Roman" pitchFamily="18" charset="0"/>
                        </a:rPr>
                        <a:t> coli</a:t>
                      </a:r>
                      <a:r>
                        <a:rPr kumimoji="0" lang="el-GR" sz="1200" b="0" i="0" u="none" strike="noStrike" cap="none" normalizeH="0" baseline="0">
                          <a:ln>
                            <a:noFill/>
                          </a:ln>
                          <a:solidFill>
                            <a:schemeClr val="tx1"/>
                          </a:solidFill>
                          <a:effectLst/>
                          <a:latin typeface="Century Gothic" pitchFamily="34" charset="0"/>
                          <a:cs typeface="Times New Roman" pitchFamily="18" charset="0"/>
                        </a:rPr>
                        <a:t> 0157</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a:ln>
                            <a:noFill/>
                          </a:ln>
                          <a:solidFill>
                            <a:schemeClr val="tx1"/>
                          </a:solidFill>
                          <a:effectLst/>
                          <a:latin typeface="Century Gothic" pitchFamily="34" charset="0"/>
                          <a:cs typeface="Times New Roman" pitchFamily="18" charset="0"/>
                        </a:rPr>
                        <a:t>Ανίχνευση </a:t>
                      </a:r>
                      <a:r>
                        <a:rPr kumimoji="0" lang="en-US" sz="1200" b="0" i="0" u="none" strike="noStrike" cap="none" normalizeH="0" baseline="0">
                          <a:ln>
                            <a:noFill/>
                          </a:ln>
                          <a:solidFill>
                            <a:schemeClr val="tx1"/>
                          </a:solidFill>
                          <a:effectLst/>
                          <a:latin typeface="Century Gothic" pitchFamily="34" charset="0"/>
                          <a:cs typeface="Times New Roman" pitchFamily="18" charset="0"/>
                        </a:rPr>
                        <a:t>Vibrio spp</a:t>
                      </a:r>
                      <a:r>
                        <a:rPr kumimoji="0" lang="el-GR" sz="1200" b="0" i="0" u="none" strike="noStrike" cap="none" normalizeH="0" baseline="0">
                          <a:ln>
                            <a:noFill/>
                          </a:ln>
                          <a:solidFill>
                            <a:schemeClr val="tx1"/>
                          </a:solidFill>
                          <a:effectLst/>
                          <a:latin typeface="Century Gothic" pitchFamily="34" charset="0"/>
                          <a:cs typeface="Times New Roman" pitchFamily="18" charset="0"/>
                        </a:rPr>
                        <a:t>.                        </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a:ln>
                            <a:noFill/>
                          </a:ln>
                          <a:solidFill>
                            <a:schemeClr val="tx1"/>
                          </a:solidFill>
                          <a:effectLst/>
                          <a:latin typeface="Century Gothic" pitchFamily="34" charset="0"/>
                          <a:cs typeface="Times New Roman" pitchFamily="18" charset="0"/>
                        </a:rPr>
                        <a:t>Ανίχνευση </a:t>
                      </a:r>
                      <a:r>
                        <a:rPr kumimoji="0" lang="en-US" sz="1200" b="0" i="0" u="none" strike="noStrike" cap="none" normalizeH="0" baseline="0">
                          <a:ln>
                            <a:noFill/>
                          </a:ln>
                          <a:solidFill>
                            <a:schemeClr val="tx1"/>
                          </a:solidFill>
                          <a:effectLst/>
                          <a:latin typeface="Century Gothic" pitchFamily="34" charset="0"/>
                          <a:cs typeface="Times New Roman" pitchFamily="18" charset="0"/>
                        </a:rPr>
                        <a:t>V. cholerae </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a:ln>
                            <a:noFill/>
                          </a:ln>
                          <a:solidFill>
                            <a:schemeClr val="tx1"/>
                          </a:solidFill>
                          <a:effectLst/>
                          <a:latin typeface="Century Gothic" pitchFamily="34" charset="0"/>
                          <a:cs typeface="Times New Roman" pitchFamily="18" charset="0"/>
                        </a:rPr>
                        <a:t>Σταφυλοκοκκικές εντεροξίνες από τρόφιμα και στελέχη καλλιεργειών.</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l-GR" sz="1200" b="0" i="0" u="none" strike="noStrike" cap="none" normalizeH="0" baseline="0">
                          <a:ln>
                            <a:noFill/>
                          </a:ln>
                          <a:solidFill>
                            <a:schemeClr val="tx1"/>
                          </a:solidFill>
                          <a:effectLst/>
                          <a:latin typeface="Century Gothic" pitchFamily="34" charset="0"/>
                          <a:cs typeface="Times New Roman" pitchFamily="18" charset="0"/>
                        </a:rPr>
                        <a:t>Εντεροξίνη </a:t>
                      </a:r>
                      <a:r>
                        <a:rPr kumimoji="0" lang="fr-FR" sz="1200" b="0" i="0" u="none" strike="noStrike" cap="none" normalizeH="0" baseline="0">
                          <a:ln>
                            <a:noFill/>
                          </a:ln>
                          <a:solidFill>
                            <a:schemeClr val="tx1"/>
                          </a:solidFill>
                          <a:effectLst/>
                          <a:latin typeface="Century Gothic" pitchFamily="34" charset="0"/>
                          <a:cs typeface="Times New Roman" pitchFamily="18" charset="0"/>
                        </a:rPr>
                        <a:t>B</a:t>
                      </a:r>
                      <a:r>
                        <a:rPr kumimoji="0" lang="el-GR" sz="1200" b="0" i="0" u="none" strike="noStrike" cap="none" normalizeH="0" baseline="0">
                          <a:ln>
                            <a:noFill/>
                          </a:ln>
                          <a:solidFill>
                            <a:schemeClr val="tx1"/>
                          </a:solidFill>
                          <a:effectLst/>
                          <a:latin typeface="Century Gothic" pitchFamily="34" charset="0"/>
                          <a:cs typeface="Times New Roman" pitchFamily="18" charset="0"/>
                        </a:rPr>
                        <a:t>. </a:t>
                      </a:r>
                      <a:r>
                        <a:rPr kumimoji="0" lang="en-US" sz="1200" b="0" i="0" u="none" strike="noStrike" cap="none" normalizeH="0" baseline="0">
                          <a:ln>
                            <a:noFill/>
                          </a:ln>
                          <a:solidFill>
                            <a:schemeClr val="tx1"/>
                          </a:solidFill>
                          <a:effectLst/>
                          <a:latin typeface="Century Gothic" pitchFamily="34" charset="0"/>
                          <a:cs typeface="Times New Roman" pitchFamily="18" charset="0"/>
                        </a:rPr>
                        <a:t>c</a:t>
                      </a:r>
                      <a:r>
                        <a:rPr kumimoji="0" lang="fr-FR" sz="1200" b="0" i="0" u="none" strike="noStrike" cap="none" normalizeH="0" baseline="0">
                          <a:ln>
                            <a:noFill/>
                          </a:ln>
                          <a:solidFill>
                            <a:schemeClr val="tx1"/>
                          </a:solidFill>
                          <a:effectLst/>
                          <a:latin typeface="Century Gothic" pitchFamily="34" charset="0"/>
                          <a:cs typeface="Times New Roman" pitchFamily="18" charset="0"/>
                        </a:rPr>
                        <a:t>ereus</a:t>
                      </a:r>
                      <a:r>
                        <a:rPr kumimoji="0" lang="el-GR" sz="1200" b="0" i="0" u="none" strike="noStrike" cap="none" normalizeH="0" baseline="0">
                          <a:ln>
                            <a:noFill/>
                          </a:ln>
                          <a:solidFill>
                            <a:schemeClr val="tx1"/>
                          </a:solidFill>
                          <a:effectLst/>
                          <a:latin typeface="Century Gothic" pitchFamily="34" charset="0"/>
                          <a:cs typeface="Times New Roman" pitchFamily="18" charset="0"/>
                        </a:rPr>
                        <a:t> από τρόφιμα και καλλιέργειες.</a:t>
                      </a:r>
                      <a:endParaRPr kumimoji="0" lang="el-GR" sz="1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chemeClr val="tx1"/>
                        </a:solidFill>
                        <a:effectLst/>
                        <a:latin typeface="Century Gothic"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entury Gothic" pitchFamily="34" charset="0"/>
                          <a:cs typeface="Times New Roman" pitchFamily="18" charset="0"/>
                        </a:rPr>
                        <a:t>ISO</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 16654</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entury Gothic" pitchFamily="34" charset="0"/>
                          <a:cs typeface="Times New Roman" pitchFamily="18" charset="0"/>
                        </a:rPr>
                        <a:t>PHLS</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entury Gothic" pitchFamily="34" charset="0"/>
                          <a:cs typeface="Times New Roman" pitchFamily="18" charset="0"/>
                        </a:rPr>
                        <a:t>PHLS</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err="1">
                          <a:ln>
                            <a:noFill/>
                          </a:ln>
                          <a:solidFill>
                            <a:schemeClr val="tx1"/>
                          </a:solidFill>
                          <a:effectLst/>
                          <a:latin typeface="Century Gothic" pitchFamily="34" charset="0"/>
                          <a:cs typeface="Times New Roman" pitchFamily="18" charset="0"/>
                        </a:rPr>
                        <a:t>Ανοσοενζυμική</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 (</a:t>
                      </a:r>
                      <a:r>
                        <a:rPr kumimoji="0" lang="en-US" sz="1200" b="0" i="0" u="none" strike="noStrike" cap="none" normalizeH="0" baseline="0" dirty="0" err="1">
                          <a:ln>
                            <a:noFill/>
                          </a:ln>
                          <a:solidFill>
                            <a:schemeClr val="tx1"/>
                          </a:solidFill>
                          <a:effectLst/>
                          <a:latin typeface="Century Gothic" pitchFamily="34" charset="0"/>
                          <a:cs typeface="Times New Roman" pitchFamily="18" charset="0"/>
                        </a:rPr>
                        <a:t>Vidas</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err="1">
                          <a:ln>
                            <a:noFill/>
                          </a:ln>
                          <a:solidFill>
                            <a:schemeClr val="tx1"/>
                          </a:solidFill>
                          <a:effectLst/>
                          <a:latin typeface="Century Gothic" pitchFamily="34" charset="0"/>
                          <a:cs typeface="Times New Roman" pitchFamily="18" charset="0"/>
                        </a:rPr>
                        <a:t>Ανοσοενζυμική</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 (</a:t>
                      </a:r>
                      <a:r>
                        <a:rPr kumimoji="0" lang="en-US" sz="1200" b="0" i="0" u="none" strike="noStrike" cap="none" normalizeH="0" baseline="0" dirty="0" err="1">
                          <a:ln>
                            <a:noFill/>
                          </a:ln>
                          <a:solidFill>
                            <a:schemeClr val="tx1"/>
                          </a:solidFill>
                          <a:effectLst/>
                          <a:latin typeface="Century Gothic" pitchFamily="34" charset="0"/>
                          <a:cs typeface="Times New Roman" pitchFamily="18" charset="0"/>
                        </a:rPr>
                        <a:t>Vidas</a:t>
                      </a:r>
                      <a:r>
                        <a:rPr kumimoji="0" lang="el-GR" sz="1200" b="0" i="0" u="none" strike="noStrike" cap="none" normalizeH="0" baseline="0" dirty="0">
                          <a:ln>
                            <a:noFill/>
                          </a:ln>
                          <a:solidFill>
                            <a:schemeClr val="tx1"/>
                          </a:solidFill>
                          <a:effectLst/>
                          <a:latin typeface="Century Gothic" pitchFamily="34" charset="0"/>
                          <a:cs typeface="Times New Roman" pitchFamily="18" charset="0"/>
                        </a:rPr>
                        <a:t>)</a:t>
                      </a:r>
                      <a:endParaRPr kumimoji="0" lang="el-GR"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entury Gothic" pitchFamily="34" charset="0"/>
                          <a:cs typeface="Times New Roman" pitchFamily="18" charset="0"/>
                        </a:rPr>
                        <a:t>Μέθοδος αντίστροφης παθητικής </a:t>
                      </a:r>
                      <a:r>
                        <a:rPr kumimoji="0" lang="en-US" sz="1200" b="0" i="0" u="none" strike="noStrike" cap="none" normalizeH="0" baseline="0" dirty="0">
                          <a:ln>
                            <a:noFill/>
                          </a:ln>
                          <a:solidFill>
                            <a:schemeClr val="tx1"/>
                          </a:solidFill>
                          <a:effectLst/>
                          <a:latin typeface="Century Gothic" pitchFamily="34" charset="0"/>
                          <a:cs typeface="Times New Roman" pitchFamily="18" charset="0"/>
                        </a:rPr>
                        <a:t>Latex </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01" name="Picture 1"/>
          <p:cNvPicPr>
            <a:picLocks noChangeAspect="1" noChangeArrowheads="1"/>
          </p:cNvPicPr>
          <p:nvPr/>
        </p:nvPicPr>
        <p:blipFill>
          <a:blip r:embed="rId2" cstate="print"/>
          <a:srcRect/>
          <a:stretch>
            <a:fillRect/>
          </a:stretch>
        </p:blipFill>
        <p:spPr bwMode="auto">
          <a:xfrm>
            <a:off x="0" y="0"/>
            <a:ext cx="9164102" cy="6858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8610" name="Picture 2" descr="http://img.foodnetwork.com/FOOD/2008/10/02/coconut-cake_s4x3_lea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331640" y="1484784"/>
            <a:ext cx="6840760" cy="1728192"/>
          </a:xfrm>
          <a:prstGeom prst="rect">
            <a:avLst/>
          </a:prstGeom>
          <a:noFill/>
        </p:spPr>
        <p:txBody>
          <a:bodyPr wrap="square" lIns="91440" tIns="45720" rIns="91440" bIns="45720">
            <a:prstTxWarp prst="textDoubleWave1">
              <a:avLst>
                <a:gd name="adj1" fmla="val 6250"/>
                <a:gd name="adj2" fmla="val 0"/>
              </a:avLst>
            </a:prstTxWarp>
            <a:spAutoFit/>
          </a:bodyPr>
          <a:lstStyle/>
          <a:p>
            <a:pPr algn="ct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Σας ευχαριστώ!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el-GR" dirty="0">
                <a:effectLst>
                  <a:outerShdw blurRad="38100" dist="38100" dir="2700000" algn="tl">
                    <a:srgbClr val="000000">
                      <a:alpha val="43137"/>
                    </a:srgbClr>
                  </a:outerShdw>
                </a:effectLst>
              </a:rPr>
              <a:t>Τι είναι η υγιεινή των τροφίμων?</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916832"/>
            <a:ext cx="7772400" cy="4102968"/>
          </a:xfrm>
        </p:spPr>
        <p:txBody>
          <a:bodyPr/>
          <a:lstStyle/>
          <a:p>
            <a:r>
              <a:rPr lang="el-GR" dirty="0"/>
              <a:t>Οι βασικές αρχές υγιεινής που θα πρέπει να εφαρμοστούν κατά τη διάρκεια όλης της παραγωγικής διαδικασίας</a:t>
            </a:r>
          </a:p>
          <a:p>
            <a:pPr lvl="1">
              <a:buFont typeface="Wingdings" pitchFamily="2" charset="2"/>
              <a:buChar char="q"/>
            </a:pPr>
            <a:r>
              <a:rPr lang="el-GR" dirty="0"/>
              <a:t>Υγιεινή περιβάλλοντος εργασίας </a:t>
            </a:r>
          </a:p>
          <a:p>
            <a:pPr lvl="1">
              <a:buFont typeface="Wingdings" pitchFamily="2" charset="2"/>
              <a:buChar char="q"/>
            </a:pPr>
            <a:r>
              <a:rPr lang="el-GR" dirty="0"/>
              <a:t>Προσωπική υγιεινή των εργαζόμενων </a:t>
            </a:r>
          </a:p>
          <a:p>
            <a:pPr lvl="1">
              <a:buFont typeface="Wingdings" pitchFamily="2" charset="2"/>
              <a:buChar char="q"/>
            </a:pPr>
            <a:r>
              <a:rPr lang="el-GR" dirty="0"/>
              <a:t>Υγιεινή των πρώτων υλών και συστατικών</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899592" y="404664"/>
            <a:ext cx="7128792" cy="868958"/>
          </a:xfrm>
        </p:spPr>
        <p:style>
          <a:lnRef idx="3">
            <a:schemeClr val="lt1"/>
          </a:lnRef>
          <a:fillRef idx="1">
            <a:schemeClr val="accent5"/>
          </a:fillRef>
          <a:effectRef idx="1">
            <a:schemeClr val="accent5"/>
          </a:effectRef>
          <a:fontRef idx="minor">
            <a:schemeClr val="lt1"/>
          </a:fontRef>
        </p:style>
        <p:txBody>
          <a:bodyPr/>
          <a:lstStyle/>
          <a:p>
            <a:pPr algn="ctr"/>
            <a:r>
              <a:rPr lang="el-GR" sz="3600" dirty="0">
                <a:effectLst>
                  <a:outerShdw blurRad="38100" dist="38100" dir="2700000" algn="tl">
                    <a:srgbClr val="000000">
                      <a:alpha val="43137"/>
                    </a:srgbClr>
                  </a:outerShdw>
                </a:effectLst>
              </a:rPr>
              <a:t>Τι είναι το ΑΣΦΑΛΕΣ ΤΡΟΦΙΜΟ?</a:t>
            </a:r>
          </a:p>
        </p:txBody>
      </p:sp>
      <p:sp>
        <p:nvSpPr>
          <p:cNvPr id="393219" name="Rectangle 3"/>
          <p:cNvSpPr>
            <a:spLocks noGrp="1" noChangeArrowheads="1"/>
          </p:cNvSpPr>
          <p:nvPr>
            <p:ph sz="quarter" idx="1"/>
          </p:nvPr>
        </p:nvSpPr>
        <p:spPr>
          <a:xfrm>
            <a:off x="683568" y="1988840"/>
            <a:ext cx="7573963" cy="3168352"/>
          </a:xfrm>
        </p:spPr>
        <p:txBody>
          <a:bodyPr>
            <a:normAutofit/>
          </a:bodyPr>
          <a:lstStyle/>
          <a:p>
            <a:pPr algn="ctr">
              <a:buFont typeface="Wingdings" pitchFamily="2" charset="2"/>
              <a:buNone/>
            </a:pPr>
            <a:r>
              <a:rPr lang="el-GR" sz="2800" b="1" i="1" dirty="0">
                <a:solidFill>
                  <a:schemeClr val="tx2"/>
                </a:solidFill>
              </a:rPr>
              <a:t>    Ασφαλές </a:t>
            </a:r>
          </a:p>
          <a:p>
            <a:pPr algn="ctr">
              <a:buFont typeface="Wingdings" pitchFamily="2" charset="2"/>
              <a:buNone/>
            </a:pPr>
            <a:r>
              <a:rPr lang="el-GR" sz="2800" b="1" i="1" dirty="0">
                <a:solidFill>
                  <a:schemeClr val="tx2"/>
                </a:solidFill>
              </a:rPr>
              <a:t>    </a:t>
            </a:r>
            <a:r>
              <a:rPr lang="el-GR" sz="2800" dirty="0">
                <a:solidFill>
                  <a:schemeClr val="tx2"/>
                </a:solidFill>
              </a:rPr>
              <a:t>το τρόφιμο που έχει υποστεί τέτοια μεταχείριση ώστε να διασφαλίζει πως μπορεί να αναλωθεί χωρίς να προκαλέσει </a:t>
            </a:r>
          </a:p>
          <a:p>
            <a:pPr algn="ctr">
              <a:buFont typeface="Wingdings" pitchFamily="2" charset="2"/>
              <a:buNone/>
            </a:pPr>
            <a:r>
              <a:rPr lang="el-GR" sz="2800" i="1" u="sng" dirty="0">
                <a:solidFill>
                  <a:schemeClr val="tx2"/>
                </a:solidFill>
              </a:rPr>
              <a:t>νόσο ή τραυματισμό </a:t>
            </a:r>
          </a:p>
          <a:p>
            <a:pPr algn="ctr">
              <a:buFont typeface="Wingdings" pitchFamily="2" charset="2"/>
              <a:buNone/>
            </a:pPr>
            <a:r>
              <a:rPr lang="el-GR" sz="2800" dirty="0">
                <a:solidFill>
                  <a:schemeClr val="tx2"/>
                </a:solidFill>
              </a:rPr>
              <a:t>στον καταναλωτή.</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l-GR" dirty="0"/>
              <a:t>η  παραγωγή  και  η  πώληση  προϊόντων  τα  οποία  είναι  πιθανό    να  προκαλέσουν ασθένεια, δηλητηριάσεις ή στη χειρότερη  περίπτωση   θάνατο στον καταναλωτή,  μπορεί  να οδηγήσει   σε ανατρεπτικές  καταστάσεις   για   την   επιχείρηση   όπως:  </a:t>
            </a:r>
          </a:p>
          <a:p>
            <a:pPr>
              <a:buFont typeface="Wingdings" pitchFamily="2" charset="2"/>
              <a:buChar char="Ø"/>
            </a:pPr>
            <a:r>
              <a:rPr lang="el-GR" dirty="0"/>
              <a:t>Νομικές κυρώσεις από τις  Κρατικές  Υπηρεσίες</a:t>
            </a:r>
          </a:p>
          <a:p>
            <a:pPr>
              <a:buFont typeface="Wingdings" pitchFamily="2" charset="2"/>
              <a:buChar char="Ø"/>
            </a:pPr>
            <a:r>
              <a:rPr lang="el-GR" dirty="0"/>
              <a:t>Οικονομικές  ποινές </a:t>
            </a:r>
          </a:p>
          <a:p>
            <a:pPr>
              <a:buFont typeface="Wingdings" pitchFamily="2" charset="2"/>
              <a:buChar char="Ø"/>
            </a:pPr>
            <a:r>
              <a:rPr lang="el-GR" dirty="0"/>
              <a:t>Κλείσιμο  της επιχείρησης</a:t>
            </a:r>
          </a:p>
          <a:p>
            <a:pPr>
              <a:buNone/>
            </a:pPr>
            <a:r>
              <a:rPr lang="el-GR" dirty="0"/>
              <a:t>    </a:t>
            </a:r>
            <a:endParaRPr lang="en-US" dirty="0"/>
          </a:p>
          <a:p>
            <a:endParaRPr lang="en-US" dirty="0"/>
          </a:p>
        </p:txBody>
      </p:sp>
      <p:sp>
        <p:nvSpPr>
          <p:cNvPr id="4" name="Rectangle 2"/>
          <p:cNvSpPr>
            <a:spLocks noGrp="1" noChangeArrowheads="1"/>
          </p:cNvSpPr>
          <p:nvPr>
            <p:ph type="title"/>
          </p:nvPr>
        </p:nvSpPr>
        <p:spPr>
          <a:xfrm>
            <a:off x="899592" y="404664"/>
            <a:ext cx="7128792" cy="86895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l-GR" sz="3600" dirty="0"/>
              <a:t>Στην  αντίθετη  περίπτωση….</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6664254" cy="85077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dirty="0">
                <a:effectLst>
                  <a:outerShdw blurRad="38100" dist="38100" dir="2700000" algn="tl">
                    <a:srgbClr val="000000">
                      <a:alpha val="43137"/>
                    </a:srgbClr>
                  </a:outerShdw>
                </a:effectLst>
              </a:rPr>
              <a:t>Τροφιμογενείς λοιμώξεις  </a:t>
            </a:r>
          </a:p>
        </p:txBody>
      </p:sp>
      <p:sp>
        <p:nvSpPr>
          <p:cNvPr id="3" name="Content Placeholder 2"/>
          <p:cNvSpPr>
            <a:spLocks noGrp="1"/>
          </p:cNvSpPr>
          <p:nvPr>
            <p:ph idx="1"/>
          </p:nvPr>
        </p:nvSpPr>
        <p:spPr>
          <a:xfrm>
            <a:off x="539552" y="1700808"/>
            <a:ext cx="8147248" cy="4318992"/>
          </a:xfrm>
        </p:spPr>
        <p:txBody>
          <a:bodyPr/>
          <a:lstStyle/>
          <a:p>
            <a:r>
              <a:rPr lang="el-GR" dirty="0"/>
              <a:t>Σοβαρό πρόβλημα  υγείας για ολόκληρο τον πλανήτη: αυξημένη νοσηρότητα και θνητότητα κυρίως στις αναπτυσσόμενες χώρες </a:t>
            </a:r>
          </a:p>
          <a:p>
            <a:r>
              <a:rPr lang="el-GR" dirty="0"/>
              <a:t>Αποτελεί για τους ενήλικες τη 2</a:t>
            </a:r>
            <a:r>
              <a:rPr lang="el-GR" baseline="30000" dirty="0"/>
              <a:t>η</a:t>
            </a:r>
            <a:r>
              <a:rPr lang="el-GR" dirty="0"/>
              <a:t> αιτία θανάτου μετά τις καρδιαγγειακές νόσους και την 1</a:t>
            </a:r>
            <a:r>
              <a:rPr lang="el-GR" baseline="30000" dirty="0"/>
              <a:t>η</a:t>
            </a:r>
            <a:r>
              <a:rPr lang="el-GR" dirty="0"/>
              <a:t> αιτία στα παιδιά.</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1046</TotalTime>
  <Words>3141</Words>
  <Application>Microsoft Office PowerPoint</Application>
  <PresentationFormat>Προβολή στην οθόνη (4:3)</PresentationFormat>
  <Paragraphs>484</Paragraphs>
  <Slides>54</Slides>
  <Notes>5</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54</vt:i4>
      </vt:variant>
    </vt:vector>
  </HeadingPairs>
  <TitlesOfParts>
    <vt:vector size="66" baseType="lpstr">
      <vt:lpstr>Arial</vt:lpstr>
      <vt:lpstr>Calibri</vt:lpstr>
      <vt:lpstr>Century Gothic</vt:lpstr>
      <vt:lpstr>Franklin Gothic Book</vt:lpstr>
      <vt:lpstr>Microsoft Sans Serif</vt:lpstr>
      <vt:lpstr>Perpetua</vt:lpstr>
      <vt:lpstr>Symbol</vt:lpstr>
      <vt:lpstr>Times New Roman</vt:lpstr>
      <vt:lpstr>Verdana</vt:lpstr>
      <vt:lpstr>Wingdings</vt:lpstr>
      <vt:lpstr>Wingdings 2</vt:lpstr>
      <vt:lpstr>Equity</vt:lpstr>
      <vt:lpstr>ΑΣΦΑΛΕΙΑ ΚΑΙ ΥΓΙΕΙΝΗ ΤΡΟΦΙΜΩΝ: ΣΥΣΤΗΜΑ HACCP  ΚΑΙ  ΕΦΑΡΜΟΓΕΣ ΤΟΥ</vt:lpstr>
      <vt:lpstr>Παρουσίαση του PowerPoint</vt:lpstr>
      <vt:lpstr>Κύριο μέλημα  των  βιομηχανιών….</vt:lpstr>
      <vt:lpstr>Τι εννοούμε «ποιότητα» στο τρόφιμο?</vt:lpstr>
      <vt:lpstr>Ο πρωταρχικός και  αδιαπραγμάτευτος σκοπός των  βιομηχανιών </vt:lpstr>
      <vt:lpstr>Τι είναι η υγιεινή των τροφίμων?</vt:lpstr>
      <vt:lpstr>Τι είναι το ΑΣΦΑΛΕΣ ΤΡΟΦΙΜΟ?</vt:lpstr>
      <vt:lpstr>Στην  αντίθετη  περίπτωση….</vt:lpstr>
      <vt:lpstr>Τροφιμογενείς λοιμώξεις  </vt:lpstr>
      <vt:lpstr>ΑΣΦΑΛΕΙΑ ΤΩΝ ΤΡΟΦΙΜΩΝ</vt:lpstr>
      <vt:lpstr>ΑΣΦΑΛΕΙΑ ΤΩΝ ΤΡΟΦΙΜΩΝ</vt:lpstr>
      <vt:lpstr>ΑΣΦΑΛΕΙΑ ΤΩΝ ΤΡΟΦΙΜΩΝ</vt:lpstr>
      <vt:lpstr>   ΑΣΦΑΛΕΙΑ ΤΩΝ ΤΡΟΦΙΜΩΝ</vt:lpstr>
      <vt:lpstr>Η ασφάλεια και κατ’ επέκταση η ποιότητα των τροφίμων εξασφαλίζεται … </vt:lpstr>
      <vt:lpstr>ΣΥΣΤΗΜΑ HACCP ΚΑΙ ΝΟΜΟΘΕΣΙΑ </vt:lpstr>
      <vt:lpstr>Νομοθετικό πλαίσιο</vt:lpstr>
      <vt:lpstr>Παρουσίαση του PowerPoint</vt:lpstr>
      <vt:lpstr>Ισχύουσα Νομοθεσία</vt:lpstr>
      <vt:lpstr>Σύστημα HACCP  Σύστημα διαχείρισης ασφάλειας τροφίμων, αφορά στο σύνολο της παρ. διαδικασίας </vt:lpstr>
      <vt:lpstr>ΕΝΝΟΙΑ ΤΟΥ ΣΥΣΤΗΜΑΤΟΣ HACCP</vt:lpstr>
      <vt:lpstr>Προαπαιτούμενα προγράμματα</vt:lpstr>
      <vt:lpstr>Παρουσίαση του PowerPoint</vt:lpstr>
      <vt:lpstr>Αρχή 1η: Ανάλυση επικινδυνότητας </vt:lpstr>
      <vt:lpstr>ΚΑΤΗΓΟΡΙΕΣ ΚΙΝΔΥΝΩΝ </vt:lpstr>
      <vt:lpstr>Φυσικοί κίνδυνοι </vt:lpstr>
      <vt:lpstr>Χημικοί κίνδυνοι </vt:lpstr>
      <vt:lpstr>Μικροβιολογικοί κίνδυνοι </vt:lpstr>
      <vt:lpstr>Αρχή 2η Κρίσιμο Σημείο Ελέγχου (CCP) </vt:lpstr>
      <vt:lpstr>Αρχή 3η:Καθορισμός των Κρίσιμων Ορίων</vt:lpstr>
      <vt:lpstr>Αρχή 4η: Παρακολούθηση   των Κρίσιμων Σημείων Ελέγχου</vt:lpstr>
      <vt:lpstr>Αρχή HACCP  5η: Καθιέρωση  διορθωτικών ενεργειών </vt:lpstr>
      <vt:lpstr>Αρχή HACCP 6η: Διαδικασίες  επαλήθευσης και  επικύρωσης</vt:lpstr>
      <vt:lpstr>Αρχή 7η. Τεκμηρίωση </vt:lpstr>
      <vt:lpstr>Εκπαίδευση προσωπικού</vt:lpstr>
      <vt:lpstr>   Ωστόσο…</vt:lpstr>
      <vt:lpstr>Παρουσίαση του PowerPoint</vt:lpstr>
      <vt:lpstr>Επιχειρήσεις μικρού και μεσαίου μεγέθους </vt:lpstr>
      <vt:lpstr>Ενιαίος Φορέας Ελέγχου Τροφίμων (ΕΦΕΤ)</vt:lpstr>
      <vt:lpstr>Μικροβιολογικοί έλεγχοι </vt:lpstr>
      <vt:lpstr>Κριτήρια ασφάλειας των τροφίμων </vt:lpstr>
      <vt:lpstr>Κριτήρια Υγιεινής της παραγωγικής διαδικασίας </vt:lpstr>
      <vt:lpstr>ΠΙΝΑΚΑΣ 1. Κριτήρια ασφάλειας για τα τρόφιμα (Κανονισμός αριθ. 2073/2005)</vt:lpstr>
      <vt:lpstr>Παρουσίαση του PowerPoint</vt:lpstr>
      <vt:lpstr>Παρουσίαση του PowerPoint</vt:lpstr>
      <vt:lpstr>Γνωμάτευση</vt:lpstr>
      <vt:lpstr>Δειγματοληψία </vt:lpstr>
      <vt:lpstr>Εργαστήρια Επισήμου Ελέγχου </vt:lpstr>
      <vt:lpstr> ΕΡΓΑΣΤΗΡΙΟ ΜΙΚΡΟΒΙΟΛΟΓΙΑΣ –  ΤΜΗΜΑ ΕΡΓ. ΕΛΕΓΧΟΥ ΤΡΟΦΙΜΩΝ, ΔΡΑΣΤΗΡΙΟΤΗΤΕΣ</vt:lpstr>
      <vt:lpstr> ΠΑΡΑΛΑΒΗ ΔΕΙΓΜΑΤΩΝ ΤΡΟΦΙΜΩΝ</vt:lpstr>
      <vt:lpstr>ΔΕΙΓΜΑΤΟΛΗΨΙΑ ΤΡΟΦΙΜΩΝ</vt:lpstr>
      <vt:lpstr>Παρουσίαση του PowerPoint</vt:lpstr>
      <vt:lpstr>Παρουσίαση του PowerPoint</vt:lpstr>
      <vt:lpstr>Παρουσίαση του PowerPoint</vt:lpstr>
      <vt:lpstr>Παρουσίαση του PowerPoint</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Σίλια Πιτυρίγκα</dc:creator>
  <cp:lastModifiedBy>VASIOU MARIA</cp:lastModifiedBy>
  <cp:revision>58</cp:revision>
  <dcterms:created xsi:type="dcterms:W3CDTF">2013-02-18T19:31:20Z</dcterms:created>
  <dcterms:modified xsi:type="dcterms:W3CDTF">2024-02-29T13:53:31Z</dcterms:modified>
</cp:coreProperties>
</file>