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</p:sldIdLst>
  <p:sldSz cx="9144000" cy="6858000" type="screen4x3"/>
  <p:notesSz cx="9144000" cy="6858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464652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464652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57200" y="6353175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599" y="0"/>
                </a:lnTo>
              </a:path>
            </a:pathLst>
          </a:custGeom>
          <a:ln w="9524">
            <a:solidFill>
              <a:srgbClr val="9EB8CD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457200" y="11430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599" y="0"/>
                </a:lnTo>
              </a:path>
            </a:pathLst>
          </a:custGeom>
          <a:ln w="9524">
            <a:solidFill>
              <a:srgbClr val="9EB8CD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454020" y="6432554"/>
            <a:ext cx="121285" cy="190500"/>
          </a:xfrm>
          <a:custGeom>
            <a:avLst/>
            <a:gdLst/>
            <a:ahLst/>
            <a:cxnLst/>
            <a:rect l="l" t="t" r="r" b="b"/>
            <a:pathLst>
              <a:path w="121284" h="190500">
                <a:moveTo>
                  <a:pt x="0" y="0"/>
                </a:moveTo>
                <a:lnTo>
                  <a:pt x="0" y="190499"/>
                </a:lnTo>
                <a:lnTo>
                  <a:pt x="120658" y="95249"/>
                </a:lnTo>
                <a:lnTo>
                  <a:pt x="0" y="0"/>
                </a:lnTo>
                <a:close/>
              </a:path>
            </a:pathLst>
          </a:custGeom>
          <a:solidFill>
            <a:srgbClr val="9EB8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464652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04874" y="3648074"/>
            <a:ext cx="7315200" cy="1279525"/>
          </a:xfrm>
          <a:custGeom>
            <a:avLst/>
            <a:gdLst/>
            <a:ahLst/>
            <a:cxnLst/>
            <a:rect l="l" t="t" r="r" b="b"/>
            <a:pathLst>
              <a:path w="7315200" h="1279525">
                <a:moveTo>
                  <a:pt x="0" y="1279529"/>
                </a:moveTo>
                <a:lnTo>
                  <a:pt x="7315199" y="1279529"/>
                </a:lnTo>
                <a:lnTo>
                  <a:pt x="7315199" y="0"/>
                </a:lnTo>
                <a:lnTo>
                  <a:pt x="0" y="0"/>
                </a:lnTo>
                <a:lnTo>
                  <a:pt x="0" y="1279529"/>
                </a:lnTo>
                <a:close/>
              </a:path>
            </a:pathLst>
          </a:custGeom>
          <a:ln w="6349">
            <a:solidFill>
              <a:srgbClr val="717B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904874" y="3648074"/>
            <a:ext cx="228600" cy="1279525"/>
          </a:xfrm>
          <a:custGeom>
            <a:avLst/>
            <a:gdLst/>
            <a:ahLst/>
            <a:cxnLst/>
            <a:rect l="l" t="t" r="r" b="b"/>
            <a:pathLst>
              <a:path w="228600" h="1279525">
                <a:moveTo>
                  <a:pt x="228599" y="0"/>
                </a:moveTo>
                <a:lnTo>
                  <a:pt x="0" y="0"/>
                </a:lnTo>
                <a:lnTo>
                  <a:pt x="0" y="1279529"/>
                </a:lnTo>
                <a:lnTo>
                  <a:pt x="228599" y="1279529"/>
                </a:lnTo>
                <a:lnTo>
                  <a:pt x="228599" y="0"/>
                </a:lnTo>
                <a:close/>
              </a:path>
            </a:pathLst>
          </a:custGeom>
          <a:solidFill>
            <a:srgbClr val="717B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57200" y="6353175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599" y="0"/>
                </a:lnTo>
              </a:path>
            </a:pathLst>
          </a:custGeom>
          <a:ln w="9524">
            <a:solidFill>
              <a:srgbClr val="9EB8CD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8740" y="69590"/>
            <a:ext cx="8986519" cy="8788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464652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93017" y="1161029"/>
            <a:ext cx="8557965" cy="42024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jp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9861789"/>
              </p:ext>
            </p:extLst>
          </p:nvPr>
        </p:nvGraphicFramePr>
        <p:xfrm>
          <a:off x="911225" y="3657601"/>
          <a:ext cx="7317737" cy="14504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1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57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16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44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429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9EB8CD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18745">
                        <a:lnSpc>
                          <a:spcPts val="2880"/>
                        </a:lnSpc>
                        <a:tabLst>
                          <a:tab pos="2409825" algn="l"/>
                        </a:tabLst>
                      </a:pPr>
                      <a:r>
                        <a:rPr sz="2400" spc="-5" dirty="0" err="1">
                          <a:solidFill>
                            <a:srgbClr val="464652"/>
                          </a:solidFill>
                          <a:latin typeface="Cambria"/>
                          <a:cs typeface="Cambria"/>
                        </a:rPr>
                        <a:t>Οργ</a:t>
                      </a:r>
                      <a:r>
                        <a:rPr sz="2400" spc="-5" dirty="0">
                          <a:solidFill>
                            <a:srgbClr val="464652"/>
                          </a:solidFill>
                          <a:latin typeface="Cambria"/>
                          <a:cs typeface="Cambria"/>
                        </a:rPr>
                        <a:t>α</a:t>
                      </a:r>
                      <a:r>
                        <a:rPr sz="2400" spc="25" dirty="0">
                          <a:solidFill>
                            <a:srgbClr val="464652"/>
                          </a:solidFill>
                          <a:latin typeface="Cambria"/>
                          <a:cs typeface="Cambria"/>
                        </a:rPr>
                        <a:t>ν</a:t>
                      </a:r>
                      <a:r>
                        <a:rPr sz="2400" dirty="0">
                          <a:solidFill>
                            <a:srgbClr val="464652"/>
                          </a:solidFill>
                          <a:latin typeface="Cambria"/>
                          <a:cs typeface="Cambria"/>
                        </a:rPr>
                        <a:t>ολ</a:t>
                      </a:r>
                      <a:r>
                        <a:rPr sz="2400" spc="5" dirty="0">
                          <a:solidFill>
                            <a:srgbClr val="464652"/>
                          </a:solidFill>
                          <a:latin typeface="Cambria"/>
                          <a:cs typeface="Cambria"/>
                        </a:rPr>
                        <a:t>η</a:t>
                      </a:r>
                      <a:r>
                        <a:rPr sz="2400" spc="25" dirty="0">
                          <a:solidFill>
                            <a:srgbClr val="464652"/>
                          </a:solidFill>
                          <a:latin typeface="Cambria"/>
                          <a:cs typeface="Cambria"/>
                        </a:rPr>
                        <a:t>π</a:t>
                      </a:r>
                      <a:r>
                        <a:rPr sz="2400" spc="-5" dirty="0">
                          <a:solidFill>
                            <a:srgbClr val="464652"/>
                          </a:solidFill>
                          <a:latin typeface="Cambria"/>
                          <a:cs typeface="Cambria"/>
                        </a:rPr>
                        <a:t>τ</a:t>
                      </a:r>
                      <a:r>
                        <a:rPr sz="2400" dirty="0">
                          <a:solidFill>
                            <a:srgbClr val="464652"/>
                          </a:solidFill>
                          <a:latin typeface="Cambria"/>
                          <a:cs typeface="Cambria"/>
                        </a:rPr>
                        <a:t>ική	εκτί</a:t>
                      </a:r>
                      <a:r>
                        <a:rPr sz="2400" spc="-10" dirty="0">
                          <a:solidFill>
                            <a:srgbClr val="464652"/>
                          </a:solidFill>
                          <a:latin typeface="Cambria"/>
                          <a:cs typeface="Cambria"/>
                        </a:rPr>
                        <a:t>μ</a:t>
                      </a:r>
                      <a:r>
                        <a:rPr sz="2400" dirty="0">
                          <a:solidFill>
                            <a:srgbClr val="464652"/>
                          </a:solidFill>
                          <a:latin typeface="Cambria"/>
                          <a:cs typeface="Cambria"/>
                        </a:rPr>
                        <a:t>ηση  </a:t>
                      </a:r>
                      <a:r>
                        <a:rPr sz="2400" spc="-5" dirty="0">
                          <a:solidFill>
                            <a:srgbClr val="464652"/>
                          </a:solidFill>
                          <a:latin typeface="Cambria"/>
                          <a:cs typeface="Cambria"/>
                        </a:rPr>
                        <a:t>δοκιμασίας</a:t>
                      </a:r>
                      <a:r>
                        <a:rPr sz="2400" spc="5" dirty="0">
                          <a:solidFill>
                            <a:srgbClr val="464652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400" spc="-5" dirty="0">
                          <a:solidFill>
                            <a:srgbClr val="464652"/>
                          </a:solidFill>
                          <a:latin typeface="Cambria"/>
                          <a:cs typeface="Cambria"/>
                        </a:rPr>
                        <a:t>του</a:t>
                      </a:r>
                      <a:r>
                        <a:rPr sz="2400" spc="-10" dirty="0">
                          <a:solidFill>
                            <a:srgbClr val="464652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2400" spc="-5" dirty="0">
                          <a:solidFill>
                            <a:srgbClr val="464652"/>
                          </a:solidFill>
                          <a:latin typeface="Cambria"/>
                          <a:cs typeface="Cambria"/>
                        </a:rPr>
                        <a:t>κρασιού</a:t>
                      </a:r>
                      <a:endParaRPr lang="el-GR" sz="2400" spc="-5" dirty="0">
                        <a:solidFill>
                          <a:srgbClr val="464652"/>
                        </a:solidFill>
                        <a:latin typeface="Cambria"/>
                        <a:cs typeface="Cambria"/>
                      </a:endParaRPr>
                    </a:p>
                    <a:p>
                      <a:pPr marL="91440" marR="118745">
                        <a:lnSpc>
                          <a:spcPts val="2880"/>
                        </a:lnSpc>
                        <a:tabLst>
                          <a:tab pos="2409825" algn="l"/>
                        </a:tabLst>
                      </a:pPr>
                      <a:r>
                        <a:rPr lang="el-GR" sz="1400" spc="-5" dirty="0">
                          <a:solidFill>
                            <a:srgbClr val="464652"/>
                          </a:solidFill>
                          <a:latin typeface="Cambria"/>
                          <a:cs typeface="Cambria"/>
                        </a:rPr>
                        <a:t>ΒΑΣΙΟΥ ΜΑΡΙΑ ΓΕΩΠΟΝΟΣ </a:t>
                      </a:r>
                      <a:r>
                        <a:rPr lang="el-GR" sz="1400" spc="-5" dirty="0" err="1">
                          <a:solidFill>
                            <a:srgbClr val="464652"/>
                          </a:solidFill>
                          <a:latin typeface="Cambria"/>
                          <a:cs typeface="Cambria"/>
                        </a:rPr>
                        <a:t>M.Sc</a:t>
                      </a:r>
                      <a:r>
                        <a:rPr lang="el-GR" sz="1400" spc="-5" dirty="0">
                          <a:solidFill>
                            <a:srgbClr val="464652"/>
                          </a:solidFill>
                          <a:latin typeface="Cambria"/>
                          <a:cs typeface="Cambria"/>
                        </a:rPr>
                        <a:t>. </a:t>
                      </a:r>
                    </a:p>
                    <a:p>
                      <a:pPr marL="91440" marR="118745">
                        <a:lnSpc>
                          <a:spcPts val="2880"/>
                        </a:lnSpc>
                        <a:tabLst>
                          <a:tab pos="2409825" algn="l"/>
                        </a:tabLst>
                      </a:pPr>
                      <a:endParaRPr sz="2400" dirty="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T w="6350">
                      <a:solidFill>
                        <a:srgbClr val="9EB8CD"/>
                      </a:solidFill>
                      <a:prstDash val="solid"/>
                    </a:lnT>
                    <a:lnB w="6350">
                      <a:solidFill>
                        <a:srgbClr val="9EB8C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2815"/>
                        </a:lnSpc>
                      </a:pPr>
                      <a:r>
                        <a:rPr sz="2400" spc="5" dirty="0">
                          <a:solidFill>
                            <a:srgbClr val="464652"/>
                          </a:solidFill>
                          <a:latin typeface="Cambria"/>
                          <a:cs typeface="Cambria"/>
                        </a:rPr>
                        <a:t>οίνου-</a:t>
                      </a:r>
                      <a:endParaRPr sz="2400" dirty="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T w="6350">
                      <a:solidFill>
                        <a:srgbClr val="9EB8CD"/>
                      </a:solidFill>
                      <a:prstDash val="solid"/>
                    </a:lnT>
                    <a:lnB w="6350">
                      <a:solidFill>
                        <a:srgbClr val="9EB8C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2815"/>
                        </a:lnSpc>
                      </a:pPr>
                      <a:r>
                        <a:rPr sz="2400" dirty="0">
                          <a:solidFill>
                            <a:srgbClr val="464652"/>
                          </a:solidFill>
                          <a:latin typeface="Cambria"/>
                          <a:cs typeface="Cambria"/>
                        </a:rPr>
                        <a:t>Η</a:t>
                      </a:r>
                      <a:endParaRPr sz="2400" dirty="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T w="6350">
                      <a:solidFill>
                        <a:srgbClr val="9EB8CD"/>
                      </a:solidFill>
                      <a:prstDash val="solid"/>
                    </a:lnT>
                    <a:lnB w="6350">
                      <a:solidFill>
                        <a:srgbClr val="9EB8C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5730">
                        <a:lnSpc>
                          <a:spcPts val="2815"/>
                        </a:lnSpc>
                      </a:pPr>
                      <a:r>
                        <a:rPr sz="2400" spc="-5" dirty="0">
                          <a:solidFill>
                            <a:srgbClr val="464652"/>
                          </a:solidFill>
                          <a:latin typeface="Cambria"/>
                          <a:cs typeface="Cambria"/>
                        </a:rPr>
                        <a:t>τέχνη</a:t>
                      </a:r>
                      <a:endParaRPr sz="2400" dirty="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T w="6350">
                      <a:solidFill>
                        <a:srgbClr val="9EB8CD"/>
                      </a:solidFill>
                      <a:prstDash val="solid"/>
                    </a:lnT>
                    <a:lnB w="6350">
                      <a:solidFill>
                        <a:srgbClr val="9EB8C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2815"/>
                        </a:lnSpc>
                      </a:pPr>
                      <a:r>
                        <a:rPr sz="2400" dirty="0">
                          <a:solidFill>
                            <a:srgbClr val="464652"/>
                          </a:solidFill>
                          <a:latin typeface="Cambria"/>
                          <a:cs typeface="Cambria"/>
                        </a:rPr>
                        <a:t>της</a:t>
                      </a:r>
                      <a:endParaRPr sz="2400" dirty="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R w="6350">
                      <a:solidFill>
                        <a:srgbClr val="9EB8CD"/>
                      </a:solidFill>
                      <a:prstDash val="solid"/>
                    </a:lnR>
                    <a:lnT w="6350">
                      <a:solidFill>
                        <a:srgbClr val="9EB8CD"/>
                      </a:solidFill>
                      <a:prstDash val="solid"/>
                    </a:lnT>
                    <a:lnB w="6350">
                      <a:solidFill>
                        <a:srgbClr val="9EB8C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63016" y="467779"/>
            <a:ext cx="3731683" cy="288971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11430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599" y="0"/>
                </a:lnTo>
              </a:path>
            </a:pathLst>
          </a:custGeom>
          <a:ln w="9524">
            <a:solidFill>
              <a:srgbClr val="9EB8CD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4020" y="6432554"/>
            <a:ext cx="121285" cy="190500"/>
          </a:xfrm>
          <a:custGeom>
            <a:avLst/>
            <a:gdLst/>
            <a:ahLst/>
            <a:cxnLst/>
            <a:rect l="l" t="t" r="r" b="b"/>
            <a:pathLst>
              <a:path w="121284" h="190500">
                <a:moveTo>
                  <a:pt x="0" y="0"/>
                </a:moveTo>
                <a:lnTo>
                  <a:pt x="0" y="190499"/>
                </a:lnTo>
                <a:lnTo>
                  <a:pt x="120658" y="95249"/>
                </a:lnTo>
                <a:lnTo>
                  <a:pt x="0" y="0"/>
                </a:lnTo>
                <a:close/>
              </a:path>
            </a:pathLst>
          </a:custGeom>
          <a:solidFill>
            <a:srgbClr val="9EB8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8740" y="309493"/>
            <a:ext cx="64643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45" dirty="0"/>
              <a:t>Το</a:t>
            </a:r>
            <a:r>
              <a:rPr sz="3600" spc="-15" dirty="0"/>
              <a:t> </a:t>
            </a:r>
            <a:r>
              <a:rPr sz="3600" dirty="0"/>
              <a:t>χρώμα</a:t>
            </a:r>
            <a:r>
              <a:rPr sz="3600" spc="-40" dirty="0"/>
              <a:t> </a:t>
            </a:r>
            <a:r>
              <a:rPr sz="3600" dirty="0"/>
              <a:t>και</a:t>
            </a:r>
            <a:r>
              <a:rPr sz="3600" spc="-20" dirty="0"/>
              <a:t> </a:t>
            </a:r>
            <a:r>
              <a:rPr sz="3600" dirty="0"/>
              <a:t>η</a:t>
            </a:r>
            <a:r>
              <a:rPr sz="3600" spc="-25" dirty="0"/>
              <a:t> </a:t>
            </a:r>
            <a:r>
              <a:rPr sz="3600" dirty="0"/>
              <a:t>όψη</a:t>
            </a:r>
            <a:r>
              <a:rPr sz="3600" spc="-25" dirty="0"/>
              <a:t> </a:t>
            </a:r>
            <a:r>
              <a:rPr sz="3600" spc="-5" dirty="0"/>
              <a:t>του</a:t>
            </a:r>
            <a:r>
              <a:rPr sz="3600" spc="-10" dirty="0"/>
              <a:t> </a:t>
            </a:r>
            <a:r>
              <a:rPr sz="3600" dirty="0"/>
              <a:t>κρασιού</a:t>
            </a:r>
            <a:endParaRPr sz="3600"/>
          </a:p>
        </p:txBody>
      </p:sp>
      <p:sp>
        <p:nvSpPr>
          <p:cNvPr id="5" name="object 5"/>
          <p:cNvSpPr txBox="1"/>
          <p:nvPr/>
        </p:nvSpPr>
        <p:spPr>
          <a:xfrm>
            <a:off x="293017" y="1162553"/>
            <a:ext cx="8559165" cy="55727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5115" marR="6985" indent="-273050" algn="just">
              <a:lnSpc>
                <a:spcPct val="99700"/>
              </a:lnSpc>
              <a:spcBef>
                <a:spcPts val="10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Που </a:t>
            </a:r>
            <a:r>
              <a:rPr sz="18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οφείλεται </a:t>
            </a:r>
            <a:r>
              <a:rPr sz="1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το χρώμα των 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κρασιών</a:t>
            </a:r>
            <a:r>
              <a:rPr sz="1800" spc="-5" dirty="0">
                <a:latin typeface="Calibri"/>
                <a:cs typeface="Calibri"/>
              </a:rPr>
              <a:t>; </a:t>
            </a:r>
            <a:r>
              <a:rPr sz="1800" dirty="0">
                <a:latin typeface="Calibri"/>
                <a:cs typeface="Calibri"/>
              </a:rPr>
              <a:t>Οφείλεται </a:t>
            </a:r>
            <a:r>
              <a:rPr sz="1800" spc="5" dirty="0">
                <a:latin typeface="Calibri"/>
                <a:cs typeface="Calibri"/>
              </a:rPr>
              <a:t>σε </a:t>
            </a:r>
            <a:r>
              <a:rPr sz="1800" spc="-10" dirty="0">
                <a:latin typeface="Calibri"/>
                <a:cs typeface="Calibri"/>
              </a:rPr>
              <a:t>φαινολικές </a:t>
            </a:r>
            <a:r>
              <a:rPr sz="1800" dirty="0">
                <a:latin typeface="Calibri"/>
                <a:cs typeface="Calibri"/>
              </a:rPr>
              <a:t>ουσίες που </a:t>
            </a:r>
            <a:r>
              <a:rPr sz="1800" spc="-5" dirty="0">
                <a:latin typeface="Calibri"/>
                <a:cs typeface="Calibri"/>
              </a:rPr>
              <a:t>περιέχει,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τανίνες,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ανθοκυάνες,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και</a:t>
            </a:r>
            <a:r>
              <a:rPr sz="1800" spc="37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άλλα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φαινολικά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σώματα</a:t>
            </a:r>
            <a:r>
              <a:rPr sz="1800" dirty="0">
                <a:latin typeface="Calibri"/>
                <a:cs typeface="Calibri"/>
              </a:rPr>
              <a:t> που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μπορούν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να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μετρηθούν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ξεχωριστά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με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μεγάλη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ακρίβεια.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marR="6985" indent="-273050" algn="just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spc="-5" dirty="0">
                <a:latin typeface="Calibri"/>
                <a:cs typeface="Calibri"/>
              </a:rPr>
              <a:t>Μπορούν να </a:t>
            </a:r>
            <a:r>
              <a:rPr sz="1800" dirty="0">
                <a:latin typeface="Calibri"/>
                <a:cs typeface="Calibri"/>
              </a:rPr>
              <a:t>προσδιορισθούν </a:t>
            </a:r>
            <a:r>
              <a:rPr sz="1800" spc="-15" dirty="0">
                <a:latin typeface="Calibri"/>
                <a:cs typeface="Calibri"/>
              </a:rPr>
              <a:t>συνολικά </a:t>
            </a:r>
            <a:r>
              <a:rPr sz="1800" dirty="0">
                <a:latin typeface="Calibri"/>
                <a:cs typeface="Calibri"/>
              </a:rPr>
              <a:t>με </a:t>
            </a:r>
            <a:r>
              <a:rPr sz="1800" spc="-5" dirty="0">
                <a:latin typeface="Calibri"/>
                <a:cs typeface="Calibri"/>
              </a:rPr>
              <a:t>βάση </a:t>
            </a:r>
            <a:r>
              <a:rPr sz="1800" spc="-15" dirty="0">
                <a:latin typeface="Calibri"/>
                <a:cs typeface="Calibri"/>
              </a:rPr>
              <a:t>την </a:t>
            </a:r>
            <a:r>
              <a:rPr sz="1800" spc="-5" dirty="0">
                <a:latin typeface="Calibri"/>
                <a:cs typeface="Calibri"/>
              </a:rPr>
              <a:t>απορρόφηση </a:t>
            </a:r>
            <a:r>
              <a:rPr sz="1800" dirty="0">
                <a:latin typeface="Calibri"/>
                <a:cs typeface="Calibri"/>
              </a:rPr>
              <a:t>που </a:t>
            </a:r>
            <a:r>
              <a:rPr sz="1800" spc="-5" dirty="0">
                <a:latin typeface="Calibri"/>
                <a:cs typeface="Calibri"/>
              </a:rPr>
              <a:t>δίνουν αφού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οξειδωθούν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με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ένα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κατάλληλο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αντιδραστήριο.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marR="6985" indent="-273050" algn="just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spc="-80" dirty="0">
                <a:latin typeface="Calibri"/>
                <a:cs typeface="Calibri"/>
              </a:rPr>
              <a:t>Το</a:t>
            </a:r>
            <a:r>
              <a:rPr sz="1800" spc="2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φάσμα </a:t>
            </a:r>
            <a:r>
              <a:rPr sz="1800" dirty="0">
                <a:latin typeface="Calibri"/>
                <a:cs typeface="Calibri"/>
              </a:rPr>
              <a:t>που </a:t>
            </a:r>
            <a:r>
              <a:rPr sz="1800" spc="-10" dirty="0">
                <a:latin typeface="Calibri"/>
                <a:cs typeface="Calibri"/>
              </a:rPr>
              <a:t>δίνουν </a:t>
            </a:r>
            <a:r>
              <a:rPr sz="1800" spc="-5" dirty="0">
                <a:latin typeface="Calibri"/>
                <a:cs typeface="Calibri"/>
              </a:rPr>
              <a:t>τα ερυθρά </a:t>
            </a:r>
            <a:r>
              <a:rPr sz="1800" spc="-10" dirty="0">
                <a:latin typeface="Calibri"/>
                <a:cs typeface="Calibri"/>
              </a:rPr>
              <a:t>κρασιά </a:t>
            </a:r>
            <a:r>
              <a:rPr sz="1800" spc="-5" dirty="0">
                <a:latin typeface="Calibri"/>
                <a:cs typeface="Calibri"/>
              </a:rPr>
              <a:t>παρουσιάζει </a:t>
            </a:r>
            <a:r>
              <a:rPr sz="1800" dirty="0">
                <a:latin typeface="Calibri"/>
                <a:cs typeface="Calibri"/>
              </a:rPr>
              <a:t>ένα μέγιστο </a:t>
            </a:r>
            <a:r>
              <a:rPr sz="1800" spc="-5" dirty="0">
                <a:latin typeface="Calibri"/>
                <a:cs typeface="Calibri"/>
              </a:rPr>
              <a:t>απορρόφησης </a:t>
            </a:r>
            <a:r>
              <a:rPr sz="1800" dirty="0">
                <a:latin typeface="Calibri"/>
                <a:cs typeface="Calibri"/>
              </a:rPr>
              <a:t>στα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520 </a:t>
            </a:r>
            <a:r>
              <a:rPr sz="1800" spc="-95" dirty="0">
                <a:latin typeface="Trebuchet MS"/>
                <a:cs typeface="Trebuchet MS"/>
              </a:rPr>
              <a:t>nm </a:t>
            </a:r>
            <a:r>
              <a:rPr sz="1800" dirty="0">
                <a:latin typeface="Calibri"/>
                <a:cs typeface="Calibri"/>
              </a:rPr>
              <a:t>που </a:t>
            </a:r>
            <a:r>
              <a:rPr sz="1800" spc="-5" dirty="0">
                <a:latin typeface="Calibri"/>
                <a:cs typeface="Calibri"/>
              </a:rPr>
              <a:t>είναι </a:t>
            </a:r>
            <a:r>
              <a:rPr sz="1800" spc="-10" dirty="0">
                <a:latin typeface="Calibri"/>
                <a:cs typeface="Calibri"/>
              </a:rPr>
              <a:t>χαρακτηριστικό του </a:t>
            </a:r>
            <a:r>
              <a:rPr sz="1800" spc="-15" dirty="0">
                <a:latin typeface="Calibri"/>
                <a:cs typeface="Calibri"/>
              </a:rPr>
              <a:t>κόκκινου </a:t>
            </a:r>
            <a:r>
              <a:rPr sz="1800" spc="-10" dirty="0">
                <a:latin typeface="Calibri"/>
                <a:cs typeface="Calibri"/>
              </a:rPr>
              <a:t>χρώματος </a:t>
            </a:r>
            <a:r>
              <a:rPr sz="1800" spc="-20" dirty="0">
                <a:latin typeface="Calibri"/>
                <a:cs typeface="Calibri"/>
              </a:rPr>
              <a:t>και </a:t>
            </a:r>
            <a:r>
              <a:rPr sz="1800" dirty="0">
                <a:latin typeface="Calibri"/>
                <a:cs typeface="Calibri"/>
              </a:rPr>
              <a:t>ένα </a:t>
            </a:r>
            <a:r>
              <a:rPr sz="1800" spc="-5" dirty="0">
                <a:latin typeface="Calibri"/>
                <a:cs typeface="Calibri"/>
              </a:rPr>
              <a:t>ελάχιστο </a:t>
            </a:r>
            <a:r>
              <a:rPr sz="1800" dirty="0">
                <a:latin typeface="Calibri"/>
                <a:cs typeface="Calibri"/>
              </a:rPr>
              <a:t>στα </a:t>
            </a:r>
            <a:r>
              <a:rPr sz="1800" spc="-5" dirty="0">
                <a:latin typeface="Calibri"/>
                <a:cs typeface="Calibri"/>
              </a:rPr>
              <a:t>420 </a:t>
            </a:r>
            <a:r>
              <a:rPr sz="1800" spc="-95" dirty="0">
                <a:latin typeface="Trebuchet MS"/>
                <a:cs typeface="Trebuchet MS"/>
              </a:rPr>
              <a:t>nm </a:t>
            </a:r>
            <a:r>
              <a:rPr sz="1800" spc="-90" dirty="0">
                <a:latin typeface="Trebuchet MS"/>
                <a:cs typeface="Trebuchet MS"/>
              </a:rPr>
              <a:t> </a:t>
            </a:r>
            <a:r>
              <a:rPr sz="1800" dirty="0">
                <a:latin typeface="Calibri"/>
                <a:cs typeface="Calibri"/>
              </a:rPr>
              <a:t>που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είναι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χαρακτηριστικό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κίτρινου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χρώματος.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indent="-273050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  <a:tab pos="711835" algn="l"/>
                <a:tab pos="1560830" algn="l"/>
                <a:tab pos="2669540" algn="l"/>
                <a:tab pos="3196590" algn="l"/>
                <a:tab pos="4220845" algn="l"/>
                <a:tab pos="5194935" algn="l"/>
                <a:tab pos="6396355" algn="l"/>
                <a:tab pos="6870065" algn="l"/>
                <a:tab pos="7296784" algn="l"/>
                <a:tab pos="8240395" algn="l"/>
              </a:tabLst>
            </a:pPr>
            <a:r>
              <a:rPr sz="1800" dirty="0">
                <a:latin typeface="Calibri"/>
                <a:cs typeface="Calibri"/>
              </a:rPr>
              <a:t>Ως	</a:t>
            </a:r>
            <a:r>
              <a:rPr sz="1800" spc="-5" dirty="0">
                <a:latin typeface="Calibri"/>
                <a:cs typeface="Calibri"/>
              </a:rPr>
              <a:t>έ</a:t>
            </a:r>
            <a:r>
              <a:rPr sz="1800" spc="5" dirty="0">
                <a:latin typeface="Calibri"/>
                <a:cs typeface="Calibri"/>
              </a:rPr>
              <a:t>ν</a:t>
            </a:r>
            <a:r>
              <a:rPr sz="1800" spc="-5" dirty="0">
                <a:latin typeface="Calibri"/>
                <a:cs typeface="Calibri"/>
              </a:rPr>
              <a:t>τ</a:t>
            </a:r>
            <a:r>
              <a:rPr sz="1800" spc="-20" dirty="0">
                <a:latin typeface="Calibri"/>
                <a:cs typeface="Calibri"/>
              </a:rPr>
              <a:t>α</a:t>
            </a:r>
            <a:r>
              <a:rPr sz="1800" dirty="0">
                <a:latin typeface="Calibri"/>
                <a:cs typeface="Calibri"/>
              </a:rPr>
              <a:t>ση	</a:t>
            </a:r>
            <a:r>
              <a:rPr sz="1800" spc="-5" dirty="0">
                <a:latin typeface="Calibri"/>
                <a:cs typeface="Calibri"/>
              </a:rPr>
              <a:t>χρ</a:t>
            </a:r>
            <a:r>
              <a:rPr sz="1800" spc="-15" dirty="0">
                <a:latin typeface="Calibri"/>
                <a:cs typeface="Calibri"/>
              </a:rPr>
              <a:t>ώ</a:t>
            </a:r>
            <a:r>
              <a:rPr sz="1800" spc="-20" dirty="0">
                <a:latin typeface="Calibri"/>
                <a:cs typeface="Calibri"/>
              </a:rPr>
              <a:t>μ</a:t>
            </a:r>
            <a:r>
              <a:rPr sz="1800" spc="-5" dirty="0">
                <a:latin typeface="Calibri"/>
                <a:cs typeface="Calibri"/>
              </a:rPr>
              <a:t>α</a:t>
            </a:r>
            <a:r>
              <a:rPr sz="1800" spc="-20" dirty="0">
                <a:latin typeface="Calibri"/>
                <a:cs typeface="Calibri"/>
              </a:rPr>
              <a:t>τ</a:t>
            </a:r>
            <a:r>
              <a:rPr sz="1800" spc="-5" dirty="0">
                <a:latin typeface="Calibri"/>
                <a:cs typeface="Calibri"/>
              </a:rPr>
              <a:t>ο</a:t>
            </a:r>
            <a:r>
              <a:rPr sz="1800" dirty="0">
                <a:latin typeface="Calibri"/>
                <a:cs typeface="Calibri"/>
              </a:rPr>
              <a:t>ς	</a:t>
            </a:r>
            <a:r>
              <a:rPr sz="1800" spc="-15" dirty="0">
                <a:latin typeface="Calibri"/>
                <a:cs typeface="Calibri"/>
              </a:rPr>
              <a:t>τ</a:t>
            </a:r>
            <a:r>
              <a:rPr sz="1800" spc="-10" dirty="0">
                <a:latin typeface="Calibri"/>
                <a:cs typeface="Calibri"/>
              </a:rPr>
              <a:t>ω</a:t>
            </a:r>
            <a:r>
              <a:rPr sz="1800" dirty="0">
                <a:latin typeface="Calibri"/>
                <a:cs typeface="Calibri"/>
              </a:rPr>
              <a:t>ν	</a:t>
            </a:r>
            <a:r>
              <a:rPr sz="1800" spc="-55" dirty="0">
                <a:latin typeface="Calibri"/>
                <a:cs typeface="Calibri"/>
              </a:rPr>
              <a:t>κ</a:t>
            </a:r>
            <a:r>
              <a:rPr sz="1800" spc="-5" dirty="0">
                <a:latin typeface="Calibri"/>
                <a:cs typeface="Calibri"/>
              </a:rPr>
              <a:t>ό</a:t>
            </a:r>
            <a:r>
              <a:rPr sz="1800" spc="-10" dirty="0">
                <a:latin typeface="Calibri"/>
                <a:cs typeface="Calibri"/>
              </a:rPr>
              <a:t>κ</a:t>
            </a:r>
            <a:r>
              <a:rPr sz="1800" spc="-20" dirty="0">
                <a:latin typeface="Calibri"/>
                <a:cs typeface="Calibri"/>
              </a:rPr>
              <a:t>κ</a:t>
            </a:r>
            <a:r>
              <a:rPr sz="1800" spc="-30" dirty="0">
                <a:latin typeface="Calibri"/>
                <a:cs typeface="Calibri"/>
              </a:rPr>
              <a:t>ι</a:t>
            </a:r>
            <a:r>
              <a:rPr sz="1800" spc="-20" dirty="0">
                <a:latin typeface="Calibri"/>
                <a:cs typeface="Calibri"/>
              </a:rPr>
              <a:t>ν</a:t>
            </a:r>
            <a:r>
              <a:rPr sz="1800" spc="-10" dirty="0">
                <a:latin typeface="Calibri"/>
                <a:cs typeface="Calibri"/>
              </a:rPr>
              <a:t>ω</a:t>
            </a:r>
            <a:r>
              <a:rPr sz="1800" dirty="0">
                <a:latin typeface="Calibri"/>
                <a:cs typeface="Calibri"/>
              </a:rPr>
              <a:t>ν	</a:t>
            </a:r>
            <a:r>
              <a:rPr sz="1800" spc="-20" dirty="0">
                <a:latin typeface="Calibri"/>
                <a:cs typeface="Calibri"/>
              </a:rPr>
              <a:t>κ</a:t>
            </a:r>
            <a:r>
              <a:rPr sz="1800" spc="-5" dirty="0">
                <a:latin typeface="Calibri"/>
                <a:cs typeface="Calibri"/>
              </a:rPr>
              <a:t>ρ</a:t>
            </a:r>
            <a:r>
              <a:rPr sz="1800" spc="-20" dirty="0">
                <a:latin typeface="Calibri"/>
                <a:cs typeface="Calibri"/>
              </a:rPr>
              <a:t>α</a:t>
            </a:r>
            <a:r>
              <a:rPr sz="1800" spc="10" dirty="0">
                <a:latin typeface="Calibri"/>
                <a:cs typeface="Calibri"/>
              </a:rPr>
              <a:t>σ</a:t>
            </a:r>
            <a:r>
              <a:rPr sz="1800" spc="5" dirty="0">
                <a:latin typeface="Calibri"/>
                <a:cs typeface="Calibri"/>
              </a:rPr>
              <a:t>ι</a:t>
            </a:r>
            <a:r>
              <a:rPr sz="1800" spc="-20" dirty="0">
                <a:latin typeface="Calibri"/>
                <a:cs typeface="Calibri"/>
              </a:rPr>
              <a:t>ώ</a:t>
            </a:r>
            <a:r>
              <a:rPr sz="1800" dirty="0">
                <a:latin typeface="Calibri"/>
                <a:cs typeface="Calibri"/>
              </a:rPr>
              <a:t>ν	</a:t>
            </a:r>
            <a:r>
              <a:rPr sz="1800" spc="-10" dirty="0">
                <a:latin typeface="Calibri"/>
                <a:cs typeface="Calibri"/>
              </a:rPr>
              <a:t>μ</a:t>
            </a:r>
            <a:r>
              <a:rPr sz="1800" dirty="0">
                <a:latin typeface="Calibri"/>
                <a:cs typeface="Calibri"/>
              </a:rPr>
              <a:t>πο</a:t>
            </a:r>
            <a:r>
              <a:rPr sz="1800" spc="-10" dirty="0">
                <a:latin typeface="Calibri"/>
                <a:cs typeface="Calibri"/>
              </a:rPr>
              <a:t>ρ</a:t>
            </a:r>
            <a:r>
              <a:rPr sz="1800" spc="5" dirty="0">
                <a:latin typeface="Calibri"/>
                <a:cs typeface="Calibri"/>
              </a:rPr>
              <a:t>ο</a:t>
            </a:r>
            <a:r>
              <a:rPr sz="1800" dirty="0">
                <a:latin typeface="Calibri"/>
                <a:cs typeface="Calibri"/>
              </a:rPr>
              <a:t>ύμ</a:t>
            </a:r>
            <a:r>
              <a:rPr sz="1800" spc="-5" dirty="0">
                <a:latin typeface="Calibri"/>
                <a:cs typeface="Calibri"/>
              </a:rPr>
              <a:t>ε</a:t>
            </a:r>
            <a:r>
              <a:rPr sz="1800" dirty="0">
                <a:latin typeface="Calibri"/>
                <a:cs typeface="Calibri"/>
              </a:rPr>
              <a:t>,	</a:t>
            </a:r>
            <a:r>
              <a:rPr sz="1800" spc="-5" dirty="0">
                <a:latin typeface="Calibri"/>
                <a:cs typeface="Calibri"/>
              </a:rPr>
              <a:t>γι</a:t>
            </a:r>
            <a:r>
              <a:rPr sz="1800" dirty="0">
                <a:latin typeface="Calibri"/>
                <a:cs typeface="Calibri"/>
              </a:rPr>
              <a:t>α	</a:t>
            </a:r>
            <a:r>
              <a:rPr sz="1800" spc="5" dirty="0">
                <a:latin typeface="Calibri"/>
                <a:cs typeface="Calibri"/>
              </a:rPr>
              <a:t>τ</a:t>
            </a:r>
            <a:r>
              <a:rPr sz="1800" spc="-5" dirty="0">
                <a:latin typeface="Calibri"/>
                <a:cs typeface="Calibri"/>
              </a:rPr>
              <a:t>ι</a:t>
            </a:r>
            <a:r>
              <a:rPr sz="1800" dirty="0">
                <a:latin typeface="Calibri"/>
                <a:cs typeface="Calibri"/>
              </a:rPr>
              <a:t>ς	</a:t>
            </a:r>
            <a:r>
              <a:rPr sz="1800" spc="5" dirty="0">
                <a:latin typeface="Calibri"/>
                <a:cs typeface="Calibri"/>
              </a:rPr>
              <a:t>α</a:t>
            </a:r>
            <a:r>
              <a:rPr sz="1800" dirty="0">
                <a:latin typeface="Calibri"/>
                <a:cs typeface="Calibri"/>
              </a:rPr>
              <a:t>ν</a:t>
            </a:r>
            <a:r>
              <a:rPr sz="1800" spc="-10" dirty="0">
                <a:latin typeface="Calibri"/>
                <a:cs typeface="Calibri"/>
              </a:rPr>
              <a:t>ά</a:t>
            </a:r>
            <a:r>
              <a:rPr sz="1800" spc="-5" dirty="0">
                <a:latin typeface="Calibri"/>
                <a:cs typeface="Calibri"/>
              </a:rPr>
              <a:t>γ</a:t>
            </a:r>
            <a:r>
              <a:rPr sz="1800" spc="-30" dirty="0">
                <a:latin typeface="Calibri"/>
                <a:cs typeface="Calibri"/>
              </a:rPr>
              <a:t>κ</a:t>
            </a:r>
            <a:r>
              <a:rPr sz="1800" spc="-5" dirty="0">
                <a:latin typeface="Calibri"/>
                <a:cs typeface="Calibri"/>
              </a:rPr>
              <a:t>ε</a:t>
            </a:r>
            <a:r>
              <a:rPr sz="1800" dirty="0">
                <a:latin typeface="Calibri"/>
                <a:cs typeface="Calibri"/>
              </a:rPr>
              <a:t>ς	</a:t>
            </a:r>
            <a:r>
              <a:rPr sz="1800" spc="-5" dirty="0">
                <a:latin typeface="Calibri"/>
                <a:cs typeface="Calibri"/>
              </a:rPr>
              <a:t>της</a:t>
            </a:r>
            <a:endParaRPr sz="1800">
              <a:latin typeface="Calibri"/>
              <a:cs typeface="Calibri"/>
            </a:endParaRPr>
          </a:p>
          <a:p>
            <a:pPr marL="285115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γευσιγνωσίας,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να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πάρουμε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άθροισμα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των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2 </a:t>
            </a:r>
            <a:r>
              <a:rPr sz="1800" spc="-10" dirty="0">
                <a:latin typeface="Calibri"/>
                <a:cs typeface="Calibri"/>
              </a:rPr>
              <a:t>αυτών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τιμών.</a:t>
            </a:r>
            <a:endParaRPr sz="1800">
              <a:latin typeface="Calibri"/>
              <a:cs typeface="Calibri"/>
            </a:endParaRPr>
          </a:p>
          <a:p>
            <a:pPr marL="285115" marR="5080" indent="-273050">
              <a:lnSpc>
                <a:spcPts val="2150"/>
              </a:lnSpc>
              <a:spcBef>
                <a:spcPts val="69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5" dirty="0">
                <a:latin typeface="Calibri"/>
                <a:cs typeface="Calibri"/>
              </a:rPr>
              <a:t>Στα</a:t>
            </a:r>
            <a:r>
              <a:rPr sz="1800" spc="3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λευκά</a:t>
            </a:r>
            <a:r>
              <a:rPr sz="1800" spc="3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κρασιά,</a:t>
            </a:r>
            <a:r>
              <a:rPr sz="1800" spc="30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η</a:t>
            </a:r>
            <a:r>
              <a:rPr sz="1800" spc="3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ένδειξη</a:t>
            </a:r>
            <a:r>
              <a:rPr sz="1800" spc="3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στα</a:t>
            </a:r>
            <a:r>
              <a:rPr sz="1800" spc="3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420</a:t>
            </a:r>
            <a:r>
              <a:rPr sz="1800" spc="320" dirty="0">
                <a:latin typeface="Calibri"/>
                <a:cs typeface="Calibri"/>
              </a:rPr>
              <a:t> </a:t>
            </a:r>
            <a:r>
              <a:rPr sz="1800" spc="-95" dirty="0">
                <a:latin typeface="Trebuchet MS"/>
                <a:cs typeface="Trebuchet MS"/>
              </a:rPr>
              <a:t>nm</a:t>
            </a:r>
            <a:r>
              <a:rPr sz="1800" spc="19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Calibri"/>
                <a:cs typeface="Calibri"/>
              </a:rPr>
              <a:t>δείχνει</a:t>
            </a:r>
            <a:r>
              <a:rPr sz="1800" spc="3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3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βαθμό</a:t>
            </a:r>
            <a:r>
              <a:rPr sz="1800" spc="3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οξείδωσής</a:t>
            </a:r>
            <a:r>
              <a:rPr sz="1800" spc="3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σους.</a:t>
            </a:r>
            <a:r>
              <a:rPr sz="1800" spc="315" dirty="0">
                <a:latin typeface="Calibri"/>
                <a:cs typeface="Calibri"/>
              </a:rPr>
              <a:t> </a:t>
            </a:r>
            <a:r>
              <a:rPr sz="1800" spc="-80" dirty="0">
                <a:latin typeface="Calibri"/>
                <a:cs typeface="Calibri"/>
              </a:rPr>
              <a:t>Το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ίδιο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λευκό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κρασί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έχει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τόσο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πιο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κίτρινο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χρώμα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όσο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πιο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οξειδωμένο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είναι.</a:t>
            </a:r>
            <a:endParaRPr sz="1800">
              <a:latin typeface="Calibri"/>
              <a:cs typeface="Calibri"/>
            </a:endParaRPr>
          </a:p>
          <a:p>
            <a:pPr marL="285115" indent="-273050">
              <a:lnSpc>
                <a:spcPct val="100000"/>
              </a:lnSpc>
              <a:spcBef>
                <a:spcPts val="53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  <a:tab pos="760730" algn="l"/>
                <a:tab pos="1657350" algn="l"/>
                <a:tab pos="3413125" algn="l"/>
                <a:tab pos="4178300" algn="l"/>
                <a:tab pos="5152390" algn="l"/>
                <a:tab pos="5504180" algn="l"/>
                <a:tab pos="6269355" algn="l"/>
                <a:tab pos="6741795" algn="l"/>
                <a:tab pos="7814945" algn="l"/>
                <a:tab pos="8331834" algn="l"/>
              </a:tabLst>
            </a:pPr>
            <a:r>
              <a:rPr sz="1800" spc="-5" dirty="0">
                <a:latin typeface="Calibri"/>
                <a:cs typeface="Calibri"/>
              </a:rPr>
              <a:t>Δε</a:t>
            </a:r>
            <a:r>
              <a:rPr sz="1800" dirty="0">
                <a:latin typeface="Calibri"/>
                <a:cs typeface="Calibri"/>
              </a:rPr>
              <a:t>ν	υ</a:t>
            </a:r>
            <a:r>
              <a:rPr sz="1800" spc="-20" dirty="0">
                <a:latin typeface="Calibri"/>
                <a:cs typeface="Calibri"/>
              </a:rPr>
              <a:t>π</a:t>
            </a:r>
            <a:r>
              <a:rPr sz="1800" spc="5" dirty="0">
                <a:latin typeface="Calibri"/>
                <a:cs typeface="Calibri"/>
              </a:rPr>
              <a:t>ά</a:t>
            </a:r>
            <a:r>
              <a:rPr sz="1800" spc="-20" dirty="0">
                <a:latin typeface="Calibri"/>
                <a:cs typeface="Calibri"/>
              </a:rPr>
              <a:t>ρ</a:t>
            </a:r>
            <a:r>
              <a:rPr sz="1800" spc="-15" dirty="0">
                <a:latin typeface="Calibri"/>
                <a:cs typeface="Calibri"/>
              </a:rPr>
              <a:t>χ</a:t>
            </a:r>
            <a:r>
              <a:rPr sz="1800" spc="-5" dirty="0">
                <a:latin typeface="Calibri"/>
                <a:cs typeface="Calibri"/>
              </a:rPr>
              <a:t>ε</a:t>
            </a:r>
            <a:r>
              <a:rPr sz="1800" dirty="0">
                <a:latin typeface="Calibri"/>
                <a:cs typeface="Calibri"/>
              </a:rPr>
              <a:t>ι	</a:t>
            </a:r>
            <a:r>
              <a:rPr sz="1800" spc="10" dirty="0">
                <a:latin typeface="Calibri"/>
                <a:cs typeface="Calibri"/>
              </a:rPr>
              <a:t>«</a:t>
            </a:r>
            <a:r>
              <a:rPr sz="1800" dirty="0">
                <a:latin typeface="Calibri"/>
                <a:cs typeface="Calibri"/>
              </a:rPr>
              <a:t>υ</a:t>
            </a:r>
            <a:r>
              <a:rPr sz="1800" spc="-5" dirty="0">
                <a:latin typeface="Calibri"/>
                <a:cs typeface="Calibri"/>
              </a:rPr>
              <a:t>ποδε</a:t>
            </a:r>
            <a:r>
              <a:rPr sz="1800" spc="-30" dirty="0">
                <a:latin typeface="Calibri"/>
                <a:cs typeface="Calibri"/>
              </a:rPr>
              <a:t>ι</a:t>
            </a:r>
            <a:r>
              <a:rPr sz="1800" spc="-5" dirty="0">
                <a:latin typeface="Calibri"/>
                <a:cs typeface="Calibri"/>
              </a:rPr>
              <a:t>γ</a:t>
            </a:r>
            <a:r>
              <a:rPr sz="1800" spc="-10" dirty="0">
                <a:latin typeface="Calibri"/>
                <a:cs typeface="Calibri"/>
              </a:rPr>
              <a:t>μ</a:t>
            </a:r>
            <a:r>
              <a:rPr sz="1800" spc="-5" dirty="0">
                <a:latin typeface="Calibri"/>
                <a:cs typeface="Calibri"/>
              </a:rPr>
              <a:t>α</a:t>
            </a:r>
            <a:r>
              <a:rPr sz="1800" spc="5" dirty="0">
                <a:latin typeface="Calibri"/>
                <a:cs typeface="Calibri"/>
              </a:rPr>
              <a:t>τ</a:t>
            </a:r>
            <a:r>
              <a:rPr sz="1800" spc="-5" dirty="0">
                <a:latin typeface="Calibri"/>
                <a:cs typeface="Calibri"/>
              </a:rPr>
              <a:t>ι</a:t>
            </a:r>
            <a:r>
              <a:rPr sz="1800" spc="-70" dirty="0">
                <a:latin typeface="Calibri"/>
                <a:cs typeface="Calibri"/>
              </a:rPr>
              <a:t>κ</a:t>
            </a:r>
            <a:r>
              <a:rPr sz="1800" spc="-5" dirty="0">
                <a:latin typeface="Calibri"/>
                <a:cs typeface="Calibri"/>
              </a:rPr>
              <a:t>ό</a:t>
            </a:r>
            <a:r>
              <a:rPr sz="1800" dirty="0">
                <a:latin typeface="Calibri"/>
                <a:cs typeface="Calibri"/>
              </a:rPr>
              <a:t>»	</a:t>
            </a:r>
            <a:r>
              <a:rPr sz="1800" spc="-5" dirty="0">
                <a:latin typeface="Calibri"/>
                <a:cs typeface="Calibri"/>
              </a:rPr>
              <a:t>χρ</a:t>
            </a:r>
            <a:r>
              <a:rPr sz="1800" spc="-15" dirty="0">
                <a:latin typeface="Calibri"/>
                <a:cs typeface="Calibri"/>
              </a:rPr>
              <a:t>ώ</a:t>
            </a:r>
            <a:r>
              <a:rPr sz="1800" spc="-10" dirty="0">
                <a:latin typeface="Calibri"/>
                <a:cs typeface="Calibri"/>
              </a:rPr>
              <a:t>μ</a:t>
            </a:r>
            <a:r>
              <a:rPr sz="1800" dirty="0">
                <a:latin typeface="Calibri"/>
                <a:cs typeface="Calibri"/>
              </a:rPr>
              <a:t>α	</a:t>
            </a:r>
            <a:r>
              <a:rPr sz="1800" spc="-20" dirty="0">
                <a:latin typeface="Calibri"/>
                <a:cs typeface="Calibri"/>
              </a:rPr>
              <a:t>κ</a:t>
            </a:r>
            <a:r>
              <a:rPr sz="1800" spc="-5" dirty="0">
                <a:latin typeface="Calibri"/>
                <a:cs typeface="Calibri"/>
              </a:rPr>
              <a:t>ρ</a:t>
            </a:r>
            <a:r>
              <a:rPr sz="1800" spc="-20" dirty="0">
                <a:latin typeface="Calibri"/>
                <a:cs typeface="Calibri"/>
              </a:rPr>
              <a:t>α</a:t>
            </a:r>
            <a:r>
              <a:rPr sz="1800" spc="10" dirty="0">
                <a:latin typeface="Calibri"/>
                <a:cs typeface="Calibri"/>
              </a:rPr>
              <a:t>σ</a:t>
            </a:r>
            <a:r>
              <a:rPr sz="1800" spc="-5" dirty="0">
                <a:latin typeface="Calibri"/>
                <a:cs typeface="Calibri"/>
              </a:rPr>
              <a:t>ι</a:t>
            </a:r>
            <a:r>
              <a:rPr sz="1800" spc="5" dirty="0">
                <a:latin typeface="Calibri"/>
                <a:cs typeface="Calibri"/>
              </a:rPr>
              <a:t>ο</a:t>
            </a:r>
            <a:r>
              <a:rPr sz="1800" dirty="0">
                <a:latin typeface="Calibri"/>
                <a:cs typeface="Calibri"/>
              </a:rPr>
              <a:t>ύ.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spc="-160" dirty="0">
                <a:latin typeface="Calibri"/>
                <a:cs typeface="Calibri"/>
              </a:rPr>
              <a:t>Τ</a:t>
            </a:r>
            <a:r>
              <a:rPr sz="1800" dirty="0">
                <a:latin typeface="Calibri"/>
                <a:cs typeface="Calibri"/>
              </a:rPr>
              <a:t>ο	</a:t>
            </a:r>
            <a:r>
              <a:rPr sz="1800" spc="-5" dirty="0">
                <a:latin typeface="Calibri"/>
                <a:cs typeface="Calibri"/>
              </a:rPr>
              <a:t>χρ</a:t>
            </a:r>
            <a:r>
              <a:rPr sz="1800" spc="-15" dirty="0">
                <a:latin typeface="Calibri"/>
                <a:cs typeface="Calibri"/>
              </a:rPr>
              <a:t>ώ</a:t>
            </a:r>
            <a:r>
              <a:rPr sz="1800" spc="-20" dirty="0">
                <a:latin typeface="Calibri"/>
                <a:cs typeface="Calibri"/>
              </a:rPr>
              <a:t>μ</a:t>
            </a:r>
            <a:r>
              <a:rPr sz="1800" dirty="0">
                <a:latin typeface="Calibri"/>
                <a:cs typeface="Calibri"/>
              </a:rPr>
              <a:t>α	</a:t>
            </a:r>
            <a:r>
              <a:rPr sz="1800" spc="-5" dirty="0">
                <a:latin typeface="Calibri"/>
                <a:cs typeface="Calibri"/>
              </a:rPr>
              <a:t>το</a:t>
            </a:r>
            <a:r>
              <a:rPr sz="1800" dirty="0">
                <a:latin typeface="Calibri"/>
                <a:cs typeface="Calibri"/>
              </a:rPr>
              <a:t>υ	ε</a:t>
            </a:r>
            <a:r>
              <a:rPr sz="1800" spc="-30" dirty="0">
                <a:latin typeface="Calibri"/>
                <a:cs typeface="Calibri"/>
              </a:rPr>
              <a:t>ξ</a:t>
            </a:r>
            <a:r>
              <a:rPr sz="1800" spc="-5" dirty="0">
                <a:latin typeface="Calibri"/>
                <a:cs typeface="Calibri"/>
              </a:rPr>
              <a:t>α</a:t>
            </a:r>
            <a:r>
              <a:rPr sz="1800" spc="-10" dirty="0">
                <a:latin typeface="Calibri"/>
                <a:cs typeface="Calibri"/>
              </a:rPr>
              <a:t>ρ</a:t>
            </a:r>
            <a:r>
              <a:rPr sz="1800" spc="-15" dirty="0">
                <a:latin typeface="Calibri"/>
                <a:cs typeface="Calibri"/>
              </a:rPr>
              <a:t>τ</a:t>
            </a:r>
            <a:r>
              <a:rPr sz="1800" spc="5" dirty="0">
                <a:latin typeface="Calibri"/>
                <a:cs typeface="Calibri"/>
              </a:rPr>
              <a:t>ά</a:t>
            </a:r>
            <a:r>
              <a:rPr sz="1800" spc="-15" dirty="0">
                <a:latin typeface="Calibri"/>
                <a:cs typeface="Calibri"/>
              </a:rPr>
              <a:t>τ</a:t>
            </a:r>
            <a:r>
              <a:rPr sz="1800" spc="5" dirty="0">
                <a:latin typeface="Calibri"/>
                <a:cs typeface="Calibri"/>
              </a:rPr>
              <a:t>α</a:t>
            </a:r>
            <a:r>
              <a:rPr sz="1800" dirty="0">
                <a:latin typeface="Calibri"/>
                <a:cs typeface="Calibri"/>
              </a:rPr>
              <a:t>ι	</a:t>
            </a:r>
            <a:r>
              <a:rPr sz="1800" spc="-5" dirty="0">
                <a:latin typeface="Calibri"/>
                <a:cs typeface="Calibri"/>
              </a:rPr>
              <a:t>απ</a:t>
            </a:r>
            <a:r>
              <a:rPr sz="1800" dirty="0">
                <a:latin typeface="Calibri"/>
                <a:cs typeface="Calibri"/>
              </a:rPr>
              <a:t>ό	</a:t>
            </a:r>
            <a:r>
              <a:rPr sz="1800" spc="-5" dirty="0">
                <a:latin typeface="Calibri"/>
                <a:cs typeface="Calibri"/>
              </a:rPr>
              <a:t>τη</a:t>
            </a:r>
            <a:endParaRPr sz="1800">
              <a:latin typeface="Calibri"/>
              <a:cs typeface="Calibri"/>
            </a:endParaRPr>
          </a:p>
          <a:p>
            <a:pPr marL="285115" marR="5080" indent="-121920">
              <a:lnSpc>
                <a:spcPct val="100000"/>
              </a:lnSpc>
            </a:pPr>
            <a:r>
              <a:rPr sz="1800" u="dashLong" dirty="0">
                <a:uFill>
                  <a:solidFill>
                    <a:srgbClr val="9EB8CD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dashLong" spc="55" dirty="0">
                <a:uFill>
                  <a:solidFill>
                    <a:srgbClr val="9EB8CD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σύστασή</a:t>
            </a:r>
            <a:r>
              <a:rPr sz="1800" u="dashLong" spc="2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του</a:t>
            </a:r>
            <a:r>
              <a:rPr sz="1800" u="dashLong" spc="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σε</a:t>
            </a:r>
            <a:r>
              <a:rPr sz="1800" u="dashLong" spc="2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πολυφαινόλες,</a:t>
            </a:r>
            <a:r>
              <a:rPr sz="1800" u="dashLong" spc="1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από</a:t>
            </a:r>
            <a:r>
              <a:rPr sz="1800" u="dashLong" spc="1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1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την</a:t>
            </a:r>
            <a:r>
              <a:rPr sz="1800" u="dashLong" spc="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ποικιλία,</a:t>
            </a:r>
            <a:r>
              <a:rPr sz="1800" u="dashLong" spc="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1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την</a:t>
            </a:r>
            <a:r>
              <a:rPr sz="1800" u="dashLong" spc="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ωρίμανση,</a:t>
            </a:r>
            <a:r>
              <a:rPr sz="1800" u="dashLong" spc="1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τον</a:t>
            </a:r>
            <a:r>
              <a:rPr sz="1800" u="dashLong" spc="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τρόπο</a:t>
            </a:r>
            <a:r>
              <a:rPr sz="1800" u="dashLong" spc="1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οινοποίηση</a:t>
            </a:r>
            <a:r>
              <a:rPr sz="1800" dirty="0">
                <a:latin typeface="Calibri"/>
                <a:cs typeface="Calibri"/>
              </a:rPr>
              <a:t>ς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συντήρησης.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11430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599" y="0"/>
                </a:lnTo>
              </a:path>
            </a:pathLst>
          </a:custGeom>
          <a:ln w="9524">
            <a:solidFill>
              <a:srgbClr val="9EB8CD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4020" y="6432554"/>
            <a:ext cx="121285" cy="190500"/>
          </a:xfrm>
          <a:custGeom>
            <a:avLst/>
            <a:gdLst/>
            <a:ahLst/>
            <a:cxnLst/>
            <a:rect l="l" t="t" r="r" b="b"/>
            <a:pathLst>
              <a:path w="121284" h="190500">
                <a:moveTo>
                  <a:pt x="0" y="0"/>
                </a:moveTo>
                <a:lnTo>
                  <a:pt x="0" y="190499"/>
                </a:lnTo>
                <a:lnTo>
                  <a:pt x="120658" y="95249"/>
                </a:lnTo>
                <a:lnTo>
                  <a:pt x="0" y="0"/>
                </a:lnTo>
                <a:close/>
              </a:path>
            </a:pathLst>
          </a:custGeom>
          <a:solidFill>
            <a:srgbClr val="9EB8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8740" y="370453"/>
            <a:ext cx="903478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10" dirty="0"/>
              <a:t>Περιγραφή</a:t>
            </a:r>
            <a:r>
              <a:rPr sz="3200" spc="-20" dirty="0"/>
              <a:t> </a:t>
            </a:r>
            <a:r>
              <a:rPr sz="3200" spc="5" dirty="0"/>
              <a:t>και</a:t>
            </a:r>
            <a:r>
              <a:rPr sz="3200" spc="-25" dirty="0"/>
              <a:t> </a:t>
            </a:r>
            <a:r>
              <a:rPr sz="3200" dirty="0"/>
              <a:t>ενδείξεις</a:t>
            </a:r>
            <a:r>
              <a:rPr sz="3200" spc="-15" dirty="0"/>
              <a:t> </a:t>
            </a:r>
            <a:r>
              <a:rPr sz="3200" spc="-5" dirty="0"/>
              <a:t>από</a:t>
            </a:r>
            <a:r>
              <a:rPr sz="3200" spc="-25" dirty="0"/>
              <a:t> </a:t>
            </a:r>
            <a:r>
              <a:rPr sz="3200" spc="-5" dirty="0"/>
              <a:t>το</a:t>
            </a:r>
            <a:r>
              <a:rPr sz="3200" spc="-20" dirty="0"/>
              <a:t> </a:t>
            </a:r>
            <a:r>
              <a:rPr sz="3200" dirty="0"/>
              <a:t>χρώμα</a:t>
            </a:r>
            <a:r>
              <a:rPr sz="3200" spc="-40" dirty="0"/>
              <a:t> </a:t>
            </a:r>
            <a:r>
              <a:rPr sz="3200" spc="-5" dirty="0"/>
              <a:t>του</a:t>
            </a:r>
            <a:r>
              <a:rPr sz="3200" dirty="0"/>
              <a:t> κρασιού</a:t>
            </a:r>
            <a:endParaRPr sz="3200"/>
          </a:p>
        </p:txBody>
      </p:sp>
      <p:sp>
        <p:nvSpPr>
          <p:cNvPr id="5" name="object 5"/>
          <p:cNvSpPr txBox="1"/>
          <p:nvPr/>
        </p:nvSpPr>
        <p:spPr>
          <a:xfrm>
            <a:off x="293017" y="1161029"/>
            <a:ext cx="8557895" cy="51784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marR="5715" indent="-273050">
              <a:lnSpc>
                <a:spcPct val="100000"/>
              </a:lnSpc>
              <a:spcBef>
                <a:spcPts val="1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dirty="0">
                <a:latin typeface="Calibri"/>
                <a:cs typeface="Calibri"/>
              </a:rPr>
              <a:t>Η</a:t>
            </a:r>
            <a:r>
              <a:rPr sz="1800" spc="1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πείρα</a:t>
            </a:r>
            <a:r>
              <a:rPr sz="1800" spc="16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έχει</a:t>
            </a:r>
            <a:r>
              <a:rPr sz="1800" spc="15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δείξει</a:t>
            </a:r>
            <a:r>
              <a:rPr sz="1800" spc="1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ότι</a:t>
            </a:r>
            <a:r>
              <a:rPr sz="1800" spc="16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υπάρχει</a:t>
            </a:r>
            <a:r>
              <a:rPr sz="1800" spc="16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σχέση</a:t>
            </a:r>
            <a:r>
              <a:rPr sz="1800" spc="17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έντασης</a:t>
            </a:r>
            <a:r>
              <a:rPr sz="1800" spc="16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15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χρώματος</a:t>
            </a:r>
            <a:r>
              <a:rPr sz="1800" spc="16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18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αρώματος</a:t>
            </a:r>
            <a:r>
              <a:rPr sz="1800" spc="16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κρασιού.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marR="5715" indent="-273050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10" dirty="0">
                <a:latin typeface="Calibri"/>
                <a:cs typeface="Calibri"/>
              </a:rPr>
              <a:t>Χρώμα</a:t>
            </a:r>
            <a:r>
              <a:rPr sz="1800" spc="1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ανοιχτό</a:t>
            </a:r>
            <a:r>
              <a:rPr sz="1800" spc="10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συνήθως</a:t>
            </a:r>
            <a:r>
              <a:rPr sz="1800" spc="1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ακολουθείται</a:t>
            </a:r>
            <a:r>
              <a:rPr sz="1800" spc="1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από</a:t>
            </a:r>
            <a:r>
              <a:rPr sz="1800" spc="9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την</a:t>
            </a:r>
            <a:r>
              <a:rPr sz="1800" spc="9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ύπαρξη</a:t>
            </a:r>
            <a:r>
              <a:rPr sz="1800" spc="1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φρέσκων</a:t>
            </a:r>
            <a:r>
              <a:rPr sz="1800" spc="10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αρωμάτων,</a:t>
            </a:r>
            <a:r>
              <a:rPr sz="1800" spc="10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φρούτων,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λουλουδιών.</a:t>
            </a:r>
            <a:endParaRPr sz="1800">
              <a:latin typeface="Calibri"/>
              <a:cs typeface="Calibri"/>
            </a:endParaRPr>
          </a:p>
          <a:p>
            <a:pPr marL="285115" indent="-273050">
              <a:lnSpc>
                <a:spcPct val="100000"/>
              </a:lnSpc>
              <a:spcBef>
                <a:spcPts val="6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10" dirty="0">
                <a:latin typeface="Calibri"/>
                <a:cs typeface="Calibri"/>
              </a:rPr>
              <a:t>Χρώμα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έντονο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φανερώνει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πιο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ώριμα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αρώματα.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indent="-273050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dirty="0">
                <a:latin typeface="Calibri"/>
                <a:cs typeface="Calibri"/>
              </a:rPr>
              <a:t>Βαθύ </a:t>
            </a:r>
            <a:r>
              <a:rPr sz="1800" spc="-10" dirty="0">
                <a:latin typeface="Calibri"/>
                <a:cs typeface="Calibri"/>
              </a:rPr>
              <a:t>τέλος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χρώμα,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δείχνει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αρώματα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ξηρών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φρούτων,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καβουρδίσματος,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μπαχαρικών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marR="5715" indent="-273050">
              <a:lnSpc>
                <a:spcPct val="100000"/>
              </a:lnSpc>
              <a:spcBef>
                <a:spcPts val="116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10" dirty="0">
                <a:latin typeface="Calibri"/>
                <a:cs typeface="Calibri"/>
              </a:rPr>
              <a:t>Είναι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γνωστό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ότι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η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αύξηση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της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οξύτητας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σε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ένα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κρασί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προκαλεί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αύξηση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της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έντασης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κόκκινου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χρώματος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των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ανθοκυάνων.</a:t>
            </a:r>
            <a:endParaRPr sz="1800">
              <a:latin typeface="Calibri"/>
              <a:cs typeface="Calibri"/>
            </a:endParaRPr>
          </a:p>
          <a:p>
            <a:pPr marL="285115" marR="5080" indent="-273050">
              <a:lnSpc>
                <a:spcPct val="100000"/>
              </a:lnSpc>
              <a:spcBef>
                <a:spcPts val="60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5" dirty="0">
                <a:latin typeface="Calibri"/>
                <a:cs typeface="Calibri"/>
              </a:rPr>
              <a:t>Οι</a:t>
            </a:r>
            <a:r>
              <a:rPr sz="1800" spc="10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ζωηρές</a:t>
            </a:r>
            <a:r>
              <a:rPr sz="1800" spc="1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λοιπόν</a:t>
            </a:r>
            <a:r>
              <a:rPr sz="1800" spc="1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χροιές</a:t>
            </a:r>
            <a:r>
              <a:rPr sz="1800" spc="1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είναι</a:t>
            </a:r>
            <a:r>
              <a:rPr sz="1800" spc="1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σημάδι</a:t>
            </a:r>
            <a:r>
              <a:rPr sz="1800" spc="114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γευστικής</a:t>
            </a:r>
            <a:r>
              <a:rPr sz="1800" spc="114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φρεσκάδας</a:t>
            </a:r>
            <a:r>
              <a:rPr sz="1800" spc="12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1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υψηλής</a:t>
            </a:r>
            <a:r>
              <a:rPr sz="1800" spc="1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οξύτητας,</a:t>
            </a:r>
            <a:r>
              <a:rPr sz="1800" spc="114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ενώ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αντίθετα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οι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άτονες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χροιές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φανερώνουν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μια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πλαδαρότητα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γεύσης.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indent="-273050">
              <a:lnSpc>
                <a:spcPct val="100000"/>
              </a:lnSpc>
              <a:spcBef>
                <a:spcPts val="116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dirty="0">
                <a:latin typeface="Calibri"/>
                <a:cs typeface="Calibri"/>
              </a:rPr>
              <a:t>Για</a:t>
            </a:r>
            <a:r>
              <a:rPr sz="1800" spc="14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να</a:t>
            </a:r>
            <a:r>
              <a:rPr sz="1800" spc="14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παρατηρήσουμε</a:t>
            </a:r>
            <a:r>
              <a:rPr sz="1800" spc="1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1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χρώμα</a:t>
            </a:r>
            <a:r>
              <a:rPr sz="1800" spc="15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και</a:t>
            </a:r>
            <a:r>
              <a:rPr sz="1800" spc="15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τις</a:t>
            </a:r>
            <a:r>
              <a:rPr sz="1800" spc="15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αποχρώσεις</a:t>
            </a:r>
            <a:r>
              <a:rPr sz="1800" spc="14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του</a:t>
            </a:r>
            <a:r>
              <a:rPr sz="1800" spc="14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κρασιού</a:t>
            </a:r>
            <a:r>
              <a:rPr sz="1800" spc="1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γέρνουμε</a:t>
            </a:r>
            <a:r>
              <a:rPr sz="1800" spc="14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το</a:t>
            </a:r>
            <a:r>
              <a:rPr sz="1800" spc="1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ποτήρι</a:t>
            </a:r>
            <a:endParaRPr sz="1800">
              <a:latin typeface="Calibri"/>
              <a:cs typeface="Calibri"/>
            </a:endParaRPr>
          </a:p>
          <a:p>
            <a:pPr marL="163830">
              <a:lnSpc>
                <a:spcPct val="100000"/>
              </a:lnSpc>
              <a:spcBef>
                <a:spcPts val="5"/>
              </a:spcBef>
              <a:tabLst>
                <a:tab pos="8393430" algn="l"/>
              </a:tabLst>
            </a:pPr>
            <a:r>
              <a:rPr sz="1800" u="dashLong" dirty="0">
                <a:uFill>
                  <a:solidFill>
                    <a:srgbClr val="9EB8CD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dashLong" spc="50" dirty="0">
                <a:uFill>
                  <a:solidFill>
                    <a:srgbClr val="9EB8CD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(γεμάτο</a:t>
            </a:r>
            <a:r>
              <a:rPr sz="1800" u="dashLong" spc="3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2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κατά</a:t>
            </a:r>
            <a:r>
              <a:rPr sz="1800" u="dashLong" spc="2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το</a:t>
            </a:r>
            <a:r>
              <a:rPr sz="1800" u="dashLong" spc="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ένα</a:t>
            </a:r>
            <a:r>
              <a:rPr sz="1800" u="dashLong" spc="2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1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τρίτο)</a:t>
            </a:r>
            <a:r>
              <a:rPr sz="1800" u="dashLong" spc="3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πάνω</a:t>
            </a:r>
            <a:r>
              <a:rPr sz="1800" u="dashLong" spc="1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από</a:t>
            </a:r>
            <a:r>
              <a:rPr sz="1800" u="dashLong" spc="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μια</a:t>
            </a:r>
            <a:r>
              <a:rPr sz="1800" u="dashLong" spc="2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λευκή</a:t>
            </a:r>
            <a:r>
              <a:rPr sz="1800" u="dashLong" spc="1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επιφάνεια.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Times New Roman"/>
                <a:cs typeface="Times New Roman"/>
              </a:rPr>
              <a:t>	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11430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599" y="0"/>
                </a:lnTo>
              </a:path>
            </a:pathLst>
          </a:custGeom>
          <a:ln w="9524">
            <a:solidFill>
              <a:srgbClr val="9EB8CD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4020" y="6432554"/>
            <a:ext cx="121285" cy="190500"/>
          </a:xfrm>
          <a:custGeom>
            <a:avLst/>
            <a:gdLst/>
            <a:ahLst/>
            <a:cxnLst/>
            <a:rect l="l" t="t" r="r" b="b"/>
            <a:pathLst>
              <a:path w="121284" h="190500">
                <a:moveTo>
                  <a:pt x="0" y="0"/>
                </a:moveTo>
                <a:lnTo>
                  <a:pt x="0" y="190499"/>
                </a:lnTo>
                <a:lnTo>
                  <a:pt x="120658" y="95249"/>
                </a:lnTo>
                <a:lnTo>
                  <a:pt x="0" y="0"/>
                </a:lnTo>
                <a:close/>
              </a:path>
            </a:pathLst>
          </a:custGeom>
          <a:solidFill>
            <a:srgbClr val="9EB8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8740" y="370453"/>
            <a:ext cx="903478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10" dirty="0"/>
              <a:t>Περιγραφή</a:t>
            </a:r>
            <a:r>
              <a:rPr sz="3200" spc="-20" dirty="0"/>
              <a:t> </a:t>
            </a:r>
            <a:r>
              <a:rPr sz="3200" spc="5" dirty="0"/>
              <a:t>και</a:t>
            </a:r>
            <a:r>
              <a:rPr sz="3200" spc="-25" dirty="0"/>
              <a:t> </a:t>
            </a:r>
            <a:r>
              <a:rPr sz="3200" dirty="0"/>
              <a:t>ενδείξεις</a:t>
            </a:r>
            <a:r>
              <a:rPr sz="3200" spc="-15" dirty="0"/>
              <a:t> </a:t>
            </a:r>
            <a:r>
              <a:rPr sz="3200" spc="-5" dirty="0"/>
              <a:t>από</a:t>
            </a:r>
            <a:r>
              <a:rPr sz="3200" spc="-25" dirty="0"/>
              <a:t> </a:t>
            </a:r>
            <a:r>
              <a:rPr sz="3200" spc="-5" dirty="0"/>
              <a:t>το</a:t>
            </a:r>
            <a:r>
              <a:rPr sz="3200" spc="-20" dirty="0"/>
              <a:t> </a:t>
            </a:r>
            <a:r>
              <a:rPr sz="3200" dirty="0"/>
              <a:t>χρώμα</a:t>
            </a:r>
            <a:r>
              <a:rPr sz="3200" spc="-40" dirty="0"/>
              <a:t> </a:t>
            </a:r>
            <a:r>
              <a:rPr sz="3200" spc="-5" dirty="0"/>
              <a:t>του</a:t>
            </a:r>
            <a:r>
              <a:rPr sz="3200" dirty="0"/>
              <a:t> κρασιού</a:t>
            </a:r>
            <a:endParaRPr sz="3200"/>
          </a:p>
        </p:txBody>
      </p:sp>
      <p:sp>
        <p:nvSpPr>
          <p:cNvPr id="5" name="object 5"/>
          <p:cNvSpPr txBox="1"/>
          <p:nvPr/>
        </p:nvSpPr>
        <p:spPr>
          <a:xfrm>
            <a:off x="293017" y="1084829"/>
            <a:ext cx="8559800" cy="568071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85115" indent="-273050">
              <a:lnSpc>
                <a:spcPct val="100000"/>
              </a:lnSpc>
              <a:spcBef>
                <a:spcPts val="7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80" dirty="0">
                <a:latin typeface="Calibri"/>
                <a:cs typeface="Calibri"/>
              </a:rPr>
              <a:t>Το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χρώμα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είναι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πολύτιμος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οδηγός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στον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προσδιορισμό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της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ηλικίας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των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κρασιών.</a:t>
            </a:r>
            <a:endParaRPr sz="1800">
              <a:latin typeface="Calibri"/>
              <a:cs typeface="Calibri"/>
            </a:endParaRPr>
          </a:p>
          <a:p>
            <a:pPr marL="285115" indent="-273050">
              <a:lnSpc>
                <a:spcPct val="100000"/>
              </a:lnSpc>
              <a:spcBef>
                <a:spcPts val="6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5" dirty="0">
                <a:latin typeface="Calibri"/>
                <a:cs typeface="Calibri"/>
              </a:rPr>
              <a:t>Μπλε,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ιώδεις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αποχρώσεις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σε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ένα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κόκκινο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κρασί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είναι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δείγμα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πολύ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νέου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κρασιού.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marR="7620" indent="-273050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5" dirty="0">
                <a:latin typeface="Calibri"/>
                <a:cs typeface="Calibri"/>
              </a:rPr>
              <a:t>Βιολετί,</a:t>
            </a:r>
            <a:r>
              <a:rPr sz="1800" spc="10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χρώμα</a:t>
            </a:r>
            <a:r>
              <a:rPr sz="1800" spc="1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βιολέτας,</a:t>
            </a:r>
            <a:r>
              <a:rPr sz="1800" spc="1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είναι</a:t>
            </a:r>
            <a:r>
              <a:rPr sz="1800" spc="114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9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χρώμα</a:t>
            </a:r>
            <a:r>
              <a:rPr sz="1800" spc="1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ενός</a:t>
            </a:r>
            <a:r>
              <a:rPr sz="1800" spc="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κρασιού</a:t>
            </a:r>
            <a:r>
              <a:rPr sz="1800" spc="10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με</a:t>
            </a:r>
            <a:r>
              <a:rPr sz="1800" spc="1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μπλε</a:t>
            </a:r>
            <a:r>
              <a:rPr sz="1800" spc="10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αποχρώσεις.</a:t>
            </a:r>
            <a:r>
              <a:rPr sz="1800" spc="1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Πρόκειται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για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εξαιρετικά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νέο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κρασί,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μόλις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λίγων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μηνών.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indent="-273050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15" dirty="0">
                <a:latin typeface="Calibri"/>
                <a:cs typeface="Calibri"/>
              </a:rPr>
              <a:t>Ρουμπινί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είναι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κόκκινο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ζωηρό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όχι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όμως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τόσο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σκούρο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όσο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πορφυρό.</a:t>
            </a:r>
            <a:endParaRPr sz="1800">
              <a:latin typeface="Calibri"/>
              <a:cs typeface="Calibri"/>
            </a:endParaRPr>
          </a:p>
          <a:p>
            <a:pPr marL="285115" indent="-273050">
              <a:lnSpc>
                <a:spcPct val="100000"/>
              </a:lnSpc>
              <a:spcBef>
                <a:spcPts val="6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10" dirty="0">
                <a:latin typeface="Calibri"/>
                <a:cs typeface="Calibri"/>
              </a:rPr>
              <a:t>Πορφυρό,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χαρακτηρίζει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κρασιά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με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βαθύ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κόκκινο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λαμπερό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χρώμα.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indent="-273050">
              <a:lnSpc>
                <a:spcPct val="100000"/>
              </a:lnSpc>
              <a:spcBef>
                <a:spcPts val="116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dirty="0">
                <a:latin typeface="Calibri"/>
                <a:cs typeface="Calibri"/>
              </a:rPr>
              <a:t>Βαθύ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χρώμα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λέγεται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κόκκινο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χρώμα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που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είναι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πιο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σκούρο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spc="5" dirty="0">
                <a:latin typeface="Calibri"/>
                <a:cs typeface="Calibri"/>
              </a:rPr>
              <a:t>από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πορφυρό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χωρίς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5" dirty="0">
                <a:latin typeface="Calibri"/>
                <a:cs typeface="Calibri"/>
              </a:rPr>
              <a:t>να</a:t>
            </a:r>
            <a:endParaRPr sz="1800">
              <a:latin typeface="Calibri"/>
              <a:cs typeface="Calibri"/>
            </a:endParaRPr>
          </a:p>
          <a:p>
            <a:pPr marL="285115">
              <a:lnSpc>
                <a:spcPct val="100000"/>
              </a:lnSpc>
              <a:spcBef>
                <a:spcPts val="5"/>
              </a:spcBef>
            </a:pPr>
            <a:r>
              <a:rPr sz="1800" spc="-10" dirty="0">
                <a:latin typeface="Calibri"/>
                <a:cs typeface="Calibri"/>
              </a:rPr>
              <a:t>φτάνει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τα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όρια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μαυροκόκκινου.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Είναι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δείγμα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γευστικού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πλούτου.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>
              <a:latin typeface="Calibri"/>
              <a:cs typeface="Calibri"/>
            </a:endParaRPr>
          </a:p>
          <a:p>
            <a:pPr marL="285115" indent="-273050">
              <a:lnSpc>
                <a:spcPct val="100000"/>
              </a:lnSpc>
              <a:spcBef>
                <a:spcPts val="116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15" dirty="0">
                <a:latin typeface="Calibri"/>
                <a:cs typeface="Calibri"/>
              </a:rPr>
              <a:t>Σκούρο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είναι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ένα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κρασί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με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μαυροκόκκινο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χρώμα.</a:t>
            </a:r>
            <a:endParaRPr sz="1800">
              <a:latin typeface="Calibri"/>
              <a:cs typeface="Calibri"/>
            </a:endParaRPr>
          </a:p>
          <a:p>
            <a:pPr marL="285115" indent="-273050">
              <a:lnSpc>
                <a:spcPct val="100000"/>
              </a:lnSpc>
              <a:spcBef>
                <a:spcPts val="6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dirty="0">
                <a:latin typeface="Calibri"/>
                <a:cs typeface="Calibri"/>
              </a:rPr>
              <a:t>Για</a:t>
            </a:r>
            <a:r>
              <a:rPr sz="1800" spc="17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τα</a:t>
            </a:r>
            <a:r>
              <a:rPr sz="1800" spc="16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άσπρα</a:t>
            </a:r>
            <a:r>
              <a:rPr sz="1800" spc="18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κρασιά,</a:t>
            </a:r>
            <a:r>
              <a:rPr sz="1800" spc="1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η</a:t>
            </a:r>
            <a:r>
              <a:rPr sz="1800" spc="17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ένταση</a:t>
            </a:r>
            <a:r>
              <a:rPr sz="1800" spc="18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16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κίτρινου,</a:t>
            </a:r>
            <a:r>
              <a:rPr sz="1800" spc="17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εφόσον</a:t>
            </a:r>
            <a:r>
              <a:rPr sz="1800" spc="1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δεν</a:t>
            </a:r>
            <a:r>
              <a:rPr sz="1800" spc="17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οφείλεται</a:t>
            </a:r>
            <a:r>
              <a:rPr sz="1800" spc="18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σε</a:t>
            </a:r>
            <a:r>
              <a:rPr sz="1800" spc="17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παρατεταμένη</a:t>
            </a:r>
            <a:endParaRPr sz="1800">
              <a:latin typeface="Calibri"/>
              <a:cs typeface="Calibri"/>
            </a:endParaRPr>
          </a:p>
          <a:p>
            <a:pPr marL="285115">
              <a:lnSpc>
                <a:spcPct val="100000"/>
              </a:lnSpc>
              <a:spcBef>
                <a:spcPts val="5"/>
              </a:spcBef>
            </a:pPr>
            <a:r>
              <a:rPr sz="1800" spc="-10" dirty="0">
                <a:latin typeface="Calibri"/>
                <a:cs typeface="Calibri"/>
              </a:rPr>
              <a:t>οξείδωση,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δείχνει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την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ωριμότητα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της </a:t>
            </a:r>
            <a:r>
              <a:rPr sz="1800" spc="-10" dirty="0">
                <a:latin typeface="Calibri"/>
                <a:cs typeface="Calibri"/>
              </a:rPr>
              <a:t>ηλικίας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του.</a:t>
            </a:r>
            <a:endParaRPr sz="1800">
              <a:latin typeface="Calibri"/>
              <a:cs typeface="Calibri"/>
            </a:endParaRPr>
          </a:p>
          <a:p>
            <a:pPr marL="285115" marR="5080" indent="-273050">
              <a:lnSpc>
                <a:spcPct val="100000"/>
              </a:lnSpc>
              <a:spcBef>
                <a:spcPts val="6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10" dirty="0">
                <a:latin typeface="Calibri"/>
                <a:cs typeface="Calibri"/>
              </a:rPr>
              <a:t>Κίτρινο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είναι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8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κρασί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που</a:t>
            </a:r>
            <a:r>
              <a:rPr sz="1800" spc="8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εκπέμπει</a:t>
            </a:r>
            <a:r>
              <a:rPr sz="1800" spc="9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ελάχιστες</a:t>
            </a:r>
            <a:r>
              <a:rPr sz="1800" spc="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ανακλάσεις.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spc="-80" dirty="0">
                <a:latin typeface="Calibri"/>
                <a:cs typeface="Calibri"/>
              </a:rPr>
              <a:t>Το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κίτρινο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χρώμα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μπορεί</a:t>
            </a:r>
            <a:r>
              <a:rPr sz="1800" spc="80" dirty="0">
                <a:latin typeface="Calibri"/>
                <a:cs typeface="Calibri"/>
              </a:rPr>
              <a:t> </a:t>
            </a:r>
            <a:r>
              <a:rPr sz="1800" spc="5" dirty="0">
                <a:latin typeface="Calibri"/>
                <a:cs typeface="Calibri"/>
              </a:rPr>
              <a:t>να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είναι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ανοιχτό,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μεσαίο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ή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βαθύ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κίτρινο.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11430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599" y="0"/>
                </a:lnTo>
              </a:path>
            </a:pathLst>
          </a:custGeom>
          <a:ln w="9524">
            <a:solidFill>
              <a:srgbClr val="9EB8CD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4020" y="6432554"/>
            <a:ext cx="121285" cy="190500"/>
          </a:xfrm>
          <a:custGeom>
            <a:avLst/>
            <a:gdLst/>
            <a:ahLst/>
            <a:cxnLst/>
            <a:rect l="l" t="t" r="r" b="b"/>
            <a:pathLst>
              <a:path w="121284" h="190500">
                <a:moveTo>
                  <a:pt x="0" y="0"/>
                </a:moveTo>
                <a:lnTo>
                  <a:pt x="0" y="190499"/>
                </a:lnTo>
                <a:lnTo>
                  <a:pt x="120658" y="95249"/>
                </a:lnTo>
                <a:lnTo>
                  <a:pt x="0" y="0"/>
                </a:lnTo>
                <a:close/>
              </a:path>
            </a:pathLst>
          </a:custGeom>
          <a:solidFill>
            <a:srgbClr val="9EB8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8740" y="309493"/>
            <a:ext cx="37973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Η</a:t>
            </a:r>
            <a:r>
              <a:rPr sz="3600" spc="-35" dirty="0"/>
              <a:t> </a:t>
            </a:r>
            <a:r>
              <a:rPr sz="3600" dirty="0"/>
              <a:t>όψη</a:t>
            </a:r>
            <a:r>
              <a:rPr sz="3600" spc="-40" dirty="0"/>
              <a:t> </a:t>
            </a:r>
            <a:r>
              <a:rPr sz="3600" spc="-5" dirty="0"/>
              <a:t>του</a:t>
            </a:r>
            <a:r>
              <a:rPr sz="3600" spc="-35" dirty="0"/>
              <a:t> </a:t>
            </a:r>
            <a:r>
              <a:rPr sz="3600" dirty="0"/>
              <a:t>κρασιού</a:t>
            </a:r>
            <a:endParaRPr sz="3600"/>
          </a:p>
        </p:txBody>
      </p:sp>
      <p:sp>
        <p:nvSpPr>
          <p:cNvPr id="5" name="object 5"/>
          <p:cNvSpPr txBox="1"/>
          <p:nvPr/>
        </p:nvSpPr>
        <p:spPr>
          <a:xfrm>
            <a:off x="191417" y="1161029"/>
            <a:ext cx="8773160" cy="54540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6715" marR="119380" indent="-273050">
              <a:lnSpc>
                <a:spcPct val="100000"/>
              </a:lnSpc>
              <a:spcBef>
                <a:spcPts val="1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386715" algn="l"/>
                <a:tab pos="387350" algn="l"/>
              </a:tabLst>
            </a:pPr>
            <a:r>
              <a:rPr sz="1800" u="heavy" spc="-8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Το</a:t>
            </a:r>
            <a:r>
              <a:rPr sz="1800" u="heavy" spc="8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διοξείδιο</a:t>
            </a:r>
            <a:r>
              <a:rPr sz="1800" u="heavy" spc="9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του</a:t>
            </a:r>
            <a:r>
              <a:rPr sz="1800" u="heavy" spc="9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άνθρακα:</a:t>
            </a:r>
            <a:r>
              <a:rPr sz="1800" u="heavy" spc="8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Ανάμεσα</a:t>
            </a:r>
            <a:r>
              <a:rPr sz="1800" spc="10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στους</a:t>
            </a:r>
            <a:r>
              <a:rPr sz="1800" spc="9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χαρακτήρες</a:t>
            </a:r>
            <a:r>
              <a:rPr sz="1800" spc="9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που</a:t>
            </a:r>
            <a:r>
              <a:rPr sz="1800" spc="1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αναφέρονται</a:t>
            </a:r>
            <a:r>
              <a:rPr sz="1800" spc="10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στην</a:t>
            </a:r>
            <a:r>
              <a:rPr sz="1800" spc="8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όψη</a:t>
            </a:r>
            <a:r>
              <a:rPr sz="1800" spc="9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κρασιού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είναι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η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έκλυση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διοξειδίου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άνθρακα.</a:t>
            </a:r>
            <a:endParaRPr sz="1800">
              <a:latin typeface="Calibri"/>
              <a:cs typeface="Calibri"/>
            </a:endParaRPr>
          </a:p>
          <a:p>
            <a:pPr marL="386715" indent="-273050">
              <a:lnSpc>
                <a:spcPct val="100000"/>
              </a:lnSpc>
              <a:spcBef>
                <a:spcPts val="61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386715" algn="l"/>
                <a:tab pos="387350" algn="l"/>
              </a:tabLst>
            </a:pPr>
            <a:r>
              <a:rPr sz="1800" spc="-5" dirty="0">
                <a:latin typeface="Calibri"/>
                <a:cs typeface="Calibri"/>
              </a:rPr>
              <a:t>Ένα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κρασί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μπορεί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να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περιέχει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μέχρι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2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204" dirty="0">
                <a:latin typeface="Trebuchet MS"/>
                <a:cs typeface="Trebuchet MS"/>
              </a:rPr>
              <a:t>g/L</a:t>
            </a:r>
            <a:r>
              <a:rPr sz="1800" spc="-45" dirty="0">
                <a:latin typeface="Trebuchet MS"/>
                <a:cs typeface="Trebuchet MS"/>
              </a:rPr>
              <a:t> </a:t>
            </a:r>
            <a:r>
              <a:rPr sz="1800" spc="140" dirty="0">
                <a:latin typeface="Trebuchet MS"/>
                <a:cs typeface="Trebuchet MS"/>
              </a:rPr>
              <a:t>CO</a:t>
            </a:r>
            <a:r>
              <a:rPr sz="1800" spc="209" baseline="-20833" dirty="0">
                <a:latin typeface="Trebuchet MS"/>
                <a:cs typeface="Trebuchet MS"/>
              </a:rPr>
              <a:t>2</a:t>
            </a:r>
            <a:r>
              <a:rPr sz="1800" spc="232" baseline="-20833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Calibri"/>
                <a:cs typeface="Calibri"/>
              </a:rPr>
              <a:t>στην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κανονική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ατμοσφαιρική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πίεση.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717BA2"/>
              </a:buClr>
              <a:buFont typeface="Microsoft Sans Serif"/>
              <a:buChar char=""/>
            </a:pPr>
            <a:endParaRPr sz="2700">
              <a:latin typeface="Calibri"/>
              <a:cs typeface="Calibri"/>
            </a:endParaRPr>
          </a:p>
          <a:p>
            <a:pPr marL="386715" marR="119380" indent="-273050">
              <a:lnSpc>
                <a:spcPct val="100000"/>
              </a:lnSpc>
              <a:buClr>
                <a:srgbClr val="717BA2"/>
              </a:buClr>
              <a:buSzPct val="75000"/>
              <a:buFont typeface="Microsoft Sans Serif"/>
              <a:buChar char=""/>
              <a:tabLst>
                <a:tab pos="386715" algn="l"/>
                <a:tab pos="387350" algn="l"/>
              </a:tabLst>
            </a:pPr>
            <a:r>
              <a:rPr sz="1800" spc="-10" dirty="0">
                <a:latin typeface="Calibri"/>
                <a:cs typeface="Calibri"/>
              </a:rPr>
              <a:t>Ήσυχο</a:t>
            </a:r>
            <a:r>
              <a:rPr sz="1800" spc="229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ονομάζουμε</a:t>
            </a:r>
            <a:r>
              <a:rPr sz="1800" spc="2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ένα</a:t>
            </a:r>
            <a:r>
              <a:rPr sz="1800" spc="229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κρασί</a:t>
            </a:r>
            <a:r>
              <a:rPr sz="1800" spc="24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όταν</a:t>
            </a:r>
            <a:r>
              <a:rPr sz="1800" spc="229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δεν</a:t>
            </a:r>
            <a:r>
              <a:rPr sz="1800" spc="24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εμφανίζει</a:t>
            </a:r>
            <a:r>
              <a:rPr sz="1800" spc="2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αναβρασμό</a:t>
            </a:r>
            <a:r>
              <a:rPr sz="1800" spc="25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από</a:t>
            </a:r>
            <a:r>
              <a:rPr sz="1800" spc="2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έκλυση</a:t>
            </a:r>
            <a:r>
              <a:rPr sz="1800" spc="2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διοξειδίου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άνθρακα.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386715" marR="118745" indent="-273050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386715" algn="l"/>
                <a:tab pos="387350" algn="l"/>
              </a:tabLst>
            </a:pPr>
            <a:r>
              <a:rPr sz="1800" spc="-5" dirty="0">
                <a:latin typeface="Calibri"/>
                <a:cs typeface="Calibri"/>
              </a:rPr>
              <a:t>Ημιαφρώδες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χαρακτηρίζεται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κρασί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όταν,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μετά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τον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αποπωματισμό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του,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παρατηρείται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αναβρασμός,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αλλά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όχι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έντονος.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386715" marR="119380" indent="-273050" algn="just">
              <a:lnSpc>
                <a:spcPct val="100299"/>
              </a:lnSpc>
              <a:spcBef>
                <a:spcPts val="115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387350" algn="l"/>
              </a:tabLst>
            </a:pPr>
            <a:r>
              <a:rPr sz="1800" spc="-5" dirty="0">
                <a:latin typeface="Calibri"/>
                <a:cs typeface="Calibri"/>
              </a:rPr>
              <a:t>Αφρώδες είναι </a:t>
            </a:r>
            <a:r>
              <a:rPr sz="1800" dirty="0">
                <a:latin typeface="Calibri"/>
                <a:cs typeface="Calibri"/>
              </a:rPr>
              <a:t>ένα </a:t>
            </a:r>
            <a:r>
              <a:rPr sz="1800" spc="-5" dirty="0">
                <a:latin typeface="Calibri"/>
                <a:cs typeface="Calibri"/>
              </a:rPr>
              <a:t>κρασί </a:t>
            </a:r>
            <a:r>
              <a:rPr sz="1800" dirty="0">
                <a:latin typeface="Calibri"/>
                <a:cs typeface="Calibri"/>
              </a:rPr>
              <a:t>που </a:t>
            </a:r>
            <a:r>
              <a:rPr sz="1800" spc="-5" dirty="0">
                <a:latin typeface="Calibri"/>
                <a:cs typeface="Calibri"/>
              </a:rPr>
              <a:t>μετά τον </a:t>
            </a:r>
            <a:r>
              <a:rPr sz="1800" spc="-10" dirty="0">
                <a:latin typeface="Calibri"/>
                <a:cs typeface="Calibri"/>
              </a:rPr>
              <a:t>αποπωματισμό του </a:t>
            </a:r>
            <a:r>
              <a:rPr sz="1800" spc="-5" dirty="0">
                <a:latin typeface="Calibri"/>
                <a:cs typeface="Calibri"/>
              </a:rPr>
              <a:t>αναβράζει </a:t>
            </a:r>
            <a:r>
              <a:rPr sz="1800" dirty="0">
                <a:latin typeface="Calibri"/>
                <a:cs typeface="Calibri"/>
              </a:rPr>
              <a:t>έντονα </a:t>
            </a:r>
            <a:r>
              <a:rPr sz="1800" spc="-20" dirty="0">
                <a:latin typeface="Calibri"/>
                <a:cs typeface="Calibri"/>
              </a:rPr>
              <a:t>και </a:t>
            </a:r>
            <a:r>
              <a:rPr sz="1800" spc="-5" dirty="0">
                <a:latin typeface="Calibri"/>
                <a:cs typeface="Calibri"/>
              </a:rPr>
              <a:t>έχει </a:t>
            </a:r>
            <a:r>
              <a:rPr sz="1800" dirty="0">
                <a:latin typeface="Calibri"/>
                <a:cs typeface="Calibri"/>
              </a:rPr>
              <a:t> έντονη </a:t>
            </a:r>
            <a:r>
              <a:rPr sz="1800" spc="-20" dirty="0">
                <a:latin typeface="Calibri"/>
                <a:cs typeface="Calibri"/>
              </a:rPr>
              <a:t>και </a:t>
            </a:r>
            <a:r>
              <a:rPr sz="1800" spc="-5" dirty="0">
                <a:latin typeface="Calibri"/>
                <a:cs typeface="Calibri"/>
              </a:rPr>
              <a:t>ορατή </a:t>
            </a:r>
            <a:r>
              <a:rPr sz="1800" spc="-10" dirty="0">
                <a:latin typeface="Calibri"/>
                <a:cs typeface="Calibri"/>
              </a:rPr>
              <a:t>έκλυση </a:t>
            </a:r>
            <a:r>
              <a:rPr sz="1800" spc="-5" dirty="0">
                <a:latin typeface="Calibri"/>
                <a:cs typeface="Calibri"/>
              </a:rPr>
              <a:t>φυσαλίδων διοξειδίου </a:t>
            </a:r>
            <a:r>
              <a:rPr sz="1800" spc="-10" dirty="0">
                <a:latin typeface="Calibri"/>
                <a:cs typeface="Calibri"/>
              </a:rPr>
              <a:t>του άνθρακα. </a:t>
            </a:r>
            <a:r>
              <a:rPr sz="1800" dirty="0">
                <a:latin typeface="Calibri"/>
                <a:cs typeface="Calibri"/>
              </a:rPr>
              <a:t>Η </a:t>
            </a:r>
            <a:r>
              <a:rPr sz="1800" spc="-10" dirty="0">
                <a:latin typeface="Calibri"/>
                <a:cs typeface="Calibri"/>
              </a:rPr>
              <a:t>πίεση </a:t>
            </a:r>
            <a:r>
              <a:rPr sz="1800" spc="-5" dirty="0">
                <a:latin typeface="Calibri"/>
                <a:cs typeface="Calibri"/>
              </a:rPr>
              <a:t>του </a:t>
            </a:r>
            <a:r>
              <a:rPr sz="1800" spc="-10" dirty="0">
                <a:latin typeface="Calibri"/>
                <a:cs typeface="Calibri"/>
              </a:rPr>
              <a:t>μέσα </a:t>
            </a:r>
            <a:r>
              <a:rPr sz="1800" dirty="0">
                <a:latin typeface="Calibri"/>
                <a:cs typeface="Calibri"/>
              </a:rPr>
              <a:t>στο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μπουκάλι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είναι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μεγαλύτερη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από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3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80" dirty="0">
                <a:latin typeface="Trebuchet MS"/>
                <a:cs typeface="Trebuchet MS"/>
              </a:rPr>
              <a:t>bars</a:t>
            </a:r>
            <a:r>
              <a:rPr sz="1800" spc="-50" dirty="0">
                <a:latin typeface="Trebuchet MS"/>
                <a:cs typeface="Trebuchet MS"/>
              </a:rPr>
              <a:t> </a:t>
            </a:r>
            <a:r>
              <a:rPr sz="1800" dirty="0">
                <a:latin typeface="Calibri"/>
                <a:cs typeface="Calibri"/>
              </a:rPr>
              <a:t>στους </a:t>
            </a:r>
            <a:r>
              <a:rPr sz="1800" spc="35" dirty="0">
                <a:latin typeface="Calibri"/>
                <a:cs typeface="Calibri"/>
              </a:rPr>
              <a:t>20</a:t>
            </a:r>
            <a:r>
              <a:rPr sz="1800" spc="52" baseline="25462" dirty="0">
                <a:latin typeface="Calibri"/>
                <a:cs typeface="Calibri"/>
              </a:rPr>
              <a:t>ο</a:t>
            </a:r>
            <a:r>
              <a:rPr sz="1800" spc="35" dirty="0">
                <a:latin typeface="Trebuchet MS"/>
                <a:cs typeface="Trebuchet MS"/>
              </a:rPr>
              <a:t>C</a:t>
            </a:r>
            <a:r>
              <a:rPr sz="1800" spc="35" dirty="0">
                <a:latin typeface="Calibri"/>
                <a:cs typeface="Calibri"/>
              </a:rPr>
              <a:t>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717BA2"/>
              </a:buClr>
              <a:buFont typeface="Microsoft Sans Serif"/>
              <a:buChar char=""/>
            </a:pPr>
            <a:endParaRPr sz="2750">
              <a:latin typeface="Calibri"/>
              <a:cs typeface="Calibri"/>
            </a:endParaRPr>
          </a:p>
          <a:p>
            <a:pPr marL="386715" indent="-273050">
              <a:lnSpc>
                <a:spcPct val="100000"/>
              </a:lnSpc>
              <a:buClr>
                <a:srgbClr val="717BA2"/>
              </a:buClr>
              <a:buSzPct val="75000"/>
              <a:buFont typeface="Microsoft Sans Serif"/>
              <a:buChar char=""/>
              <a:tabLst>
                <a:tab pos="386715" algn="l"/>
                <a:tab pos="387350" algn="l"/>
              </a:tabLst>
            </a:pPr>
            <a:r>
              <a:rPr sz="1800" spc="-5" dirty="0">
                <a:latin typeface="Calibri"/>
                <a:cs typeface="Calibri"/>
              </a:rPr>
              <a:t>Ημιαφρώδες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είναι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όταν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η</a:t>
            </a:r>
            <a:r>
              <a:rPr sz="1800" spc="-10" dirty="0">
                <a:latin typeface="Calibri"/>
                <a:cs typeface="Calibri"/>
              </a:rPr>
              <a:t> πίεσή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τους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είναι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1-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2.5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65" dirty="0">
                <a:latin typeface="Trebuchet MS"/>
                <a:cs typeface="Trebuchet MS"/>
              </a:rPr>
              <a:t>bars</a:t>
            </a:r>
            <a:r>
              <a:rPr sz="1800" spc="-65" dirty="0">
                <a:latin typeface="Calibri"/>
                <a:cs typeface="Calibri"/>
              </a:rPr>
              <a:t>.</a:t>
            </a:r>
            <a:endParaRPr sz="1800">
              <a:latin typeface="Calibri"/>
              <a:cs typeface="Calibri"/>
            </a:endParaRPr>
          </a:p>
          <a:p>
            <a:pPr marL="265430" indent="-151765">
              <a:lnSpc>
                <a:spcPct val="100000"/>
              </a:lnSpc>
              <a:spcBef>
                <a:spcPts val="59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66065" algn="l"/>
              </a:tabLst>
            </a:pPr>
            <a:r>
              <a:rPr sz="1800" u="dashLong" dirty="0">
                <a:uFill>
                  <a:solidFill>
                    <a:srgbClr val="9EB8CD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dashLong" spc="50" dirty="0">
                <a:uFill>
                  <a:solidFill>
                    <a:srgbClr val="9EB8CD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Η</a:t>
            </a:r>
            <a:r>
              <a:rPr sz="1800" u="dashLong" spc="33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ποιοτική</a:t>
            </a:r>
            <a:r>
              <a:rPr sz="1800" u="dashLong" spc="33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σύγκριση</a:t>
            </a:r>
            <a:r>
              <a:rPr sz="1800" u="dashLong" spc="33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των</a:t>
            </a:r>
            <a:r>
              <a:rPr sz="1800" u="dashLong" spc="33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αφρωδών,</a:t>
            </a:r>
            <a:r>
              <a:rPr sz="1800" u="dashLong" spc="33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πέρα</a:t>
            </a:r>
            <a:r>
              <a:rPr sz="1800" u="dashLong" spc="34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από</a:t>
            </a:r>
            <a:r>
              <a:rPr sz="1800" u="dashLong" spc="32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το</a:t>
            </a:r>
            <a:r>
              <a:rPr sz="1800" u="dashLong" spc="33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άρωμα</a:t>
            </a:r>
            <a:r>
              <a:rPr sz="1800" u="dashLong" spc="34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2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και</a:t>
            </a:r>
            <a:r>
              <a:rPr sz="1800" u="dashLong" spc="33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τη</a:t>
            </a:r>
            <a:r>
              <a:rPr sz="1800" u="dashLong" spc="33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γεύση</a:t>
            </a:r>
            <a:r>
              <a:rPr sz="1800" u="dashLong" spc="33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τους</a:t>
            </a:r>
            <a:r>
              <a:rPr sz="1800" u="dashLong" spc="34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γίνετα</a:t>
            </a:r>
            <a:r>
              <a:rPr sz="1800" spc="-5" dirty="0">
                <a:latin typeface="Calibri"/>
                <a:cs typeface="Calibri"/>
              </a:rPr>
              <a:t>ι</a:t>
            </a:r>
            <a:endParaRPr sz="1800">
              <a:latin typeface="Calibri"/>
              <a:cs typeface="Calibri"/>
            </a:endParaRPr>
          </a:p>
          <a:p>
            <a:pPr marL="386715">
              <a:lnSpc>
                <a:spcPct val="100000"/>
              </a:lnSpc>
              <a:spcBef>
                <a:spcPts val="10"/>
              </a:spcBef>
            </a:pPr>
            <a:r>
              <a:rPr sz="1800" spc="-10" dirty="0">
                <a:latin typeface="Calibri"/>
                <a:cs typeface="Calibri"/>
              </a:rPr>
              <a:t>απλά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με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σύγκριση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μεγέθους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των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φυσαλίδων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που </a:t>
            </a:r>
            <a:r>
              <a:rPr sz="1800" spc="-5" dirty="0">
                <a:latin typeface="Calibri"/>
                <a:cs typeface="Calibri"/>
              </a:rPr>
              <a:t>βγάζουν.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11430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599" y="0"/>
                </a:lnTo>
              </a:path>
            </a:pathLst>
          </a:custGeom>
          <a:ln w="9524">
            <a:solidFill>
              <a:srgbClr val="9EB8CD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4020" y="6432554"/>
            <a:ext cx="121285" cy="190500"/>
          </a:xfrm>
          <a:custGeom>
            <a:avLst/>
            <a:gdLst/>
            <a:ahLst/>
            <a:cxnLst/>
            <a:rect l="l" t="t" r="r" b="b"/>
            <a:pathLst>
              <a:path w="121284" h="190500">
                <a:moveTo>
                  <a:pt x="0" y="0"/>
                </a:moveTo>
                <a:lnTo>
                  <a:pt x="0" y="190499"/>
                </a:lnTo>
                <a:lnTo>
                  <a:pt x="120658" y="95249"/>
                </a:lnTo>
                <a:lnTo>
                  <a:pt x="0" y="0"/>
                </a:lnTo>
                <a:close/>
              </a:path>
            </a:pathLst>
          </a:custGeom>
          <a:solidFill>
            <a:srgbClr val="9EB8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8740" y="220212"/>
            <a:ext cx="383984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819275" algn="l"/>
              </a:tabLst>
            </a:pPr>
            <a:r>
              <a:rPr spc="-5" dirty="0"/>
              <a:t>Η</a:t>
            </a:r>
            <a:r>
              <a:rPr spc="5" dirty="0"/>
              <a:t> </a:t>
            </a:r>
            <a:r>
              <a:rPr spc="-10" dirty="0"/>
              <a:t>διαύγεια	των</a:t>
            </a:r>
            <a:r>
              <a:rPr spc="-65" dirty="0"/>
              <a:t> </a:t>
            </a:r>
            <a:r>
              <a:rPr spc="-5" dirty="0"/>
              <a:t>κρασιών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5240" y="1089477"/>
            <a:ext cx="8658860" cy="4202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8615" indent="-273050">
              <a:lnSpc>
                <a:spcPct val="100000"/>
              </a:lnSpc>
              <a:spcBef>
                <a:spcPts val="1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348615" algn="l"/>
                <a:tab pos="349250" algn="l"/>
              </a:tabLst>
            </a:pPr>
            <a:r>
              <a:rPr sz="1800" dirty="0">
                <a:latin typeface="Calibri"/>
                <a:cs typeface="Calibri"/>
              </a:rPr>
              <a:t>Η</a:t>
            </a:r>
            <a:r>
              <a:rPr sz="1800" spc="10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διαύγεια</a:t>
            </a:r>
            <a:r>
              <a:rPr sz="1800" spc="1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ενός</a:t>
            </a:r>
            <a:r>
              <a:rPr sz="1800" spc="1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κρασιού</a:t>
            </a:r>
            <a:r>
              <a:rPr sz="1800" spc="1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στο</a:t>
            </a:r>
            <a:r>
              <a:rPr sz="1800" spc="1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μπουκάλι</a:t>
            </a:r>
            <a:r>
              <a:rPr sz="1800" spc="1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θεωρείται</a:t>
            </a:r>
            <a:r>
              <a:rPr sz="1800" spc="1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σήμερα</a:t>
            </a:r>
            <a:r>
              <a:rPr sz="1800" spc="1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αναπόσπαστα</a:t>
            </a:r>
            <a:r>
              <a:rPr sz="1800" spc="1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συνδεδεμένη</a:t>
            </a:r>
            <a:endParaRPr sz="1800">
              <a:latin typeface="Calibri"/>
              <a:cs typeface="Calibri"/>
            </a:endParaRPr>
          </a:p>
          <a:p>
            <a:pPr marL="348615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με</a:t>
            </a:r>
            <a:r>
              <a:rPr sz="1800" spc="-15" dirty="0">
                <a:latin typeface="Calibri"/>
                <a:cs typeface="Calibri"/>
              </a:rPr>
              <a:t> την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ποιότητα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>
              <a:latin typeface="Calibri"/>
              <a:cs typeface="Calibri"/>
            </a:endParaRPr>
          </a:p>
          <a:p>
            <a:pPr marL="348615" indent="-273050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348615" algn="l"/>
                <a:tab pos="349250" algn="l"/>
              </a:tabLst>
            </a:pPr>
            <a:r>
              <a:rPr sz="1800" spc="-10" dirty="0">
                <a:latin typeface="Calibri"/>
                <a:cs typeface="Calibri"/>
              </a:rPr>
              <a:t>Είναι</a:t>
            </a:r>
            <a:r>
              <a:rPr sz="1800" spc="1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σχεδόν</a:t>
            </a:r>
            <a:r>
              <a:rPr sz="1800" spc="5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αποκλειστικά</a:t>
            </a:r>
            <a:r>
              <a:rPr sz="1800" spc="5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αποτέλεσμα</a:t>
            </a:r>
            <a:r>
              <a:rPr sz="1800" spc="5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της</a:t>
            </a:r>
            <a:r>
              <a:rPr sz="1800" spc="5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τεχνολογίας</a:t>
            </a:r>
            <a:r>
              <a:rPr sz="1800" spc="52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και</a:t>
            </a:r>
            <a:r>
              <a:rPr sz="1800" spc="5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πολλές</a:t>
            </a:r>
            <a:r>
              <a:rPr sz="1800" spc="509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φορές</a:t>
            </a:r>
            <a:r>
              <a:rPr sz="1800" spc="5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είναι</a:t>
            </a:r>
            <a:r>
              <a:rPr sz="1800" spc="509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ο</a:t>
            </a:r>
            <a:endParaRPr sz="1800">
              <a:latin typeface="Calibri"/>
              <a:cs typeface="Calibri"/>
            </a:endParaRPr>
          </a:p>
          <a:p>
            <a:pPr marL="348615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βωμός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στον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οποίο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θυσιάζονται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πολλές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αρετές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κρασιού.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>
              <a:latin typeface="Calibri"/>
              <a:cs typeface="Calibri"/>
            </a:endParaRPr>
          </a:p>
          <a:p>
            <a:pPr marL="348615" indent="-273050">
              <a:lnSpc>
                <a:spcPct val="100000"/>
              </a:lnSpc>
              <a:spcBef>
                <a:spcPts val="117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348615" algn="l"/>
                <a:tab pos="349250" algn="l"/>
              </a:tabLst>
            </a:pPr>
            <a:r>
              <a:rPr sz="1800" spc="-5" dirty="0">
                <a:latin typeface="Calibri"/>
                <a:cs typeface="Calibri"/>
              </a:rPr>
              <a:t>Για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τα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κρασιά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των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θερμών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χωρών,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ιδανική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θεωρείται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θερμοκρασία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20" dirty="0">
                <a:latin typeface="Calibri"/>
                <a:cs typeface="Calibri"/>
              </a:rPr>
              <a:t>14-16</a:t>
            </a:r>
            <a:r>
              <a:rPr sz="1800" spc="30" baseline="25462" dirty="0">
                <a:latin typeface="Calibri"/>
                <a:cs typeface="Calibri"/>
              </a:rPr>
              <a:t>ο</a:t>
            </a:r>
            <a:r>
              <a:rPr sz="1800" spc="20" dirty="0">
                <a:latin typeface="Trebuchet MS"/>
                <a:cs typeface="Trebuchet MS"/>
              </a:rPr>
              <a:t>C</a:t>
            </a:r>
            <a:r>
              <a:rPr sz="1800" spc="20" dirty="0">
                <a:latin typeface="Calibri"/>
                <a:cs typeface="Calibri"/>
              </a:rPr>
              <a:t>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717BA2"/>
              </a:buClr>
              <a:buFont typeface="Microsoft Sans Serif"/>
              <a:buChar char=""/>
            </a:pPr>
            <a:endParaRPr sz="2750">
              <a:latin typeface="Calibri"/>
              <a:cs typeface="Calibri"/>
            </a:endParaRPr>
          </a:p>
          <a:p>
            <a:pPr marL="348615" indent="-273050">
              <a:lnSpc>
                <a:spcPct val="100000"/>
              </a:lnSpc>
              <a:buClr>
                <a:srgbClr val="717BA2"/>
              </a:buClr>
              <a:buSzPct val="75000"/>
              <a:buFont typeface="Microsoft Sans Serif"/>
              <a:buChar char=""/>
              <a:tabLst>
                <a:tab pos="348615" algn="l"/>
                <a:tab pos="349250" algn="l"/>
              </a:tabLst>
            </a:pPr>
            <a:r>
              <a:rPr sz="1800" spc="-5" dirty="0">
                <a:latin typeface="Calibri"/>
                <a:cs typeface="Calibri"/>
              </a:rPr>
              <a:t>Για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τα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κρασιά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των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ψυχρών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περιοχών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είναι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καλή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η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θερμοκρασία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12-14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97" baseline="25462" dirty="0">
                <a:latin typeface="Calibri"/>
                <a:cs typeface="Calibri"/>
              </a:rPr>
              <a:t>ο</a:t>
            </a:r>
            <a:r>
              <a:rPr sz="1800" spc="65" dirty="0">
                <a:latin typeface="Trebuchet MS"/>
                <a:cs typeface="Trebuchet MS"/>
              </a:rPr>
              <a:t>C</a:t>
            </a:r>
            <a:r>
              <a:rPr sz="1800" spc="65" dirty="0">
                <a:latin typeface="Calibri"/>
                <a:cs typeface="Calibri"/>
              </a:rPr>
              <a:t>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717BA2"/>
              </a:buClr>
              <a:buFont typeface="Microsoft Sans Serif"/>
              <a:buChar char=""/>
            </a:pPr>
            <a:endParaRPr sz="2700">
              <a:latin typeface="Calibri"/>
              <a:cs typeface="Calibri"/>
            </a:endParaRPr>
          </a:p>
          <a:p>
            <a:pPr marL="348615" marR="41275" indent="-273050" algn="just">
              <a:lnSpc>
                <a:spcPct val="100000"/>
              </a:lnSpc>
              <a:buClr>
                <a:srgbClr val="717BA2"/>
              </a:buClr>
              <a:buSzPct val="75000"/>
              <a:buFont typeface="Microsoft Sans Serif"/>
              <a:buChar char=""/>
              <a:tabLst>
                <a:tab pos="349250" algn="l"/>
              </a:tabLst>
            </a:pPr>
            <a:r>
              <a:rPr sz="1800" spc="-5" dirty="0">
                <a:latin typeface="Calibri"/>
                <a:cs typeface="Calibri"/>
              </a:rPr>
              <a:t>Τα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όρια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ιδανικών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θερμοκρασιών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προκύπτουν</a:t>
            </a:r>
            <a:r>
              <a:rPr sz="1800" spc="-5" dirty="0">
                <a:latin typeface="Calibri"/>
                <a:cs typeface="Calibri"/>
              </a:rPr>
              <a:t> από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την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ανάγκη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αποφυγής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συνθηκών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δημιουργίας ιζήματος </a:t>
            </a:r>
            <a:r>
              <a:rPr sz="1800" dirty="0">
                <a:latin typeface="Calibri"/>
                <a:cs typeface="Calibri"/>
              </a:rPr>
              <a:t>από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άλατα </a:t>
            </a:r>
            <a:r>
              <a:rPr sz="1800" spc="-20" dirty="0">
                <a:latin typeface="Calibri"/>
                <a:cs typeface="Calibri"/>
              </a:rPr>
              <a:t>και </a:t>
            </a:r>
            <a:r>
              <a:rPr sz="1800" spc="-15" dirty="0">
                <a:latin typeface="Calibri"/>
                <a:cs typeface="Calibri"/>
              </a:rPr>
              <a:t>την </a:t>
            </a:r>
            <a:r>
              <a:rPr sz="1800" spc="-5" dirty="0">
                <a:latin typeface="Calibri"/>
                <a:cs typeface="Calibri"/>
              </a:rPr>
              <a:t>παρεμπόδιση της επαναδραστηριοποίησης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ζυμών.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11430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599" y="0"/>
                </a:lnTo>
              </a:path>
            </a:pathLst>
          </a:custGeom>
          <a:ln w="9524">
            <a:solidFill>
              <a:srgbClr val="9EB8CD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4020" y="6432554"/>
            <a:ext cx="121285" cy="190500"/>
          </a:xfrm>
          <a:custGeom>
            <a:avLst/>
            <a:gdLst/>
            <a:ahLst/>
            <a:cxnLst/>
            <a:rect l="l" t="t" r="r" b="b"/>
            <a:pathLst>
              <a:path w="121284" h="190500">
                <a:moveTo>
                  <a:pt x="0" y="0"/>
                </a:moveTo>
                <a:lnTo>
                  <a:pt x="0" y="190499"/>
                </a:lnTo>
                <a:lnTo>
                  <a:pt x="120658" y="95249"/>
                </a:lnTo>
                <a:lnTo>
                  <a:pt x="0" y="0"/>
                </a:lnTo>
                <a:close/>
              </a:path>
            </a:pathLst>
          </a:custGeom>
          <a:solidFill>
            <a:srgbClr val="9EB8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8740" y="7741"/>
            <a:ext cx="401827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Η</a:t>
            </a:r>
            <a:r>
              <a:rPr spc="-15" dirty="0"/>
              <a:t> </a:t>
            </a:r>
            <a:r>
              <a:rPr spc="-10" dirty="0"/>
              <a:t>διαφάνεια</a:t>
            </a:r>
            <a:r>
              <a:rPr spc="25" dirty="0"/>
              <a:t> </a:t>
            </a:r>
            <a:r>
              <a:rPr spc="-10" dirty="0"/>
              <a:t>των</a:t>
            </a:r>
            <a:r>
              <a:rPr spc="-15" dirty="0"/>
              <a:t> </a:t>
            </a:r>
            <a:r>
              <a:rPr spc="-5" dirty="0"/>
              <a:t>κρασιών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8740" y="732277"/>
            <a:ext cx="8557895" cy="61537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indent="-273050">
              <a:lnSpc>
                <a:spcPct val="100000"/>
              </a:lnSpc>
              <a:spcBef>
                <a:spcPts val="100"/>
              </a:spcBef>
              <a:buClr>
                <a:srgbClr val="717BA2"/>
              </a:buClr>
              <a:buSzPct val="75000"/>
              <a:buFont typeface="Wingdings"/>
              <a:buChar char=""/>
              <a:tabLst>
                <a:tab pos="285115" algn="l"/>
                <a:tab pos="285750" algn="l"/>
                <a:tab pos="1492250" algn="l"/>
              </a:tabLst>
            </a:pPr>
            <a:r>
              <a:rPr sz="1800" dirty="0">
                <a:latin typeface="Calibri"/>
                <a:cs typeface="Calibri"/>
              </a:rPr>
              <a:t>Η</a:t>
            </a:r>
            <a:r>
              <a:rPr sz="1800" spc="18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διαύγεια	</a:t>
            </a:r>
            <a:r>
              <a:rPr sz="1800" dirty="0">
                <a:latin typeface="Calibri"/>
                <a:cs typeface="Calibri"/>
              </a:rPr>
              <a:t>ενός</a:t>
            </a:r>
            <a:r>
              <a:rPr sz="1800" spc="2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κρασιού</a:t>
            </a:r>
            <a:r>
              <a:rPr sz="1800" spc="1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είναι</a:t>
            </a:r>
            <a:r>
              <a:rPr sz="1800" spc="2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συνάρτηση</a:t>
            </a:r>
            <a:r>
              <a:rPr sz="1800" spc="2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της</a:t>
            </a:r>
            <a:r>
              <a:rPr sz="1800" spc="18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ύπαρξης</a:t>
            </a:r>
            <a:r>
              <a:rPr sz="1800" spc="1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σωματιδίων</a:t>
            </a:r>
            <a:r>
              <a:rPr sz="1800" spc="204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που</a:t>
            </a:r>
            <a:r>
              <a:rPr sz="1800" spc="204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είναι</a:t>
            </a:r>
            <a:r>
              <a:rPr sz="1800" spc="19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ορατά</a:t>
            </a:r>
            <a:endParaRPr sz="1800">
              <a:latin typeface="Calibri"/>
              <a:cs typeface="Calibri"/>
            </a:endParaRPr>
          </a:p>
          <a:p>
            <a:pPr marL="285115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στο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μάτι.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>
              <a:latin typeface="Calibri"/>
              <a:cs typeface="Calibri"/>
            </a:endParaRPr>
          </a:p>
          <a:p>
            <a:pPr marL="285115" marR="5715" indent="-273050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Wingdings"/>
              <a:buChar char=""/>
              <a:tabLst>
                <a:tab pos="285115" algn="l"/>
                <a:tab pos="285750" algn="l"/>
                <a:tab pos="556260" algn="l"/>
                <a:tab pos="1681480" algn="l"/>
                <a:tab pos="2272665" algn="l"/>
                <a:tab pos="3454400" algn="l"/>
                <a:tab pos="3890010" algn="l"/>
                <a:tab pos="4855210" algn="l"/>
                <a:tab pos="5214620" algn="l"/>
                <a:tab pos="5653405" algn="l"/>
                <a:tab pos="6347460" algn="l"/>
                <a:tab pos="6694805" algn="l"/>
                <a:tab pos="7407909" algn="l"/>
                <a:tab pos="7830184" algn="l"/>
              </a:tabLst>
            </a:pPr>
            <a:r>
              <a:rPr sz="1800" dirty="0">
                <a:latin typeface="Calibri"/>
                <a:cs typeface="Calibri"/>
              </a:rPr>
              <a:t>Η	δ</a:t>
            </a:r>
            <a:r>
              <a:rPr sz="1800" spc="-5" dirty="0">
                <a:latin typeface="Calibri"/>
                <a:cs typeface="Calibri"/>
              </a:rPr>
              <a:t>ια</a:t>
            </a:r>
            <a:r>
              <a:rPr sz="1800" spc="10" dirty="0">
                <a:latin typeface="Calibri"/>
                <a:cs typeface="Calibri"/>
              </a:rPr>
              <a:t>φ</a:t>
            </a:r>
            <a:r>
              <a:rPr sz="1800" spc="-5" dirty="0">
                <a:latin typeface="Calibri"/>
                <a:cs typeface="Calibri"/>
              </a:rPr>
              <a:t>ά</a:t>
            </a:r>
            <a:r>
              <a:rPr sz="1800" dirty="0">
                <a:latin typeface="Calibri"/>
                <a:cs typeface="Calibri"/>
              </a:rPr>
              <a:t>ν</a:t>
            </a:r>
            <a:r>
              <a:rPr sz="1800" spc="5" dirty="0">
                <a:latin typeface="Calibri"/>
                <a:cs typeface="Calibri"/>
              </a:rPr>
              <a:t>ε</a:t>
            </a:r>
            <a:r>
              <a:rPr sz="1800" spc="-5" dirty="0">
                <a:latin typeface="Calibri"/>
                <a:cs typeface="Calibri"/>
              </a:rPr>
              <a:t>ι</a:t>
            </a:r>
            <a:r>
              <a:rPr sz="1800" dirty="0">
                <a:latin typeface="Calibri"/>
                <a:cs typeface="Calibri"/>
              </a:rPr>
              <a:t>α	</a:t>
            </a:r>
            <a:r>
              <a:rPr sz="1800" spc="5" dirty="0">
                <a:latin typeface="Calibri"/>
                <a:cs typeface="Calibri"/>
              </a:rPr>
              <a:t>ε</a:t>
            </a:r>
            <a:r>
              <a:rPr sz="1800" spc="-30" dirty="0">
                <a:latin typeface="Calibri"/>
                <a:cs typeface="Calibri"/>
              </a:rPr>
              <a:t>ί</a:t>
            </a:r>
            <a:r>
              <a:rPr sz="1800" spc="5" dirty="0">
                <a:latin typeface="Calibri"/>
                <a:cs typeface="Calibri"/>
              </a:rPr>
              <a:t>ν</a:t>
            </a:r>
            <a:r>
              <a:rPr sz="1800" spc="-5" dirty="0">
                <a:latin typeface="Calibri"/>
                <a:cs typeface="Calibri"/>
              </a:rPr>
              <a:t>α</a:t>
            </a:r>
            <a:r>
              <a:rPr sz="1800" dirty="0">
                <a:latin typeface="Calibri"/>
                <a:cs typeface="Calibri"/>
              </a:rPr>
              <a:t>ι	σ</a:t>
            </a:r>
            <a:r>
              <a:rPr sz="1800" spc="5" dirty="0">
                <a:latin typeface="Calibri"/>
                <a:cs typeface="Calibri"/>
              </a:rPr>
              <a:t>υ</a:t>
            </a:r>
            <a:r>
              <a:rPr sz="1800" dirty="0">
                <a:latin typeface="Calibri"/>
                <a:cs typeface="Calibri"/>
              </a:rPr>
              <a:t>ν</a:t>
            </a:r>
            <a:r>
              <a:rPr sz="1800" spc="5" dirty="0">
                <a:latin typeface="Calibri"/>
                <a:cs typeface="Calibri"/>
              </a:rPr>
              <a:t>ά</a:t>
            </a:r>
            <a:r>
              <a:rPr sz="1800" spc="-20" dirty="0">
                <a:latin typeface="Calibri"/>
                <a:cs typeface="Calibri"/>
              </a:rPr>
              <a:t>ρ</a:t>
            </a:r>
            <a:r>
              <a:rPr sz="1800" spc="-5" dirty="0">
                <a:latin typeface="Calibri"/>
                <a:cs typeface="Calibri"/>
              </a:rPr>
              <a:t>τη</a:t>
            </a:r>
            <a:r>
              <a:rPr sz="1800" spc="5" dirty="0">
                <a:latin typeface="Calibri"/>
                <a:cs typeface="Calibri"/>
              </a:rPr>
              <a:t>σ</a:t>
            </a:r>
            <a:r>
              <a:rPr sz="1800" dirty="0">
                <a:latin typeface="Calibri"/>
                <a:cs typeface="Calibri"/>
              </a:rPr>
              <a:t>η	</a:t>
            </a:r>
            <a:r>
              <a:rPr sz="1800" spc="-5" dirty="0">
                <a:latin typeface="Calibri"/>
                <a:cs typeface="Calibri"/>
              </a:rPr>
              <a:t>τη</a:t>
            </a:r>
            <a:r>
              <a:rPr sz="1800" dirty="0">
                <a:latin typeface="Calibri"/>
                <a:cs typeface="Calibri"/>
              </a:rPr>
              <a:t>ς	ε</a:t>
            </a:r>
            <a:r>
              <a:rPr sz="1800" spc="-10" dirty="0">
                <a:latin typeface="Calibri"/>
                <a:cs typeface="Calibri"/>
              </a:rPr>
              <a:t>υ</a:t>
            </a:r>
            <a:r>
              <a:rPr sz="1800" spc="-65" dirty="0">
                <a:latin typeface="Calibri"/>
                <a:cs typeface="Calibri"/>
              </a:rPr>
              <a:t>κ</a:t>
            </a:r>
            <a:r>
              <a:rPr sz="1800" spc="-15" dirty="0">
                <a:latin typeface="Calibri"/>
                <a:cs typeface="Calibri"/>
              </a:rPr>
              <a:t>ο</a:t>
            </a:r>
            <a:r>
              <a:rPr sz="1800" spc="-10" dirty="0">
                <a:latin typeface="Calibri"/>
                <a:cs typeface="Calibri"/>
              </a:rPr>
              <a:t>λ</a:t>
            </a:r>
            <a:r>
              <a:rPr sz="1800" spc="-5" dirty="0">
                <a:latin typeface="Calibri"/>
                <a:cs typeface="Calibri"/>
              </a:rPr>
              <a:t>ία</a:t>
            </a:r>
            <a:r>
              <a:rPr sz="1800" dirty="0">
                <a:latin typeface="Calibri"/>
                <a:cs typeface="Calibri"/>
              </a:rPr>
              <a:t>ς	</a:t>
            </a:r>
            <a:r>
              <a:rPr sz="1800" spc="-10" dirty="0">
                <a:latin typeface="Calibri"/>
                <a:cs typeface="Calibri"/>
              </a:rPr>
              <a:t>μ</a:t>
            </a:r>
            <a:r>
              <a:rPr sz="1800" dirty="0">
                <a:latin typeface="Calibri"/>
                <a:cs typeface="Calibri"/>
              </a:rPr>
              <a:t>ε	</a:t>
            </a:r>
            <a:r>
              <a:rPr sz="1800" spc="-5" dirty="0">
                <a:latin typeface="Calibri"/>
                <a:cs typeface="Calibri"/>
              </a:rPr>
              <a:t>τ</a:t>
            </a:r>
            <a:r>
              <a:rPr sz="1800" spc="-35" dirty="0">
                <a:latin typeface="Calibri"/>
                <a:cs typeface="Calibri"/>
              </a:rPr>
              <a:t>η</a:t>
            </a:r>
            <a:r>
              <a:rPr sz="1800" dirty="0">
                <a:latin typeface="Calibri"/>
                <a:cs typeface="Calibri"/>
              </a:rPr>
              <a:t>ν	</a:t>
            </a:r>
            <a:r>
              <a:rPr sz="1800" spc="-5" dirty="0">
                <a:latin typeface="Calibri"/>
                <a:cs typeface="Calibri"/>
              </a:rPr>
              <a:t>οπ</a:t>
            </a:r>
            <a:r>
              <a:rPr sz="1800" spc="5" dirty="0">
                <a:latin typeface="Calibri"/>
                <a:cs typeface="Calibri"/>
              </a:rPr>
              <a:t>οί</a:t>
            </a:r>
            <a:r>
              <a:rPr sz="1800" dirty="0">
                <a:latin typeface="Calibri"/>
                <a:cs typeface="Calibri"/>
              </a:rPr>
              <a:t>α	</a:t>
            </a:r>
            <a:r>
              <a:rPr sz="1800" spc="-15" dirty="0">
                <a:latin typeface="Calibri"/>
                <a:cs typeface="Calibri"/>
              </a:rPr>
              <a:t>τ</a:t>
            </a:r>
            <a:r>
              <a:rPr sz="1800" dirty="0">
                <a:latin typeface="Calibri"/>
                <a:cs typeface="Calibri"/>
              </a:rPr>
              <a:t>α	</a:t>
            </a:r>
            <a:r>
              <a:rPr sz="1800" spc="-5" dirty="0">
                <a:latin typeface="Calibri"/>
                <a:cs typeface="Calibri"/>
              </a:rPr>
              <a:t>ορ</a:t>
            </a:r>
            <a:r>
              <a:rPr sz="1800" dirty="0">
                <a:latin typeface="Calibri"/>
                <a:cs typeface="Calibri"/>
              </a:rPr>
              <a:t>α</a:t>
            </a:r>
            <a:r>
              <a:rPr sz="1800" spc="-15" dirty="0">
                <a:latin typeface="Calibri"/>
                <a:cs typeface="Calibri"/>
              </a:rPr>
              <a:t>τ</a:t>
            </a:r>
            <a:r>
              <a:rPr sz="1800" dirty="0">
                <a:latin typeface="Calibri"/>
                <a:cs typeface="Calibri"/>
              </a:rPr>
              <a:t>ά	</a:t>
            </a:r>
            <a:r>
              <a:rPr sz="1800" spc="-50" dirty="0">
                <a:latin typeface="Calibri"/>
                <a:cs typeface="Calibri"/>
              </a:rPr>
              <a:t>κ</a:t>
            </a:r>
            <a:r>
              <a:rPr sz="1800" spc="-5" dirty="0">
                <a:latin typeface="Calibri"/>
                <a:cs typeface="Calibri"/>
              </a:rPr>
              <a:t>α</a:t>
            </a:r>
            <a:r>
              <a:rPr sz="1800" dirty="0">
                <a:latin typeface="Calibri"/>
                <a:cs typeface="Calibri"/>
              </a:rPr>
              <a:t>ι	</a:t>
            </a:r>
            <a:r>
              <a:rPr sz="1800" spc="-5" dirty="0">
                <a:latin typeface="Calibri"/>
                <a:cs typeface="Calibri"/>
              </a:rPr>
              <a:t>αό</a:t>
            </a:r>
            <a:r>
              <a:rPr sz="1800" spc="-10" dirty="0">
                <a:latin typeface="Calibri"/>
                <a:cs typeface="Calibri"/>
              </a:rPr>
              <a:t>ρ</a:t>
            </a:r>
            <a:r>
              <a:rPr sz="1800" spc="5" dirty="0">
                <a:latin typeface="Calibri"/>
                <a:cs typeface="Calibri"/>
              </a:rPr>
              <a:t>α</a:t>
            </a:r>
            <a:r>
              <a:rPr sz="1800" spc="-15" dirty="0">
                <a:latin typeface="Calibri"/>
                <a:cs typeface="Calibri"/>
              </a:rPr>
              <a:t>τ</a:t>
            </a:r>
            <a:r>
              <a:rPr sz="1800" dirty="0">
                <a:latin typeface="Calibri"/>
                <a:cs typeface="Calibri"/>
              </a:rPr>
              <a:t>α  </a:t>
            </a:r>
            <a:r>
              <a:rPr sz="1800" spc="-10" dirty="0">
                <a:latin typeface="Calibri"/>
                <a:cs typeface="Calibri"/>
              </a:rPr>
              <a:t>σωματίδια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αφήνουν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φως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να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διασχίσει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μάζα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κρασιού.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Wingdings"/>
              <a:buChar char=""/>
            </a:pPr>
            <a:endParaRPr sz="1800">
              <a:latin typeface="Calibri"/>
              <a:cs typeface="Calibri"/>
            </a:endParaRPr>
          </a:p>
          <a:p>
            <a:pPr marL="285115" marR="5080" indent="-273050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Wingdings"/>
              <a:buChar char=""/>
              <a:tabLst>
                <a:tab pos="285115" algn="l"/>
                <a:tab pos="285750" algn="l"/>
              </a:tabLst>
            </a:pPr>
            <a:r>
              <a:rPr sz="1800" dirty="0">
                <a:latin typeface="Calibri"/>
                <a:cs typeface="Calibri"/>
              </a:rPr>
              <a:t>Η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διαύγεια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ενός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κρασιού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γίνεται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αντιληπτή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βάζοντας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δείγμα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5" dirty="0">
                <a:latin typeface="Calibri"/>
                <a:cs typeface="Calibri"/>
              </a:rPr>
              <a:t>σε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ένα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διαφανές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ποτήρι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ανάμεσα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στον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παρατηρητή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σε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μια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φωτεινή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πηγή,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όπως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είναι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-5" dirty="0">
                <a:latin typeface="Calibri"/>
                <a:cs typeface="Calibri"/>
              </a:rPr>
              <a:t> φως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ενός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κεριού.</a:t>
            </a:r>
            <a:endParaRPr sz="1800">
              <a:latin typeface="Calibri"/>
              <a:cs typeface="Calibri"/>
            </a:endParaRPr>
          </a:p>
          <a:p>
            <a:pPr marL="285115" indent="-273050">
              <a:lnSpc>
                <a:spcPct val="100000"/>
              </a:lnSpc>
              <a:spcBef>
                <a:spcPts val="600"/>
              </a:spcBef>
              <a:buClr>
                <a:srgbClr val="717BA2"/>
              </a:buClr>
              <a:buSzPct val="75000"/>
              <a:buFont typeface="Wingdings"/>
              <a:buChar char=""/>
              <a:tabLst>
                <a:tab pos="285115" algn="l"/>
                <a:tab pos="285750" algn="l"/>
                <a:tab pos="559435" algn="l"/>
                <a:tab pos="1687195" algn="l"/>
                <a:tab pos="3096260" algn="l"/>
                <a:tab pos="3670300" algn="l"/>
                <a:tab pos="5295265" algn="l"/>
                <a:tab pos="5636895" algn="l"/>
                <a:tab pos="6303010" algn="l"/>
                <a:tab pos="7018020" algn="l"/>
                <a:tab pos="7529830" algn="l"/>
                <a:tab pos="7982584" algn="l"/>
              </a:tabLst>
            </a:pPr>
            <a:r>
              <a:rPr sz="1800" dirty="0">
                <a:latin typeface="Calibri"/>
                <a:cs typeface="Calibri"/>
              </a:rPr>
              <a:t>Η	</a:t>
            </a:r>
            <a:r>
              <a:rPr sz="1800" spc="-5" dirty="0">
                <a:latin typeface="Calibri"/>
                <a:cs typeface="Calibri"/>
              </a:rPr>
              <a:t>διαφάνεια	παρατηρείται	όταν	τοποθετήσουμε	</a:t>
            </a:r>
            <a:r>
              <a:rPr sz="1800" spc="-10" dirty="0">
                <a:latin typeface="Calibri"/>
                <a:cs typeface="Calibri"/>
              </a:rPr>
              <a:t>το	</a:t>
            </a:r>
            <a:r>
              <a:rPr sz="1800" spc="-5" dirty="0">
                <a:latin typeface="Calibri"/>
                <a:cs typeface="Calibri"/>
              </a:rPr>
              <a:t>κρασί	μπρος	</a:t>
            </a:r>
            <a:r>
              <a:rPr sz="1800" dirty="0">
                <a:latin typeface="Calibri"/>
                <a:cs typeface="Calibri"/>
              </a:rPr>
              <a:t>από	</a:t>
            </a:r>
            <a:r>
              <a:rPr sz="1800" spc="-5" dirty="0">
                <a:latin typeface="Calibri"/>
                <a:cs typeface="Calibri"/>
              </a:rPr>
              <a:t>μια	λευκή</a:t>
            </a:r>
            <a:endParaRPr sz="1800">
              <a:latin typeface="Calibri"/>
              <a:cs typeface="Calibri"/>
            </a:endParaRPr>
          </a:p>
          <a:p>
            <a:pPr marL="285115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επιφάνεια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ή</a:t>
            </a:r>
            <a:r>
              <a:rPr sz="1800" spc="-10" dirty="0">
                <a:latin typeface="Calibri"/>
                <a:cs typeface="Calibri"/>
              </a:rPr>
              <a:t> ένα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συγκεκριμένο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σχήμα.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10"/>
              </a:spcBef>
            </a:pPr>
            <a:r>
              <a:rPr sz="2800" spc="-100" dirty="0">
                <a:solidFill>
                  <a:srgbClr val="464652"/>
                </a:solidFill>
                <a:latin typeface="Cambria"/>
                <a:cs typeface="Cambria"/>
              </a:rPr>
              <a:t>Τα</a:t>
            </a:r>
            <a:r>
              <a:rPr sz="2800" spc="-10" dirty="0">
                <a:solidFill>
                  <a:srgbClr val="464652"/>
                </a:solidFill>
                <a:latin typeface="Cambria"/>
                <a:cs typeface="Cambria"/>
              </a:rPr>
              <a:t> </a:t>
            </a:r>
            <a:r>
              <a:rPr sz="2800" spc="-5" dirty="0">
                <a:solidFill>
                  <a:srgbClr val="464652"/>
                </a:solidFill>
                <a:latin typeface="Cambria"/>
                <a:cs typeface="Cambria"/>
              </a:rPr>
              <a:t>δάκρυα</a:t>
            </a:r>
            <a:r>
              <a:rPr sz="2800" spc="10" dirty="0">
                <a:solidFill>
                  <a:srgbClr val="464652"/>
                </a:solidFill>
                <a:latin typeface="Cambria"/>
                <a:cs typeface="Cambria"/>
              </a:rPr>
              <a:t> </a:t>
            </a:r>
            <a:r>
              <a:rPr sz="2800" spc="-10" dirty="0">
                <a:solidFill>
                  <a:srgbClr val="464652"/>
                </a:solidFill>
                <a:latin typeface="Cambria"/>
                <a:cs typeface="Cambria"/>
              </a:rPr>
              <a:t>του</a:t>
            </a:r>
            <a:r>
              <a:rPr sz="2800" spc="-20" dirty="0">
                <a:solidFill>
                  <a:srgbClr val="464652"/>
                </a:solidFill>
                <a:latin typeface="Cambria"/>
                <a:cs typeface="Cambria"/>
              </a:rPr>
              <a:t> </a:t>
            </a:r>
            <a:r>
              <a:rPr sz="2800" spc="-5" dirty="0">
                <a:solidFill>
                  <a:srgbClr val="464652"/>
                </a:solidFill>
                <a:latin typeface="Cambria"/>
                <a:cs typeface="Cambria"/>
              </a:rPr>
              <a:t>κρασιού</a:t>
            </a:r>
            <a:endParaRPr sz="2800">
              <a:latin typeface="Cambria"/>
              <a:cs typeface="Cambria"/>
            </a:endParaRPr>
          </a:p>
          <a:p>
            <a:pPr marL="285115" marR="5715" indent="-273050" algn="just">
              <a:lnSpc>
                <a:spcPct val="100000"/>
              </a:lnSpc>
              <a:spcBef>
                <a:spcPts val="555"/>
              </a:spcBef>
              <a:buClr>
                <a:srgbClr val="717BA2"/>
              </a:buClr>
              <a:buSzPct val="75000"/>
              <a:buFont typeface="Wingdings"/>
              <a:buChar char=""/>
              <a:tabLst>
                <a:tab pos="285750" algn="l"/>
              </a:tabLst>
            </a:pPr>
            <a:r>
              <a:rPr sz="1800" spc="-10" dirty="0">
                <a:latin typeface="Calibri"/>
                <a:cs typeface="Calibri"/>
              </a:rPr>
              <a:t>Ανακινώντας</a:t>
            </a:r>
            <a:r>
              <a:rPr sz="1800" spc="-5" dirty="0">
                <a:latin typeface="Calibri"/>
                <a:cs typeface="Calibri"/>
              </a:rPr>
              <a:t> περιστροφικά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κρασί</a:t>
            </a:r>
            <a:r>
              <a:rPr sz="1800" spc="-5" dirty="0">
                <a:latin typeface="Calibri"/>
                <a:cs typeface="Calibri"/>
              </a:rPr>
              <a:t> μέσα </a:t>
            </a:r>
            <a:r>
              <a:rPr sz="1800" dirty="0">
                <a:latin typeface="Calibri"/>
                <a:cs typeface="Calibri"/>
              </a:rPr>
              <a:t>στο ποτήρι </a:t>
            </a:r>
            <a:r>
              <a:rPr sz="1800" spc="-5" dirty="0">
                <a:latin typeface="Calibri"/>
                <a:cs typeface="Calibri"/>
              </a:rPr>
              <a:t>μπορούμε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να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διακρίνουμε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τα </a:t>
            </a:r>
            <a:r>
              <a:rPr sz="1800" spc="-10" dirty="0">
                <a:latin typeface="Calibri"/>
                <a:cs typeface="Calibri"/>
              </a:rPr>
              <a:t> δάκρυα,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όπως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μεταφορικά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λέμε</a:t>
            </a:r>
            <a:r>
              <a:rPr sz="1800" dirty="0">
                <a:latin typeface="Calibri"/>
                <a:cs typeface="Calibri"/>
              </a:rPr>
              <a:t> τις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χοντρές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σταγόνες,</a:t>
            </a:r>
            <a:r>
              <a:rPr sz="1800" dirty="0">
                <a:latin typeface="Calibri"/>
                <a:cs typeface="Calibri"/>
              </a:rPr>
              <a:t> που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αφού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δημιουργηθούν,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αρχίζουν</a:t>
            </a:r>
            <a:r>
              <a:rPr sz="1800" spc="-5" dirty="0">
                <a:latin typeface="Calibri"/>
                <a:cs typeface="Calibri"/>
              </a:rPr>
              <a:t> να </a:t>
            </a:r>
            <a:r>
              <a:rPr sz="1800" spc="-20" dirty="0">
                <a:latin typeface="Calibri"/>
                <a:cs typeface="Calibri"/>
              </a:rPr>
              <a:t>κυλούν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από </a:t>
            </a:r>
            <a:r>
              <a:rPr sz="1800" spc="-10" dirty="0">
                <a:latin typeface="Calibri"/>
                <a:cs typeface="Calibri"/>
              </a:rPr>
              <a:t>τα τοιχώματα </a:t>
            </a:r>
            <a:r>
              <a:rPr sz="1800" spc="-5" dirty="0">
                <a:latin typeface="Calibri"/>
                <a:cs typeface="Calibri"/>
              </a:rPr>
              <a:t>του ποτηριού </a:t>
            </a:r>
            <a:r>
              <a:rPr sz="1800" dirty="0">
                <a:latin typeface="Calibri"/>
                <a:cs typeface="Calibri"/>
              </a:rPr>
              <a:t>προς </a:t>
            </a:r>
            <a:r>
              <a:rPr sz="1800" spc="-5" dirty="0">
                <a:latin typeface="Calibri"/>
                <a:cs typeface="Calibri"/>
              </a:rPr>
              <a:t>τα </a:t>
            </a:r>
            <a:r>
              <a:rPr sz="1800" spc="-20" dirty="0">
                <a:latin typeface="Calibri"/>
                <a:cs typeface="Calibri"/>
              </a:rPr>
              <a:t>κάτω,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όταν μετά </a:t>
            </a:r>
            <a:r>
              <a:rPr sz="1800" dirty="0">
                <a:latin typeface="Calibri"/>
                <a:cs typeface="Calibri"/>
              </a:rPr>
              <a:t>από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ανακίνηση,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αφήσουμε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περιεχόμενο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σε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ηρεμία.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Wingdings"/>
              <a:buChar char=""/>
            </a:pPr>
            <a:endParaRPr sz="1800">
              <a:latin typeface="Calibri"/>
              <a:cs typeface="Calibri"/>
            </a:endParaRPr>
          </a:p>
          <a:p>
            <a:pPr marL="285115" indent="-273050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Wingdings"/>
              <a:buChar char=""/>
              <a:tabLst>
                <a:tab pos="285115" algn="l"/>
                <a:tab pos="285750" algn="l"/>
              </a:tabLst>
            </a:pPr>
            <a:r>
              <a:rPr sz="1800" dirty="0">
                <a:latin typeface="Calibri"/>
                <a:cs typeface="Calibri"/>
              </a:rPr>
              <a:t>Η</a:t>
            </a:r>
            <a:r>
              <a:rPr sz="1800" spc="38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ποσότητα</a:t>
            </a:r>
            <a:r>
              <a:rPr sz="1800" spc="37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και</a:t>
            </a:r>
            <a:r>
              <a:rPr sz="1800" spc="38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  </a:t>
            </a:r>
            <a:r>
              <a:rPr sz="1800" spc="-5" dirty="0">
                <a:latin typeface="Calibri"/>
                <a:cs typeface="Calibri"/>
              </a:rPr>
              <a:t>μέγεθος</a:t>
            </a:r>
            <a:r>
              <a:rPr sz="1800" spc="39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των</a:t>
            </a:r>
            <a:r>
              <a:rPr sz="1800" spc="38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δακρύων</a:t>
            </a:r>
            <a:r>
              <a:rPr sz="1800" spc="3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είναι</a:t>
            </a:r>
            <a:r>
              <a:rPr sz="1800" spc="38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συνάρτηση</a:t>
            </a:r>
            <a:r>
              <a:rPr sz="1800" spc="39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της</a:t>
            </a:r>
            <a:r>
              <a:rPr sz="1800" spc="38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περιεκτικότητας  </a:t>
            </a:r>
            <a:r>
              <a:rPr sz="1800" spc="-5" dirty="0">
                <a:latin typeface="Calibri"/>
                <a:cs typeface="Calibri"/>
              </a:rPr>
              <a:t>της</a:t>
            </a:r>
            <a:endParaRPr sz="1800">
              <a:latin typeface="Calibri"/>
              <a:cs typeface="Calibri"/>
            </a:endParaRPr>
          </a:p>
          <a:p>
            <a:pPr marL="285115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αιθανόλης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4020" y="6432554"/>
            <a:ext cx="121285" cy="190500"/>
          </a:xfrm>
          <a:custGeom>
            <a:avLst/>
            <a:gdLst/>
            <a:ahLst/>
            <a:cxnLst/>
            <a:rect l="l" t="t" r="r" b="b"/>
            <a:pathLst>
              <a:path w="121284" h="190500">
                <a:moveTo>
                  <a:pt x="0" y="0"/>
                </a:moveTo>
                <a:lnTo>
                  <a:pt x="0" y="190499"/>
                </a:lnTo>
                <a:lnTo>
                  <a:pt x="120658" y="95249"/>
                </a:lnTo>
                <a:lnTo>
                  <a:pt x="0" y="0"/>
                </a:lnTo>
                <a:close/>
              </a:path>
            </a:pathLst>
          </a:custGeom>
          <a:solidFill>
            <a:srgbClr val="9EB8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740" y="220212"/>
            <a:ext cx="35032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20" dirty="0"/>
              <a:t>Το</a:t>
            </a:r>
            <a:r>
              <a:rPr spc="-5" dirty="0"/>
              <a:t> </a:t>
            </a:r>
            <a:r>
              <a:rPr spc="-10" dirty="0"/>
              <a:t>άρωμα</a:t>
            </a:r>
            <a:r>
              <a:rPr spc="-15" dirty="0"/>
              <a:t> </a:t>
            </a:r>
            <a:r>
              <a:rPr spc="-10" dirty="0"/>
              <a:t>του</a:t>
            </a:r>
            <a:r>
              <a:rPr spc="-15" dirty="0"/>
              <a:t> </a:t>
            </a:r>
            <a:r>
              <a:rPr spc="-10" dirty="0"/>
              <a:t>κρασιού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40" y="946780"/>
            <a:ext cx="8987790" cy="5848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marR="5715" indent="-273050" algn="just">
              <a:lnSpc>
                <a:spcPct val="100000"/>
              </a:lnSpc>
              <a:spcBef>
                <a:spcPts val="1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u="dashLong" spc="-8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Το 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άρωμα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του κρασιού διακρίνεται </a:t>
            </a:r>
            <a:r>
              <a:rPr sz="1800" u="dashLong" spc="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σε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πρωτογενές, 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που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προέρχεται 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από 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αρωματικές 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ου</a:t>
            </a:r>
            <a:r>
              <a:rPr sz="1800" dirty="0">
                <a:latin typeface="Calibri"/>
                <a:cs typeface="Calibri"/>
              </a:rPr>
              <a:t>σίες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που περιέχει </a:t>
            </a:r>
            <a:r>
              <a:rPr sz="1800" spc="-10" dirty="0">
                <a:latin typeface="Calibri"/>
                <a:cs typeface="Calibri"/>
              </a:rPr>
              <a:t>το σταφύλι, </a:t>
            </a:r>
            <a:r>
              <a:rPr sz="1800" dirty="0">
                <a:latin typeface="Calibri"/>
                <a:cs typeface="Calibri"/>
              </a:rPr>
              <a:t>σε </a:t>
            </a:r>
            <a:r>
              <a:rPr sz="1800" spc="-5" dirty="0">
                <a:latin typeface="Calibri"/>
                <a:cs typeface="Calibri"/>
              </a:rPr>
              <a:t>δευτερογενές, </a:t>
            </a:r>
            <a:r>
              <a:rPr sz="1800" dirty="0">
                <a:latin typeface="Calibri"/>
                <a:cs typeface="Calibri"/>
              </a:rPr>
              <a:t>που </a:t>
            </a:r>
            <a:r>
              <a:rPr sz="1800" spc="-5" dirty="0">
                <a:latin typeface="Calibri"/>
                <a:cs typeface="Calibri"/>
              </a:rPr>
              <a:t>εμφανίζεται </a:t>
            </a:r>
            <a:r>
              <a:rPr sz="1800" spc="-20" dirty="0">
                <a:latin typeface="Calibri"/>
                <a:cs typeface="Calibri"/>
              </a:rPr>
              <a:t>κατά </a:t>
            </a:r>
            <a:r>
              <a:rPr sz="1800" spc="-5" dirty="0">
                <a:latin typeface="Calibri"/>
                <a:cs typeface="Calibri"/>
              </a:rPr>
              <a:t>τη </a:t>
            </a:r>
            <a:r>
              <a:rPr sz="1800" spc="-10" dirty="0">
                <a:latin typeface="Calibri"/>
                <a:cs typeface="Calibri"/>
              </a:rPr>
              <a:t>διάρκεια </a:t>
            </a:r>
            <a:r>
              <a:rPr sz="1800" dirty="0">
                <a:latin typeface="Calibri"/>
                <a:cs typeface="Calibri"/>
              </a:rPr>
              <a:t>της </a:t>
            </a:r>
            <a:r>
              <a:rPr sz="1800" spc="-10" dirty="0">
                <a:latin typeface="Calibri"/>
                <a:cs typeface="Calibri"/>
              </a:rPr>
              <a:t>ζύμωσης 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ταυτόχρονα </a:t>
            </a:r>
            <a:r>
              <a:rPr sz="1800" dirty="0">
                <a:latin typeface="Calibri"/>
                <a:cs typeface="Calibri"/>
              </a:rPr>
              <a:t>με </a:t>
            </a:r>
            <a:r>
              <a:rPr sz="1800" spc="-5" dirty="0">
                <a:latin typeface="Calibri"/>
                <a:cs typeface="Calibri"/>
              </a:rPr>
              <a:t>τη μετατροπή </a:t>
            </a:r>
            <a:r>
              <a:rPr sz="1800" spc="-10" dirty="0">
                <a:latin typeface="Calibri"/>
                <a:cs typeface="Calibri"/>
              </a:rPr>
              <a:t>των σακχάρων </a:t>
            </a:r>
            <a:r>
              <a:rPr sz="1800" spc="-5" dirty="0">
                <a:latin typeface="Calibri"/>
                <a:cs typeface="Calibri"/>
              </a:rPr>
              <a:t>του </a:t>
            </a:r>
            <a:r>
              <a:rPr sz="1800" spc="-15" dirty="0">
                <a:latin typeface="Calibri"/>
                <a:cs typeface="Calibri"/>
              </a:rPr>
              <a:t>γλεύκους </a:t>
            </a:r>
            <a:r>
              <a:rPr sz="1800" spc="5" dirty="0">
                <a:latin typeface="Calibri"/>
                <a:cs typeface="Calibri"/>
              </a:rPr>
              <a:t>σε </a:t>
            </a:r>
            <a:r>
              <a:rPr sz="1800" spc="-5" dirty="0">
                <a:latin typeface="Calibri"/>
                <a:cs typeface="Calibri"/>
              </a:rPr>
              <a:t>αιθανόλη </a:t>
            </a:r>
            <a:r>
              <a:rPr sz="1800" spc="-20" dirty="0">
                <a:latin typeface="Calibri"/>
                <a:cs typeface="Calibri"/>
              </a:rPr>
              <a:t>και </a:t>
            </a:r>
            <a:r>
              <a:rPr sz="1800" spc="5" dirty="0">
                <a:latin typeface="Calibri"/>
                <a:cs typeface="Calibri"/>
              </a:rPr>
              <a:t>τη </a:t>
            </a:r>
            <a:r>
              <a:rPr sz="1800" spc="-10" dirty="0">
                <a:latin typeface="Calibri"/>
                <a:cs typeface="Calibri"/>
              </a:rPr>
              <a:t>δημιουργία 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ενός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πλήθους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αρωματικών</a:t>
            </a:r>
            <a:r>
              <a:rPr sz="1800" spc="-5" dirty="0">
                <a:latin typeface="Calibri"/>
                <a:cs typeface="Calibri"/>
              </a:rPr>
              <a:t> ενώσεων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και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στο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τριτογενές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άρωμα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και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μπουκέτο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που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αναπτύσσονται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αργότερα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κατά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την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ωρίμανση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παλαίωση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κρασιού.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marR="8890" indent="-273050" algn="just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spc="-20" dirty="0">
                <a:latin typeface="Calibri"/>
                <a:cs typeface="Calibri"/>
              </a:rPr>
              <a:t>Φρεσκάδα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είναι</a:t>
            </a:r>
            <a:r>
              <a:rPr sz="1800" dirty="0">
                <a:latin typeface="Calibri"/>
                <a:cs typeface="Calibri"/>
              </a:rPr>
              <a:t> η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αρωματική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αίσθηση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ενός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κρασιού</a:t>
            </a:r>
            <a:r>
              <a:rPr sz="1800" dirty="0">
                <a:latin typeface="Calibri"/>
                <a:cs typeface="Calibri"/>
              </a:rPr>
              <a:t> που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δίνει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φρέσκα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φρουτώδη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 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ανθώδη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αρώματα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αποτελεί,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για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πολλά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κρασιά,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μόνο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τους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χάρισμα.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indent="-273050" algn="just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spc="-10" dirty="0">
                <a:latin typeface="Calibri"/>
                <a:cs typeface="Calibri"/>
              </a:rPr>
              <a:t>Λίγα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είναι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τα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κρασιά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που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αντέχουν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σε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παλαίωση.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marR="6350" indent="-273050" algn="just">
              <a:lnSpc>
                <a:spcPct val="100000"/>
              </a:lnSpc>
              <a:spcBef>
                <a:spcPts val="116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spc="-10" dirty="0">
                <a:latin typeface="Calibri"/>
                <a:cs typeface="Calibri"/>
              </a:rPr>
              <a:t>Πρόκειται</a:t>
            </a:r>
            <a:r>
              <a:rPr sz="1800" spc="-5" dirty="0">
                <a:latin typeface="Calibri"/>
                <a:cs typeface="Calibri"/>
              </a:rPr>
              <a:t> για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κρασιά</a:t>
            </a:r>
            <a:r>
              <a:rPr sz="1800" dirty="0">
                <a:latin typeface="Calibri"/>
                <a:cs typeface="Calibri"/>
              </a:rPr>
              <a:t> που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γίνονται</a:t>
            </a:r>
            <a:r>
              <a:rPr sz="1800" dirty="0">
                <a:latin typeface="Calibri"/>
                <a:cs typeface="Calibri"/>
              </a:rPr>
              <a:t> σε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περιοχές</a:t>
            </a:r>
            <a:r>
              <a:rPr sz="1800" dirty="0">
                <a:latin typeface="Calibri"/>
                <a:cs typeface="Calibri"/>
              </a:rPr>
              <a:t> ευνοημένες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από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φύση,</a:t>
            </a:r>
            <a:r>
              <a:rPr sz="1800" dirty="0">
                <a:latin typeface="Calibri"/>
                <a:cs typeface="Calibri"/>
              </a:rPr>
              <a:t> στις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οποίες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καλλιεργούνται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κατάλληλες</a:t>
            </a:r>
            <a:r>
              <a:rPr sz="1800" spc="-5" dirty="0">
                <a:latin typeface="Calibri"/>
                <a:cs typeface="Calibri"/>
              </a:rPr>
              <a:t> ποικιλίες,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και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με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την</a:t>
            </a:r>
            <a:r>
              <a:rPr sz="1800" spc="-10" dirty="0">
                <a:latin typeface="Calibri"/>
                <a:cs typeface="Calibri"/>
              </a:rPr>
              <a:t> κατάλληλη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μέθοδο,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ικανές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να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δώσουν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κρασιά </a:t>
            </a:r>
            <a:r>
              <a:rPr sz="1800" dirty="0">
                <a:latin typeface="Calibri"/>
                <a:cs typeface="Calibri"/>
              </a:rPr>
              <a:t>που </a:t>
            </a:r>
            <a:r>
              <a:rPr sz="1800" spc="-5" dirty="0">
                <a:latin typeface="Calibri"/>
                <a:cs typeface="Calibri"/>
              </a:rPr>
              <a:t>μπορούν να αντέξουν </a:t>
            </a:r>
            <a:r>
              <a:rPr sz="1800" spc="-20" dirty="0">
                <a:latin typeface="Calibri"/>
                <a:cs typeface="Calibri"/>
              </a:rPr>
              <a:t>και </a:t>
            </a:r>
            <a:r>
              <a:rPr sz="1800" dirty="0">
                <a:latin typeface="Calibri"/>
                <a:cs typeface="Calibri"/>
              </a:rPr>
              <a:t>να </a:t>
            </a:r>
            <a:r>
              <a:rPr sz="1800" spc="-10" dirty="0">
                <a:latin typeface="Calibri"/>
                <a:cs typeface="Calibri"/>
              </a:rPr>
              <a:t>βελτιωθούν </a:t>
            </a:r>
            <a:r>
              <a:rPr sz="1800" dirty="0">
                <a:latin typeface="Calibri"/>
                <a:cs typeface="Calibri"/>
              </a:rPr>
              <a:t>με </a:t>
            </a:r>
            <a:r>
              <a:rPr sz="1800" spc="-15" dirty="0">
                <a:latin typeface="Calibri"/>
                <a:cs typeface="Calibri"/>
              </a:rPr>
              <a:t>την </a:t>
            </a:r>
            <a:r>
              <a:rPr sz="1800" spc="-5" dirty="0">
                <a:latin typeface="Calibri"/>
                <a:cs typeface="Calibri"/>
              </a:rPr>
              <a:t>πάροδο </a:t>
            </a:r>
            <a:r>
              <a:rPr sz="1800" spc="-10" dirty="0">
                <a:latin typeface="Calibri"/>
                <a:cs typeface="Calibri"/>
              </a:rPr>
              <a:t>του </a:t>
            </a:r>
            <a:r>
              <a:rPr sz="1800" spc="-5" dirty="0">
                <a:latin typeface="Calibri"/>
                <a:cs typeface="Calibri"/>
              </a:rPr>
              <a:t>χρόνου 10 μέχρι 20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30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χρόνια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σε </a:t>
            </a:r>
            <a:r>
              <a:rPr sz="1800" spc="-5" dirty="0">
                <a:latin typeface="Calibri"/>
                <a:cs typeface="Calibri"/>
              </a:rPr>
              <a:t>σπάνιες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περιπτώσεις.</a:t>
            </a:r>
            <a:endParaRPr sz="1800">
              <a:latin typeface="Calibri"/>
              <a:cs typeface="Calibri"/>
            </a:endParaRPr>
          </a:p>
          <a:p>
            <a:pPr marL="285115" marR="5080" indent="-273050" algn="just">
              <a:lnSpc>
                <a:spcPct val="100000"/>
              </a:lnSpc>
              <a:spcBef>
                <a:spcPts val="60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dirty="0">
                <a:latin typeface="Calibri"/>
                <a:cs typeface="Calibri"/>
              </a:rPr>
              <a:t>Η </a:t>
            </a:r>
            <a:r>
              <a:rPr sz="1800" spc="-5" dirty="0">
                <a:latin typeface="Calibri"/>
                <a:cs typeface="Calibri"/>
              </a:rPr>
              <a:t>μεγάλη </a:t>
            </a:r>
            <a:r>
              <a:rPr sz="1800" spc="-20" dirty="0">
                <a:latin typeface="Calibri"/>
                <a:cs typeface="Calibri"/>
              </a:rPr>
              <a:t>μάζα </a:t>
            </a:r>
            <a:r>
              <a:rPr sz="1800" spc="-10" dirty="0">
                <a:latin typeface="Calibri"/>
                <a:cs typeface="Calibri"/>
              </a:rPr>
              <a:t>των κρασιών </a:t>
            </a:r>
            <a:r>
              <a:rPr sz="1800" spc="-5" dirty="0">
                <a:latin typeface="Calibri"/>
                <a:cs typeface="Calibri"/>
              </a:rPr>
              <a:t>ποιότητας </a:t>
            </a:r>
            <a:r>
              <a:rPr sz="1800" dirty="0">
                <a:latin typeface="Calibri"/>
                <a:cs typeface="Calibri"/>
              </a:rPr>
              <a:t>πρέπει να </a:t>
            </a:r>
            <a:r>
              <a:rPr sz="1800" spc="-10" dirty="0">
                <a:latin typeface="Calibri"/>
                <a:cs typeface="Calibri"/>
              </a:rPr>
              <a:t>καταναλωθεί </a:t>
            </a:r>
            <a:r>
              <a:rPr sz="1800" dirty="0">
                <a:latin typeface="Calibri"/>
                <a:cs typeface="Calibri"/>
              </a:rPr>
              <a:t>σε </a:t>
            </a:r>
            <a:r>
              <a:rPr sz="1800" spc="-5" dirty="0">
                <a:latin typeface="Calibri"/>
                <a:cs typeface="Calibri"/>
              </a:rPr>
              <a:t>2-5 </a:t>
            </a:r>
            <a:r>
              <a:rPr sz="1800" dirty="0">
                <a:latin typeface="Calibri"/>
                <a:cs typeface="Calibri"/>
              </a:rPr>
              <a:t>χρόνια από </a:t>
            </a:r>
            <a:r>
              <a:rPr sz="1800" spc="-5" dirty="0">
                <a:latin typeface="Calibri"/>
                <a:cs typeface="Calibri"/>
              </a:rPr>
              <a:t>τη στιγμή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της</a:t>
            </a:r>
            <a:r>
              <a:rPr sz="1800" spc="-10" dirty="0">
                <a:latin typeface="Calibri"/>
                <a:cs typeface="Calibri"/>
              </a:rPr>
              <a:t> εμφιάλωσης.</a:t>
            </a:r>
            <a:endParaRPr sz="1800">
              <a:latin typeface="Calibri"/>
              <a:cs typeface="Calibri"/>
            </a:endParaRPr>
          </a:p>
          <a:p>
            <a:pPr marL="285115" indent="-273050" algn="just">
              <a:lnSpc>
                <a:spcPct val="100000"/>
              </a:lnSpc>
              <a:spcBef>
                <a:spcPts val="6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spc="-15" dirty="0">
                <a:latin typeface="Calibri"/>
                <a:cs typeface="Calibri"/>
              </a:rPr>
              <a:t>Όλα</a:t>
            </a:r>
            <a:r>
              <a:rPr sz="1800" spc="25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τα</a:t>
            </a:r>
            <a:r>
              <a:rPr sz="1800" spc="24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υπόλοιπα</a:t>
            </a:r>
            <a:r>
              <a:rPr sz="1800" spc="2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κρασιά</a:t>
            </a:r>
            <a:r>
              <a:rPr sz="1800" spc="2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πρέπει</a:t>
            </a:r>
            <a:r>
              <a:rPr sz="1800" spc="254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να</a:t>
            </a:r>
            <a:r>
              <a:rPr sz="1800" spc="2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καταναλωθούν</a:t>
            </a:r>
            <a:r>
              <a:rPr sz="1800" spc="254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μέσα</a:t>
            </a:r>
            <a:r>
              <a:rPr sz="1800" spc="2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στον</a:t>
            </a:r>
            <a:r>
              <a:rPr sz="1800" spc="26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πρώτο</a:t>
            </a:r>
            <a:r>
              <a:rPr sz="1800" spc="2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χρόνο,</a:t>
            </a:r>
            <a:r>
              <a:rPr sz="1800" spc="2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πριν</a:t>
            </a:r>
            <a:r>
              <a:rPr sz="1800" spc="2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χάσουν</a:t>
            </a:r>
            <a:endParaRPr sz="1800">
              <a:latin typeface="Calibri"/>
              <a:cs typeface="Calibri"/>
            </a:endParaRPr>
          </a:p>
          <a:p>
            <a:pPr marL="285115" algn="just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στο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φρέσκο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αρωματικό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γευστικό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χαρακτήρα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τους.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4020" y="6432554"/>
            <a:ext cx="121285" cy="190500"/>
          </a:xfrm>
          <a:custGeom>
            <a:avLst/>
            <a:gdLst/>
            <a:ahLst/>
            <a:cxnLst/>
            <a:rect l="l" t="t" r="r" b="b"/>
            <a:pathLst>
              <a:path w="121284" h="190500">
                <a:moveTo>
                  <a:pt x="0" y="0"/>
                </a:moveTo>
                <a:lnTo>
                  <a:pt x="0" y="190499"/>
                </a:lnTo>
                <a:lnTo>
                  <a:pt x="120658" y="95249"/>
                </a:lnTo>
                <a:lnTo>
                  <a:pt x="0" y="0"/>
                </a:lnTo>
                <a:close/>
              </a:path>
            </a:pathLst>
          </a:custGeom>
          <a:solidFill>
            <a:srgbClr val="9EB8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740" y="220212"/>
            <a:ext cx="35032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20" dirty="0"/>
              <a:t>Το</a:t>
            </a:r>
            <a:r>
              <a:rPr spc="-5" dirty="0"/>
              <a:t> </a:t>
            </a:r>
            <a:r>
              <a:rPr spc="-10" dirty="0"/>
              <a:t>άρωμα</a:t>
            </a:r>
            <a:r>
              <a:rPr spc="-15" dirty="0"/>
              <a:t> </a:t>
            </a:r>
            <a:r>
              <a:rPr spc="-10" dirty="0"/>
              <a:t>του</a:t>
            </a:r>
            <a:r>
              <a:rPr spc="-15" dirty="0"/>
              <a:t> </a:t>
            </a:r>
            <a:r>
              <a:rPr spc="-10" dirty="0"/>
              <a:t>κρασιού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40" y="946780"/>
            <a:ext cx="8985885" cy="54527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marR="5080" indent="-273050" algn="just">
              <a:lnSpc>
                <a:spcPct val="100000"/>
              </a:lnSpc>
              <a:spcBef>
                <a:spcPts val="1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spc="-15" dirty="0">
                <a:latin typeface="Calibri"/>
                <a:cs typeface="Calibri"/>
              </a:rPr>
              <a:t>Α</a:t>
            </a:r>
            <a:r>
              <a:rPr sz="1800" u="dashLong" spc="-1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κολουθεί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μια</a:t>
            </a:r>
            <a:r>
              <a:rPr sz="1800" u="dashLong" spc="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σειρά</a:t>
            </a:r>
            <a:r>
              <a:rPr sz="1800" u="dashLong" spc="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1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ηλικιακών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προσδιορισμών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του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κρασιού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με</a:t>
            </a:r>
            <a:r>
              <a:rPr sz="1800" u="dashLong" spc="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σειρά</a:t>
            </a:r>
            <a:r>
              <a:rPr sz="1800" u="dashLong" spc="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αυξανόμε</a:t>
            </a:r>
            <a:r>
              <a:rPr sz="1800" spc="-5" dirty="0">
                <a:latin typeface="Calibri"/>
                <a:cs typeface="Calibri"/>
              </a:rPr>
              <a:t>νης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παλαίωσης.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indent="-273050">
              <a:lnSpc>
                <a:spcPct val="100000"/>
              </a:lnSpc>
              <a:spcBef>
                <a:spcPts val="117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15" dirty="0">
                <a:latin typeface="Calibri"/>
                <a:cs typeface="Calibri"/>
              </a:rPr>
              <a:t>Πρώιμο,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75" dirty="0">
                <a:latin typeface="Trebuchet MS"/>
                <a:cs typeface="Trebuchet MS"/>
              </a:rPr>
              <a:t>Nouveau,</a:t>
            </a:r>
            <a:r>
              <a:rPr sz="1800" spc="-240" dirty="0">
                <a:latin typeface="Trebuchet MS"/>
                <a:cs typeface="Trebuchet MS"/>
              </a:rPr>
              <a:t> </a:t>
            </a:r>
            <a:r>
              <a:rPr sz="1800" spc="-10" dirty="0">
                <a:latin typeface="Calibri"/>
                <a:cs typeface="Calibri"/>
              </a:rPr>
              <a:t>Νέο,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Καινούργιο,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Κλειστό,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Ώριμο,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Παλιό,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Περασμένο,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γερασμένο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717BA2"/>
              </a:buClr>
              <a:buFont typeface="Microsoft Sans Serif"/>
              <a:buChar char=""/>
            </a:pPr>
            <a:endParaRPr sz="2700">
              <a:latin typeface="Calibri"/>
              <a:cs typeface="Calibri"/>
            </a:endParaRPr>
          </a:p>
          <a:p>
            <a:pPr marL="285115" marR="5715" indent="-273050" algn="just">
              <a:lnSpc>
                <a:spcPct val="100000"/>
              </a:lnSpc>
              <a:spcBef>
                <a:spcPts val="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spc="-80" dirty="0">
                <a:latin typeface="Calibri"/>
                <a:cs typeface="Calibri"/>
              </a:rPr>
              <a:t>Το</a:t>
            </a:r>
            <a:r>
              <a:rPr sz="1800" spc="-7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μπουκέτο</a:t>
            </a:r>
            <a:r>
              <a:rPr sz="1800" spc="-5" dirty="0">
                <a:latin typeface="Calibri"/>
                <a:cs typeface="Calibri"/>
              </a:rPr>
              <a:t> του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κρασιού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αναπτύσσεται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όταν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-5" dirty="0">
                <a:latin typeface="Calibri"/>
                <a:cs typeface="Calibri"/>
              </a:rPr>
              <a:t> κρασί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βρίσκεται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μέσα</a:t>
            </a:r>
            <a:r>
              <a:rPr sz="1800" spc="395" dirty="0">
                <a:latin typeface="Calibri"/>
                <a:cs typeface="Calibri"/>
              </a:rPr>
              <a:t> </a:t>
            </a:r>
            <a:r>
              <a:rPr sz="1800" spc="5" dirty="0">
                <a:latin typeface="Calibri"/>
                <a:cs typeface="Calibri"/>
              </a:rPr>
              <a:t>στο  </a:t>
            </a:r>
            <a:r>
              <a:rPr sz="1800" spc="-10" dirty="0">
                <a:latin typeface="Calibri"/>
                <a:cs typeface="Calibri"/>
              </a:rPr>
              <a:t>μπουκάλι, 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μακριά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από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την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επίδραση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οξυγόνου.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indent="-273050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5" dirty="0">
                <a:latin typeface="Calibri"/>
                <a:cs typeface="Calibri"/>
              </a:rPr>
              <a:t>Μια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αργή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ευεργετική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επίδραση</a:t>
            </a:r>
            <a:r>
              <a:rPr sz="1800" spc="8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οξυγόνου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επιτυγχάνεται</a:t>
            </a:r>
            <a:r>
              <a:rPr sz="1800" spc="8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όταν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κρασί</a:t>
            </a:r>
            <a:r>
              <a:rPr sz="1800" spc="57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βρίσκεται</a:t>
            </a:r>
            <a:r>
              <a:rPr sz="1800" spc="8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έως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2</a:t>
            </a:r>
            <a:endParaRPr sz="1800">
              <a:latin typeface="Calibri"/>
              <a:cs typeface="Calibri"/>
            </a:endParaRPr>
          </a:p>
          <a:p>
            <a:pPr marL="285115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χρόνια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καλά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σφραγισμένο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σε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ένα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γεμάτο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ξύλινο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βαρέλι.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>
              <a:latin typeface="Calibri"/>
              <a:cs typeface="Calibri"/>
            </a:endParaRPr>
          </a:p>
          <a:p>
            <a:pPr marL="285115" marR="5715" indent="-273050" algn="just">
              <a:lnSpc>
                <a:spcPct val="100000"/>
              </a:lnSpc>
              <a:spcBef>
                <a:spcPts val="116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spc="-80" dirty="0">
                <a:latin typeface="Calibri"/>
                <a:cs typeface="Calibri"/>
              </a:rPr>
              <a:t>Το</a:t>
            </a:r>
            <a:r>
              <a:rPr sz="1800" spc="-7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άρωμα</a:t>
            </a:r>
            <a:r>
              <a:rPr sz="1800" spc="-5" dirty="0">
                <a:latin typeface="Calibri"/>
                <a:cs typeface="Calibri"/>
              </a:rPr>
              <a:t> είναι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μια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σύνθεση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σχετικά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απλή,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αντίθετα</a:t>
            </a:r>
            <a:r>
              <a:rPr sz="1800" dirty="0">
                <a:latin typeface="Calibri"/>
                <a:cs typeface="Calibri"/>
              </a:rPr>
              <a:t> με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το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μπουκέτο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5" dirty="0">
                <a:latin typeface="Calibri"/>
                <a:cs typeface="Calibri"/>
              </a:rPr>
              <a:t>που  </a:t>
            </a:r>
            <a:r>
              <a:rPr sz="1800" spc="-5" dirty="0">
                <a:latin typeface="Calibri"/>
                <a:cs typeface="Calibri"/>
              </a:rPr>
              <a:t>σημαίνει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ανακάτεμα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αρωμάτων</a:t>
            </a:r>
            <a:r>
              <a:rPr sz="1800" spc="-5" dirty="0">
                <a:latin typeface="Calibri"/>
                <a:cs typeface="Calibri"/>
              </a:rPr>
              <a:t> διαφόρων </a:t>
            </a:r>
            <a:r>
              <a:rPr sz="1800" spc="-15" dirty="0">
                <a:latin typeface="Calibri"/>
                <a:cs typeface="Calibri"/>
              </a:rPr>
              <a:t>λουλουδιών,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που </a:t>
            </a:r>
            <a:r>
              <a:rPr sz="1800" spc="-10" dirty="0">
                <a:latin typeface="Calibri"/>
                <a:cs typeface="Calibri"/>
              </a:rPr>
              <a:t>έχουν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αποκοπεί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από </a:t>
            </a:r>
            <a:r>
              <a:rPr sz="1800" spc="-10" dirty="0">
                <a:latin typeface="Calibri"/>
                <a:cs typeface="Calibri"/>
              </a:rPr>
              <a:t>το φυτό-μητέρα 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ακολουθώντας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μια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ξεχωριστή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διαδικασία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ανάπτυξης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γήρανσης.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indent="-273050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dirty="0">
                <a:latin typeface="Calibri"/>
                <a:cs typeface="Calibri"/>
              </a:rPr>
              <a:t>Η</a:t>
            </a:r>
            <a:r>
              <a:rPr sz="1800" spc="18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λέξη</a:t>
            </a:r>
            <a:r>
              <a:rPr sz="1800" spc="18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άρωμα</a:t>
            </a:r>
            <a:r>
              <a:rPr sz="1800" spc="19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δείχνει</a:t>
            </a:r>
            <a:r>
              <a:rPr sz="1800" spc="204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</a:t>
            </a:r>
            <a:r>
              <a:rPr sz="1800" spc="18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μυρωδιά</a:t>
            </a:r>
            <a:r>
              <a:rPr sz="1800" spc="17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ενός</a:t>
            </a:r>
            <a:r>
              <a:rPr sz="1800" spc="19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νέου</a:t>
            </a:r>
            <a:r>
              <a:rPr sz="1800" spc="18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κρασιού,</a:t>
            </a:r>
            <a:r>
              <a:rPr sz="1800" spc="18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ενώ</a:t>
            </a:r>
            <a:r>
              <a:rPr sz="1800" spc="19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19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μπουκέτο</a:t>
            </a:r>
            <a:r>
              <a:rPr sz="1800" spc="19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αποκτάται</a:t>
            </a:r>
            <a:r>
              <a:rPr sz="1800" spc="19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με</a:t>
            </a:r>
            <a:r>
              <a:rPr sz="1800" spc="17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την</a:t>
            </a:r>
            <a:endParaRPr sz="1800">
              <a:latin typeface="Calibri"/>
              <a:cs typeface="Calibri"/>
            </a:endParaRPr>
          </a:p>
          <a:p>
            <a:pPr marL="285115">
              <a:lnSpc>
                <a:spcPct val="100000"/>
              </a:lnSpc>
              <a:spcBef>
                <a:spcPts val="5"/>
              </a:spcBef>
              <a:tabLst>
                <a:tab pos="8607425" algn="l"/>
              </a:tabLst>
            </a:pPr>
            <a:r>
              <a:rPr sz="1800" spc="-10" dirty="0">
                <a:latin typeface="Calibri"/>
                <a:cs typeface="Calibri"/>
              </a:rPr>
              <a:t>π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αλαίωση.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Times New Roman"/>
                <a:cs typeface="Times New Roman"/>
              </a:rPr>
              <a:t>	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4020" y="6432554"/>
            <a:ext cx="121285" cy="190500"/>
          </a:xfrm>
          <a:custGeom>
            <a:avLst/>
            <a:gdLst/>
            <a:ahLst/>
            <a:cxnLst/>
            <a:rect l="l" t="t" r="r" b="b"/>
            <a:pathLst>
              <a:path w="121284" h="190500">
                <a:moveTo>
                  <a:pt x="0" y="0"/>
                </a:moveTo>
                <a:lnTo>
                  <a:pt x="0" y="190499"/>
                </a:lnTo>
                <a:lnTo>
                  <a:pt x="120658" y="95249"/>
                </a:lnTo>
                <a:lnTo>
                  <a:pt x="0" y="0"/>
                </a:lnTo>
                <a:close/>
              </a:path>
            </a:pathLst>
          </a:custGeom>
          <a:solidFill>
            <a:srgbClr val="9EB8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740" y="220212"/>
            <a:ext cx="3875404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Η</a:t>
            </a:r>
            <a:r>
              <a:rPr spc="-20" dirty="0"/>
              <a:t> </a:t>
            </a:r>
            <a:r>
              <a:rPr spc="-5" dirty="0"/>
              <a:t>ένταση</a:t>
            </a:r>
            <a:r>
              <a:rPr dirty="0"/>
              <a:t> </a:t>
            </a:r>
            <a:r>
              <a:rPr spc="-10" dirty="0"/>
              <a:t>των</a:t>
            </a:r>
            <a:r>
              <a:rPr spc="-25" dirty="0"/>
              <a:t> </a:t>
            </a:r>
            <a:r>
              <a:rPr spc="-10" dirty="0"/>
              <a:t>αρωμάτων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40" y="946780"/>
            <a:ext cx="8987155" cy="54527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marR="6985" indent="-273050">
              <a:lnSpc>
                <a:spcPct val="100000"/>
              </a:lnSpc>
              <a:spcBef>
                <a:spcPts val="1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  <a:tab pos="1740535" algn="l"/>
                <a:tab pos="2205355" algn="l"/>
                <a:tab pos="2891790" algn="l"/>
                <a:tab pos="3908425" algn="l"/>
                <a:tab pos="4426585" algn="l"/>
                <a:tab pos="5438775" algn="l"/>
                <a:tab pos="5802630" algn="l"/>
                <a:tab pos="6610984" algn="l"/>
                <a:tab pos="6985634" algn="l"/>
                <a:tab pos="7883525" algn="l"/>
              </a:tabLst>
            </a:pPr>
            <a:r>
              <a:rPr sz="1800" spc="-10" dirty="0">
                <a:latin typeface="Calibri"/>
                <a:cs typeface="Calibri"/>
              </a:rPr>
              <a:t>Π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α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ρ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α</a:t>
            </a:r>
            <a:r>
              <a:rPr sz="1800" u="dashLong" spc="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θ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έ</a:t>
            </a:r>
            <a:r>
              <a:rPr sz="1800" u="dashLong" spc="-2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τ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ουμ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ε	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μ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ι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α	</a:t>
            </a:r>
            <a:r>
              <a:rPr sz="1800" u="dashLong" spc="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σ</a:t>
            </a:r>
            <a:r>
              <a:rPr sz="1800" u="dashLong" spc="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ε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ι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ρ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ά	ε</a:t>
            </a:r>
            <a:r>
              <a:rPr sz="1800" u="dashLong" spc="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π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ιθ</a:t>
            </a:r>
            <a:r>
              <a:rPr sz="1800" u="dashLong" spc="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έ</a:t>
            </a:r>
            <a:r>
              <a:rPr sz="1800" u="dashLong" spc="-1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τ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ω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ν	που	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α</a:t>
            </a:r>
            <a:r>
              <a:rPr sz="1800" u="dashLong" spc="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φ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ορ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ο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ύν	</a:t>
            </a:r>
            <a:r>
              <a:rPr sz="1800" u="dashLong" spc="-1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τ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α	</a:t>
            </a:r>
            <a:r>
              <a:rPr sz="1800" u="dashLong" spc="-1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κ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ρ</a:t>
            </a:r>
            <a:r>
              <a:rPr sz="1800" u="dashLong" spc="-2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α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σιά	</a:t>
            </a:r>
            <a:r>
              <a:rPr sz="1800" u="dashLong" spc="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σ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ε	κ</a:t>
            </a:r>
            <a:r>
              <a:rPr sz="1800" u="dashLong" spc="-2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λ</a:t>
            </a:r>
            <a:r>
              <a:rPr sz="1800" u="dashLong" spc="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ί</a:t>
            </a:r>
            <a:r>
              <a:rPr sz="1800" u="dashLong" spc="-2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μ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α</a:t>
            </a:r>
            <a:r>
              <a:rPr sz="1800" u="dashLong" spc="-5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κ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α	μ</a:t>
            </a:r>
            <a:r>
              <a:rPr sz="1800" u="dashLong" spc="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ε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ιο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ύ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μ</a:t>
            </a:r>
            <a:r>
              <a:rPr sz="1800" u="dashLong" spc="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ε</a:t>
            </a:r>
            <a:r>
              <a:rPr sz="1800" dirty="0">
                <a:latin typeface="Calibri"/>
                <a:cs typeface="Calibri"/>
              </a:rPr>
              <a:t>νης  </a:t>
            </a:r>
            <a:r>
              <a:rPr sz="1800" spc="-10" dirty="0">
                <a:latin typeface="Calibri"/>
                <a:cs typeface="Calibri"/>
              </a:rPr>
              <a:t>αρωματικής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έντασης.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marR="6350" indent="-273050">
              <a:lnSpc>
                <a:spcPct val="100000"/>
              </a:lnSpc>
              <a:spcBef>
                <a:spcPts val="116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  <a:tab pos="1503045" algn="l"/>
                <a:tab pos="2435860" algn="l"/>
                <a:tab pos="3665854" algn="l"/>
                <a:tab pos="4448175" algn="l"/>
                <a:tab pos="5683885" algn="l"/>
                <a:tab pos="6923405" algn="l"/>
                <a:tab pos="8035925" algn="l"/>
              </a:tabLst>
            </a:pPr>
            <a:r>
              <a:rPr sz="1800" dirty="0">
                <a:latin typeface="Calibri"/>
                <a:cs typeface="Calibri"/>
              </a:rPr>
              <a:t>Αρ</a:t>
            </a:r>
            <a:r>
              <a:rPr sz="1800" spc="-10" dirty="0">
                <a:latin typeface="Calibri"/>
                <a:cs typeface="Calibri"/>
              </a:rPr>
              <a:t>ω</a:t>
            </a:r>
            <a:r>
              <a:rPr sz="1800" spc="-20" dirty="0">
                <a:latin typeface="Calibri"/>
                <a:cs typeface="Calibri"/>
              </a:rPr>
              <a:t>μ</a:t>
            </a:r>
            <a:r>
              <a:rPr sz="1800" spc="-5" dirty="0">
                <a:latin typeface="Calibri"/>
                <a:cs typeface="Calibri"/>
              </a:rPr>
              <a:t>α</a:t>
            </a:r>
            <a:r>
              <a:rPr sz="1800" spc="5" dirty="0">
                <a:latin typeface="Calibri"/>
                <a:cs typeface="Calibri"/>
              </a:rPr>
              <a:t>τ</a:t>
            </a:r>
            <a:r>
              <a:rPr sz="1800" spc="-5" dirty="0">
                <a:latin typeface="Calibri"/>
                <a:cs typeface="Calibri"/>
              </a:rPr>
              <a:t>ι</a:t>
            </a:r>
            <a:r>
              <a:rPr sz="1800" spc="-70" dirty="0">
                <a:latin typeface="Calibri"/>
                <a:cs typeface="Calibri"/>
              </a:rPr>
              <a:t>κ</a:t>
            </a:r>
            <a:r>
              <a:rPr sz="1800" spc="-40" dirty="0">
                <a:latin typeface="Calibri"/>
                <a:cs typeface="Calibri"/>
              </a:rPr>
              <a:t>ό</a:t>
            </a:r>
            <a:r>
              <a:rPr sz="1800" dirty="0">
                <a:latin typeface="Calibri"/>
                <a:cs typeface="Calibri"/>
              </a:rPr>
              <a:t>,	</a:t>
            </a:r>
            <a:r>
              <a:rPr sz="1800" spc="-10" dirty="0">
                <a:latin typeface="Calibri"/>
                <a:cs typeface="Calibri"/>
              </a:rPr>
              <a:t>Πλ</a:t>
            </a:r>
            <a:r>
              <a:rPr sz="1800" spc="-5" dirty="0">
                <a:latin typeface="Calibri"/>
                <a:cs typeface="Calibri"/>
              </a:rPr>
              <a:t>ούσι</a:t>
            </a:r>
            <a:r>
              <a:rPr sz="1800" dirty="0">
                <a:latin typeface="Calibri"/>
                <a:cs typeface="Calibri"/>
              </a:rPr>
              <a:t>ο	</a:t>
            </a:r>
            <a:r>
              <a:rPr sz="1800" spc="-5" dirty="0">
                <a:latin typeface="Calibri"/>
                <a:cs typeface="Calibri"/>
              </a:rPr>
              <a:t>αρ</a:t>
            </a:r>
            <a:r>
              <a:rPr sz="1800" spc="-10" dirty="0">
                <a:latin typeface="Calibri"/>
                <a:cs typeface="Calibri"/>
              </a:rPr>
              <a:t>ωμ</a:t>
            </a:r>
            <a:r>
              <a:rPr sz="1800" spc="-5" dirty="0">
                <a:latin typeface="Calibri"/>
                <a:cs typeface="Calibri"/>
              </a:rPr>
              <a:t>α</a:t>
            </a:r>
            <a:r>
              <a:rPr sz="1800" spc="5" dirty="0">
                <a:latin typeface="Calibri"/>
                <a:cs typeface="Calibri"/>
              </a:rPr>
              <a:t>τι</a:t>
            </a:r>
            <a:r>
              <a:rPr sz="1800" spc="-65" dirty="0">
                <a:latin typeface="Calibri"/>
                <a:cs typeface="Calibri"/>
              </a:rPr>
              <a:t>κ</a:t>
            </a:r>
            <a:r>
              <a:rPr sz="1800" spc="-5" dirty="0">
                <a:latin typeface="Calibri"/>
                <a:cs typeface="Calibri"/>
              </a:rPr>
              <a:t>ά</a:t>
            </a:r>
            <a:r>
              <a:rPr sz="1800" dirty="0">
                <a:latin typeface="Calibri"/>
                <a:cs typeface="Calibri"/>
              </a:rPr>
              <a:t>,	</a:t>
            </a:r>
            <a:r>
              <a:rPr sz="1800" spc="5" dirty="0">
                <a:latin typeface="Calibri"/>
                <a:cs typeface="Calibri"/>
              </a:rPr>
              <a:t>Π</a:t>
            </a:r>
            <a:r>
              <a:rPr sz="1800" dirty="0">
                <a:latin typeface="Calibri"/>
                <a:cs typeface="Calibri"/>
              </a:rPr>
              <a:t>υ</a:t>
            </a:r>
            <a:r>
              <a:rPr sz="1800" spc="-10" dirty="0">
                <a:latin typeface="Calibri"/>
                <a:cs typeface="Calibri"/>
              </a:rPr>
              <a:t>κ</a:t>
            </a:r>
            <a:r>
              <a:rPr sz="1800" dirty="0">
                <a:latin typeface="Calibri"/>
                <a:cs typeface="Calibri"/>
              </a:rPr>
              <a:t>ν</a:t>
            </a:r>
            <a:r>
              <a:rPr sz="1800" spc="-30" dirty="0">
                <a:latin typeface="Calibri"/>
                <a:cs typeface="Calibri"/>
              </a:rPr>
              <a:t>ό</a:t>
            </a:r>
            <a:r>
              <a:rPr sz="1800" dirty="0">
                <a:latin typeface="Calibri"/>
                <a:cs typeface="Calibri"/>
              </a:rPr>
              <a:t>,	</a:t>
            </a:r>
            <a:r>
              <a:rPr sz="1800" spc="5" dirty="0">
                <a:latin typeface="Calibri"/>
                <a:cs typeface="Calibri"/>
              </a:rPr>
              <a:t>Πλ</a:t>
            </a:r>
            <a:r>
              <a:rPr sz="1800" dirty="0">
                <a:latin typeface="Calibri"/>
                <a:cs typeface="Calibri"/>
              </a:rPr>
              <a:t>ηθω</a:t>
            </a:r>
            <a:r>
              <a:rPr sz="1800" spc="-10" dirty="0">
                <a:latin typeface="Calibri"/>
                <a:cs typeface="Calibri"/>
              </a:rPr>
              <a:t>ρ</a:t>
            </a:r>
            <a:r>
              <a:rPr sz="1800" spc="-5" dirty="0">
                <a:latin typeface="Calibri"/>
                <a:cs typeface="Calibri"/>
              </a:rPr>
              <a:t>ι</a:t>
            </a:r>
            <a:r>
              <a:rPr sz="1800" spc="-70" dirty="0">
                <a:latin typeface="Calibri"/>
                <a:cs typeface="Calibri"/>
              </a:rPr>
              <a:t>κ</a:t>
            </a:r>
            <a:r>
              <a:rPr sz="1800" spc="-40" dirty="0">
                <a:latin typeface="Calibri"/>
                <a:cs typeface="Calibri"/>
              </a:rPr>
              <a:t>ό</a:t>
            </a:r>
            <a:r>
              <a:rPr sz="1800" dirty="0">
                <a:latin typeface="Calibri"/>
                <a:cs typeface="Calibri"/>
              </a:rPr>
              <a:t>,	Μ</a:t>
            </a:r>
            <a:r>
              <a:rPr sz="1800" spc="-10" dirty="0">
                <a:latin typeface="Calibri"/>
                <a:cs typeface="Calibri"/>
              </a:rPr>
              <a:t>υ</a:t>
            </a:r>
            <a:r>
              <a:rPr sz="1800" spc="5" dirty="0">
                <a:latin typeface="Calibri"/>
                <a:cs typeface="Calibri"/>
              </a:rPr>
              <a:t>ρ</a:t>
            </a:r>
            <a:r>
              <a:rPr sz="1800" spc="-5" dirty="0">
                <a:latin typeface="Calibri"/>
                <a:cs typeface="Calibri"/>
              </a:rPr>
              <a:t>ωδά</a:t>
            </a:r>
            <a:r>
              <a:rPr sz="1800" spc="-15" dirty="0">
                <a:latin typeface="Calibri"/>
                <a:cs typeface="Calibri"/>
              </a:rPr>
              <a:t>τ</a:t>
            </a:r>
            <a:r>
              <a:rPr sz="1800" spc="-40" dirty="0">
                <a:latin typeface="Calibri"/>
                <a:cs typeface="Calibri"/>
              </a:rPr>
              <a:t>ο</a:t>
            </a:r>
            <a:r>
              <a:rPr sz="1800" dirty="0">
                <a:latin typeface="Calibri"/>
                <a:cs typeface="Calibri"/>
              </a:rPr>
              <a:t>,	</a:t>
            </a:r>
            <a:r>
              <a:rPr sz="1800" spc="-5" dirty="0">
                <a:latin typeface="Calibri"/>
                <a:cs typeface="Calibri"/>
              </a:rPr>
              <a:t>Δια</a:t>
            </a:r>
            <a:r>
              <a:rPr sz="1800" spc="-15" dirty="0">
                <a:latin typeface="Calibri"/>
                <a:cs typeface="Calibri"/>
              </a:rPr>
              <a:t>κ</a:t>
            </a:r>
            <a:r>
              <a:rPr sz="1800" dirty="0">
                <a:latin typeface="Calibri"/>
                <a:cs typeface="Calibri"/>
              </a:rPr>
              <a:t>ρ</a:t>
            </a:r>
            <a:r>
              <a:rPr sz="1800" spc="-30" dirty="0">
                <a:latin typeface="Calibri"/>
                <a:cs typeface="Calibri"/>
              </a:rPr>
              <a:t>ι</a:t>
            </a:r>
            <a:r>
              <a:rPr sz="1800" spc="5" dirty="0">
                <a:latin typeface="Calibri"/>
                <a:cs typeface="Calibri"/>
              </a:rPr>
              <a:t>τι</a:t>
            </a:r>
            <a:r>
              <a:rPr sz="1800" spc="-65" dirty="0">
                <a:latin typeface="Calibri"/>
                <a:cs typeface="Calibri"/>
              </a:rPr>
              <a:t>κ</a:t>
            </a:r>
            <a:r>
              <a:rPr sz="1800" dirty="0">
                <a:latin typeface="Calibri"/>
                <a:cs typeface="Calibri"/>
              </a:rPr>
              <a:t>ά	</a:t>
            </a:r>
            <a:r>
              <a:rPr sz="1800" spc="-5" dirty="0">
                <a:latin typeface="Calibri"/>
                <a:cs typeface="Calibri"/>
              </a:rPr>
              <a:t>α</a:t>
            </a:r>
            <a:r>
              <a:rPr sz="1800" dirty="0">
                <a:latin typeface="Calibri"/>
                <a:cs typeface="Calibri"/>
              </a:rPr>
              <a:t>ρ</a:t>
            </a:r>
            <a:r>
              <a:rPr sz="1800" spc="-5" dirty="0">
                <a:latin typeface="Calibri"/>
                <a:cs typeface="Calibri"/>
              </a:rPr>
              <a:t>ώ</a:t>
            </a:r>
            <a:r>
              <a:rPr sz="1800" spc="-15" dirty="0">
                <a:latin typeface="Calibri"/>
                <a:cs typeface="Calibri"/>
              </a:rPr>
              <a:t>μ</a:t>
            </a:r>
            <a:r>
              <a:rPr sz="1800" spc="-5" dirty="0">
                <a:latin typeface="Calibri"/>
                <a:cs typeface="Calibri"/>
              </a:rPr>
              <a:t>ατ</a:t>
            </a:r>
            <a:r>
              <a:rPr sz="1800" spc="5" dirty="0">
                <a:latin typeface="Calibri"/>
                <a:cs typeface="Calibri"/>
              </a:rPr>
              <a:t>α</a:t>
            </a:r>
            <a:r>
              <a:rPr sz="1800" dirty="0">
                <a:latin typeface="Calibri"/>
                <a:cs typeface="Calibri"/>
              </a:rPr>
              <a:t>,  </a:t>
            </a:r>
            <a:r>
              <a:rPr sz="1800" spc="-10" dirty="0">
                <a:latin typeface="Calibri"/>
                <a:cs typeface="Calibri"/>
              </a:rPr>
              <a:t>Δυσδιάκριτα,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Νότες,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Αρωματικό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φόντο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50"/>
              </a:spcBef>
            </a:pPr>
            <a:r>
              <a:rPr sz="2800" spc="-5" dirty="0">
                <a:solidFill>
                  <a:srgbClr val="464652"/>
                </a:solidFill>
                <a:latin typeface="Cambria"/>
                <a:cs typeface="Cambria"/>
              </a:rPr>
              <a:t>Η</a:t>
            </a:r>
            <a:r>
              <a:rPr sz="2800" spc="-10" dirty="0">
                <a:solidFill>
                  <a:srgbClr val="464652"/>
                </a:solidFill>
                <a:latin typeface="Cambria"/>
                <a:cs typeface="Cambria"/>
              </a:rPr>
              <a:t> </a:t>
            </a:r>
            <a:r>
              <a:rPr sz="2800" dirty="0">
                <a:solidFill>
                  <a:srgbClr val="464652"/>
                </a:solidFill>
                <a:latin typeface="Cambria"/>
                <a:cs typeface="Cambria"/>
              </a:rPr>
              <a:t>πολυπλοκότητα</a:t>
            </a:r>
            <a:r>
              <a:rPr sz="2800" spc="25" dirty="0">
                <a:solidFill>
                  <a:srgbClr val="464652"/>
                </a:solidFill>
                <a:latin typeface="Cambria"/>
                <a:cs typeface="Cambria"/>
              </a:rPr>
              <a:t> </a:t>
            </a:r>
            <a:r>
              <a:rPr sz="2800" spc="-10" dirty="0">
                <a:solidFill>
                  <a:srgbClr val="464652"/>
                </a:solidFill>
                <a:latin typeface="Cambria"/>
                <a:cs typeface="Cambria"/>
              </a:rPr>
              <a:t>των</a:t>
            </a:r>
            <a:r>
              <a:rPr sz="2800" spc="-5" dirty="0">
                <a:solidFill>
                  <a:srgbClr val="464652"/>
                </a:solidFill>
                <a:latin typeface="Cambria"/>
                <a:cs typeface="Cambria"/>
              </a:rPr>
              <a:t> </a:t>
            </a:r>
            <a:r>
              <a:rPr sz="2800" spc="-10" dirty="0">
                <a:solidFill>
                  <a:srgbClr val="464652"/>
                </a:solidFill>
                <a:latin typeface="Cambria"/>
                <a:cs typeface="Cambria"/>
              </a:rPr>
              <a:t>αρωμάτων</a:t>
            </a:r>
            <a:r>
              <a:rPr sz="2800" spc="15" dirty="0">
                <a:solidFill>
                  <a:srgbClr val="464652"/>
                </a:solidFill>
                <a:latin typeface="Cambria"/>
                <a:cs typeface="Cambria"/>
              </a:rPr>
              <a:t> </a:t>
            </a:r>
            <a:r>
              <a:rPr sz="2800" spc="-10" dirty="0">
                <a:solidFill>
                  <a:srgbClr val="464652"/>
                </a:solidFill>
                <a:latin typeface="Cambria"/>
                <a:cs typeface="Cambria"/>
              </a:rPr>
              <a:t>του </a:t>
            </a:r>
            <a:r>
              <a:rPr sz="2800" spc="-5" dirty="0">
                <a:solidFill>
                  <a:srgbClr val="464652"/>
                </a:solidFill>
                <a:latin typeface="Cambria"/>
                <a:cs typeface="Cambria"/>
              </a:rPr>
              <a:t>κρασιού</a:t>
            </a:r>
            <a:endParaRPr sz="2800">
              <a:latin typeface="Cambria"/>
              <a:cs typeface="Cambria"/>
            </a:endParaRPr>
          </a:p>
          <a:p>
            <a:pPr marL="285115" indent="-273050">
              <a:lnSpc>
                <a:spcPct val="100000"/>
              </a:lnSpc>
              <a:spcBef>
                <a:spcPts val="55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  <a:tab pos="634365" algn="l"/>
                <a:tab pos="1388745" algn="l"/>
                <a:tab pos="2689225" algn="l"/>
                <a:tab pos="3037840" algn="l"/>
                <a:tab pos="3837940" algn="l"/>
                <a:tab pos="4311015" algn="l"/>
                <a:tab pos="5228590" algn="l"/>
                <a:tab pos="5830570" algn="l"/>
                <a:tab pos="6777355" algn="l"/>
                <a:tab pos="7150734" algn="l"/>
                <a:tab pos="8307705" algn="l"/>
                <a:tab pos="8738870" algn="l"/>
              </a:tabLst>
            </a:pPr>
            <a:r>
              <a:rPr sz="1800" dirty="0">
                <a:latin typeface="Calibri"/>
                <a:cs typeface="Calibri"/>
              </a:rPr>
              <a:t>Σε	π</a:t>
            </a:r>
            <a:r>
              <a:rPr sz="1800" spc="5" dirty="0">
                <a:latin typeface="Calibri"/>
                <a:cs typeface="Calibri"/>
              </a:rPr>
              <a:t>ρ</a:t>
            </a:r>
            <a:r>
              <a:rPr sz="1800" spc="-5" dirty="0">
                <a:latin typeface="Calibri"/>
                <a:cs typeface="Calibri"/>
              </a:rPr>
              <a:t>ώ</a:t>
            </a:r>
            <a:r>
              <a:rPr sz="1800" spc="-10" dirty="0">
                <a:latin typeface="Calibri"/>
                <a:cs typeface="Calibri"/>
              </a:rPr>
              <a:t>τ</a:t>
            </a:r>
            <a:r>
              <a:rPr sz="1800" dirty="0">
                <a:latin typeface="Calibri"/>
                <a:cs typeface="Calibri"/>
              </a:rPr>
              <a:t>η	πρ</a:t>
            </a:r>
            <a:r>
              <a:rPr sz="1800" spc="5" dirty="0">
                <a:latin typeface="Calibri"/>
                <a:cs typeface="Calibri"/>
              </a:rPr>
              <a:t>ο</a:t>
            </a:r>
            <a:r>
              <a:rPr sz="1800" dirty="0">
                <a:latin typeface="Calibri"/>
                <a:cs typeface="Calibri"/>
              </a:rPr>
              <a:t>σέγγισ</a:t>
            </a:r>
            <a:r>
              <a:rPr sz="1800" spc="5" dirty="0">
                <a:latin typeface="Calibri"/>
                <a:cs typeface="Calibri"/>
              </a:rPr>
              <a:t>η</a:t>
            </a:r>
            <a:r>
              <a:rPr sz="1800" dirty="0">
                <a:latin typeface="Calibri"/>
                <a:cs typeface="Calibri"/>
              </a:rPr>
              <a:t>,	</a:t>
            </a:r>
            <a:r>
              <a:rPr sz="1800" spc="-15" dirty="0">
                <a:latin typeface="Calibri"/>
                <a:cs typeface="Calibri"/>
              </a:rPr>
              <a:t>τ</a:t>
            </a:r>
            <a:r>
              <a:rPr sz="1800" dirty="0">
                <a:latin typeface="Calibri"/>
                <a:cs typeface="Calibri"/>
              </a:rPr>
              <a:t>ο	</a:t>
            </a:r>
            <a:r>
              <a:rPr sz="1800" spc="-5" dirty="0">
                <a:latin typeface="Calibri"/>
                <a:cs typeface="Calibri"/>
              </a:rPr>
              <a:t>ά</a:t>
            </a:r>
            <a:r>
              <a:rPr sz="1800" dirty="0">
                <a:latin typeface="Calibri"/>
                <a:cs typeface="Calibri"/>
              </a:rPr>
              <a:t>ρ</a:t>
            </a:r>
            <a:r>
              <a:rPr sz="1800" spc="-5" dirty="0">
                <a:latin typeface="Calibri"/>
                <a:cs typeface="Calibri"/>
              </a:rPr>
              <a:t>ω</a:t>
            </a:r>
            <a:r>
              <a:rPr sz="1800" spc="-25" dirty="0">
                <a:latin typeface="Calibri"/>
                <a:cs typeface="Calibri"/>
              </a:rPr>
              <a:t>μ</a:t>
            </a:r>
            <a:r>
              <a:rPr sz="1800" dirty="0">
                <a:latin typeface="Calibri"/>
                <a:cs typeface="Calibri"/>
              </a:rPr>
              <a:t>α	</a:t>
            </a:r>
            <a:r>
              <a:rPr sz="1800" spc="-15" dirty="0">
                <a:latin typeface="Calibri"/>
                <a:cs typeface="Calibri"/>
              </a:rPr>
              <a:t>τ</a:t>
            </a:r>
            <a:r>
              <a:rPr sz="1800" spc="-5" dirty="0">
                <a:latin typeface="Calibri"/>
                <a:cs typeface="Calibri"/>
              </a:rPr>
              <a:t>ο</a:t>
            </a:r>
            <a:r>
              <a:rPr sz="1800" dirty="0">
                <a:latin typeface="Calibri"/>
                <a:cs typeface="Calibri"/>
              </a:rPr>
              <a:t>υ	</a:t>
            </a:r>
            <a:r>
              <a:rPr sz="1800" spc="-15" dirty="0">
                <a:latin typeface="Calibri"/>
                <a:cs typeface="Calibri"/>
              </a:rPr>
              <a:t>κ</a:t>
            </a:r>
            <a:r>
              <a:rPr sz="1800" dirty="0">
                <a:latin typeface="Calibri"/>
                <a:cs typeface="Calibri"/>
              </a:rPr>
              <a:t>ρ</a:t>
            </a:r>
            <a:r>
              <a:rPr sz="1800" spc="-20" dirty="0">
                <a:latin typeface="Calibri"/>
                <a:cs typeface="Calibri"/>
              </a:rPr>
              <a:t>α</a:t>
            </a:r>
            <a:r>
              <a:rPr sz="1800" dirty="0">
                <a:latin typeface="Calibri"/>
                <a:cs typeface="Calibri"/>
              </a:rPr>
              <a:t>σ</a:t>
            </a:r>
            <a:r>
              <a:rPr sz="1800" spc="10" dirty="0">
                <a:latin typeface="Calibri"/>
                <a:cs typeface="Calibri"/>
              </a:rPr>
              <a:t>ι</a:t>
            </a:r>
            <a:r>
              <a:rPr sz="1800" spc="-5" dirty="0">
                <a:latin typeface="Calibri"/>
                <a:cs typeface="Calibri"/>
              </a:rPr>
              <a:t>ο</a:t>
            </a:r>
            <a:r>
              <a:rPr sz="1800" dirty="0">
                <a:latin typeface="Calibri"/>
                <a:cs typeface="Calibri"/>
              </a:rPr>
              <a:t>ύ	ε</a:t>
            </a:r>
            <a:r>
              <a:rPr sz="1800" spc="-20" dirty="0">
                <a:latin typeface="Calibri"/>
                <a:cs typeface="Calibri"/>
              </a:rPr>
              <a:t>ί</a:t>
            </a:r>
            <a:r>
              <a:rPr sz="1800" dirty="0">
                <a:latin typeface="Calibri"/>
                <a:cs typeface="Calibri"/>
              </a:rPr>
              <a:t>ν</a:t>
            </a:r>
            <a:r>
              <a:rPr sz="1800" spc="5" dirty="0">
                <a:latin typeface="Calibri"/>
                <a:cs typeface="Calibri"/>
              </a:rPr>
              <a:t>α</a:t>
            </a:r>
            <a:r>
              <a:rPr sz="1800" dirty="0">
                <a:latin typeface="Calibri"/>
                <a:cs typeface="Calibri"/>
              </a:rPr>
              <a:t>ι	δύσ</a:t>
            </a:r>
            <a:r>
              <a:rPr sz="1800" spc="-65" dirty="0">
                <a:latin typeface="Calibri"/>
                <a:cs typeface="Calibri"/>
              </a:rPr>
              <a:t>κ</a:t>
            </a:r>
            <a:r>
              <a:rPr sz="1800" spc="-15" dirty="0">
                <a:latin typeface="Calibri"/>
                <a:cs typeface="Calibri"/>
              </a:rPr>
              <a:t>ο</a:t>
            </a:r>
            <a:r>
              <a:rPr sz="1800" spc="-20" dirty="0">
                <a:latin typeface="Calibri"/>
                <a:cs typeface="Calibri"/>
              </a:rPr>
              <a:t>λ</a:t>
            </a:r>
            <a:r>
              <a:rPr sz="1800" dirty="0">
                <a:latin typeface="Calibri"/>
                <a:cs typeface="Calibri"/>
              </a:rPr>
              <a:t>ο	</a:t>
            </a:r>
            <a:r>
              <a:rPr sz="1800" spc="-5" dirty="0">
                <a:latin typeface="Calibri"/>
                <a:cs typeface="Calibri"/>
              </a:rPr>
              <a:t>ν</a:t>
            </a:r>
            <a:r>
              <a:rPr sz="1800" dirty="0">
                <a:latin typeface="Calibri"/>
                <a:cs typeface="Calibri"/>
              </a:rPr>
              <a:t>α	σ</a:t>
            </a:r>
            <a:r>
              <a:rPr sz="1800" spc="-40" dirty="0">
                <a:latin typeface="Calibri"/>
                <a:cs typeface="Calibri"/>
              </a:rPr>
              <a:t>υ</a:t>
            </a:r>
            <a:r>
              <a:rPr sz="1800" spc="5" dirty="0">
                <a:latin typeface="Calibri"/>
                <a:cs typeface="Calibri"/>
              </a:rPr>
              <a:t>λ</a:t>
            </a:r>
            <a:r>
              <a:rPr sz="1800" spc="-10" dirty="0">
                <a:latin typeface="Calibri"/>
                <a:cs typeface="Calibri"/>
              </a:rPr>
              <a:t>λ</a:t>
            </a:r>
            <a:r>
              <a:rPr sz="1800" spc="15" dirty="0">
                <a:latin typeface="Calibri"/>
                <a:cs typeface="Calibri"/>
              </a:rPr>
              <a:t>η</a:t>
            </a:r>
            <a:r>
              <a:rPr sz="1800" spc="-5" dirty="0">
                <a:latin typeface="Calibri"/>
                <a:cs typeface="Calibri"/>
              </a:rPr>
              <a:t>φ</a:t>
            </a:r>
            <a:r>
              <a:rPr sz="1800" dirty="0">
                <a:latin typeface="Calibri"/>
                <a:cs typeface="Calibri"/>
              </a:rPr>
              <a:t>θ</a:t>
            </a:r>
            <a:r>
              <a:rPr sz="1800" spc="5" dirty="0">
                <a:latin typeface="Calibri"/>
                <a:cs typeface="Calibri"/>
              </a:rPr>
              <a:t>ε</a:t>
            </a:r>
            <a:r>
              <a:rPr sz="1800" dirty="0">
                <a:latin typeface="Calibri"/>
                <a:cs typeface="Calibri"/>
              </a:rPr>
              <a:t>ί	</a:t>
            </a:r>
            <a:r>
              <a:rPr sz="1800" spc="-65" dirty="0">
                <a:latin typeface="Calibri"/>
                <a:cs typeface="Calibri"/>
              </a:rPr>
              <a:t>κ</a:t>
            </a:r>
            <a:r>
              <a:rPr sz="1800" spc="5" dirty="0">
                <a:latin typeface="Calibri"/>
                <a:cs typeface="Calibri"/>
              </a:rPr>
              <a:t>α</a:t>
            </a:r>
            <a:r>
              <a:rPr sz="1800" dirty="0">
                <a:latin typeface="Calibri"/>
                <a:cs typeface="Calibri"/>
              </a:rPr>
              <a:t>ι	</a:t>
            </a:r>
            <a:r>
              <a:rPr sz="1800" spc="5" dirty="0">
                <a:latin typeface="Calibri"/>
                <a:cs typeface="Calibri"/>
              </a:rPr>
              <a:t>να</a:t>
            </a:r>
            <a:endParaRPr sz="1800">
              <a:latin typeface="Calibri"/>
              <a:cs typeface="Calibri"/>
            </a:endParaRPr>
          </a:p>
          <a:p>
            <a:pPr marL="285115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περιγραφεί.</a:t>
            </a:r>
            <a:endParaRPr sz="1800">
              <a:latin typeface="Calibri"/>
              <a:cs typeface="Calibri"/>
            </a:endParaRPr>
          </a:p>
          <a:p>
            <a:pPr marL="285115" marR="5080" indent="-273050">
              <a:lnSpc>
                <a:spcPct val="100000"/>
              </a:lnSpc>
              <a:spcBef>
                <a:spcPts val="6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dirty="0">
                <a:latin typeface="Calibri"/>
                <a:cs typeface="Calibri"/>
              </a:rPr>
              <a:t>Ο</a:t>
            </a:r>
            <a:r>
              <a:rPr sz="1800" spc="3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δοκιμαστής</a:t>
            </a:r>
            <a:r>
              <a:rPr sz="1800" spc="37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προσπαθεί</a:t>
            </a:r>
            <a:r>
              <a:rPr sz="1800" spc="37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να</a:t>
            </a:r>
            <a:r>
              <a:rPr sz="1800" spc="36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διακρίνει</a:t>
            </a:r>
            <a:r>
              <a:rPr sz="1800" spc="36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την</a:t>
            </a:r>
            <a:r>
              <a:rPr sz="1800" spc="36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ένταση,</a:t>
            </a:r>
            <a:r>
              <a:rPr sz="1800" spc="35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τα</a:t>
            </a:r>
            <a:r>
              <a:rPr sz="1800" spc="37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είδη</a:t>
            </a:r>
            <a:r>
              <a:rPr sz="1800" spc="36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των</a:t>
            </a:r>
            <a:r>
              <a:rPr sz="1800" spc="36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αρωμάτων</a:t>
            </a:r>
            <a:r>
              <a:rPr sz="1800" spc="38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που</a:t>
            </a:r>
            <a:r>
              <a:rPr sz="1800" spc="35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γίνονται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αντιληπτά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τα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ποιοτικά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χαρακτηριστικά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συνδυασμού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τους.</a:t>
            </a:r>
            <a:endParaRPr sz="1800">
              <a:latin typeface="Calibri"/>
              <a:cs typeface="Calibri"/>
            </a:endParaRPr>
          </a:p>
          <a:p>
            <a:pPr marL="285115" marR="5080" indent="-273050">
              <a:lnSpc>
                <a:spcPct val="100000"/>
              </a:lnSpc>
              <a:spcBef>
                <a:spcPts val="6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5" dirty="0">
                <a:latin typeface="Calibri"/>
                <a:cs typeface="Calibri"/>
              </a:rPr>
              <a:t>Με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μια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προσεκτική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εξέταση,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μπορούμε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να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αναγνωρίσουμε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μέσα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στο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αρωματικό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σύνολο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μια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αλληλεπίδραση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αρωμάτων</a:t>
            </a:r>
            <a:endParaRPr sz="1800">
              <a:latin typeface="Calibri"/>
              <a:cs typeface="Calibri"/>
            </a:endParaRPr>
          </a:p>
          <a:p>
            <a:pPr marL="285115" indent="-273050">
              <a:lnSpc>
                <a:spcPct val="100000"/>
              </a:lnSpc>
              <a:spcBef>
                <a:spcPts val="60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dirty="0">
                <a:latin typeface="Calibri"/>
                <a:cs typeface="Calibri"/>
              </a:rPr>
              <a:t>Κάποιο</a:t>
            </a:r>
            <a:r>
              <a:rPr sz="1800" spc="15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να</a:t>
            </a:r>
            <a:r>
              <a:rPr sz="1800" spc="15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θυμίζει</a:t>
            </a:r>
            <a:r>
              <a:rPr sz="1800" spc="16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μια</a:t>
            </a:r>
            <a:r>
              <a:rPr sz="1800" spc="1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γνωστή</a:t>
            </a:r>
            <a:r>
              <a:rPr sz="1800" spc="16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μυρωδιά</a:t>
            </a:r>
            <a:r>
              <a:rPr sz="1800" spc="16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ενός</a:t>
            </a:r>
            <a:r>
              <a:rPr sz="1800" spc="16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λουλουδιού</a:t>
            </a:r>
            <a:r>
              <a:rPr sz="1800" spc="1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ή</a:t>
            </a:r>
            <a:r>
              <a:rPr sz="1800" spc="16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κάποιου</a:t>
            </a:r>
            <a:r>
              <a:rPr sz="1800" spc="14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φρούτου,</a:t>
            </a:r>
            <a:r>
              <a:rPr sz="1800" spc="16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</a:t>
            </a:r>
            <a:r>
              <a:rPr sz="1800" spc="1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μυρωδιά</a:t>
            </a:r>
            <a:endParaRPr sz="1800">
              <a:latin typeface="Calibri"/>
              <a:cs typeface="Calibri"/>
            </a:endParaRPr>
          </a:p>
          <a:p>
            <a:pPr marL="285115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ενός </a:t>
            </a:r>
            <a:r>
              <a:rPr sz="1800" dirty="0">
                <a:latin typeface="Calibri"/>
                <a:cs typeface="Calibri"/>
              </a:rPr>
              <a:t>ξηρού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καρπού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ή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ξύλου.</a:t>
            </a:r>
            <a:endParaRPr sz="1800">
              <a:latin typeface="Calibri"/>
              <a:cs typeface="Calibri"/>
            </a:endParaRPr>
          </a:p>
          <a:p>
            <a:pPr marL="285115" marR="5715" indent="-273050" algn="just">
              <a:lnSpc>
                <a:spcPct val="100000"/>
              </a:lnSpc>
              <a:spcBef>
                <a:spcPts val="6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  <a:tab pos="8607425" algn="l"/>
              </a:tabLst>
            </a:pPr>
            <a:r>
              <a:rPr sz="1800" spc="-5" dirty="0">
                <a:latin typeface="Calibri"/>
                <a:cs typeface="Calibri"/>
              </a:rPr>
              <a:t>Προσπαθούμε</a:t>
            </a:r>
            <a:r>
              <a:rPr sz="1800" dirty="0">
                <a:latin typeface="Calibri"/>
                <a:cs typeface="Calibri"/>
              </a:rPr>
              <a:t> να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ανιχνεύσουμε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τις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αρωματικές</a:t>
            </a:r>
            <a:r>
              <a:rPr sz="1800" spc="-5" dirty="0">
                <a:latin typeface="Calibri"/>
                <a:cs typeface="Calibri"/>
              </a:rPr>
              <a:t> αποχρώσεις,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τον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πλούτο,</a:t>
            </a:r>
            <a:r>
              <a:rPr sz="1800" spc="-5" dirty="0">
                <a:latin typeface="Calibri"/>
                <a:cs typeface="Calibri"/>
              </a:rPr>
              <a:t> το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βάθος,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την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πολυπλοκότητα </a:t>
            </a:r>
            <a:r>
              <a:rPr sz="1800" spc="-25" dirty="0">
                <a:latin typeface="Calibri"/>
                <a:cs typeface="Calibri"/>
              </a:rPr>
              <a:t>και </a:t>
            </a:r>
            <a:r>
              <a:rPr sz="1800" spc="-5" dirty="0">
                <a:latin typeface="Calibri"/>
                <a:cs typeface="Calibri"/>
              </a:rPr>
              <a:t>τέλος </a:t>
            </a:r>
            <a:r>
              <a:rPr sz="1800" spc="-15" dirty="0">
                <a:latin typeface="Calibri"/>
                <a:cs typeface="Calibri"/>
              </a:rPr>
              <a:t>την κομψότητα </a:t>
            </a:r>
            <a:r>
              <a:rPr sz="1800" spc="5" dirty="0">
                <a:latin typeface="Calibri"/>
                <a:cs typeface="Calibri"/>
              </a:rPr>
              <a:t>σε </a:t>
            </a:r>
            <a:r>
              <a:rPr sz="1800" dirty="0">
                <a:latin typeface="Calibri"/>
                <a:cs typeface="Calibri"/>
              </a:rPr>
              <a:t>ένα </a:t>
            </a:r>
            <a:r>
              <a:rPr sz="1800" spc="-5" dirty="0">
                <a:latin typeface="Calibri"/>
                <a:cs typeface="Calibri"/>
              </a:rPr>
              <a:t>συνδυασμό </a:t>
            </a:r>
            <a:r>
              <a:rPr sz="1800" dirty="0">
                <a:latin typeface="Calibri"/>
                <a:cs typeface="Calibri"/>
              </a:rPr>
              <a:t>που </a:t>
            </a:r>
            <a:r>
              <a:rPr sz="1800" spc="-5" dirty="0">
                <a:latin typeface="Calibri"/>
                <a:cs typeface="Calibri"/>
              </a:rPr>
              <a:t>να μπορεί να </a:t>
            </a:r>
            <a:r>
              <a:rPr sz="1800" spc="-10" dirty="0">
                <a:latin typeface="Calibri"/>
                <a:cs typeface="Calibri"/>
              </a:rPr>
              <a:t>οδηγήσει </a:t>
            </a:r>
            <a:r>
              <a:rPr sz="1800" dirty="0">
                <a:latin typeface="Calibri"/>
                <a:cs typeface="Calibri"/>
              </a:rPr>
              <a:t>σε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έ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να μεγάλο</a:t>
            </a:r>
            <a:r>
              <a:rPr sz="1800" u="dashLong" spc="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κρασί.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Times New Roman"/>
                <a:cs typeface="Times New Roman"/>
              </a:rPr>
              <a:t>	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4020" y="6432554"/>
            <a:ext cx="121285" cy="190500"/>
          </a:xfrm>
          <a:custGeom>
            <a:avLst/>
            <a:gdLst/>
            <a:ahLst/>
            <a:cxnLst/>
            <a:rect l="l" t="t" r="r" b="b"/>
            <a:pathLst>
              <a:path w="121284" h="190500">
                <a:moveTo>
                  <a:pt x="0" y="0"/>
                </a:moveTo>
                <a:lnTo>
                  <a:pt x="0" y="190499"/>
                </a:lnTo>
                <a:lnTo>
                  <a:pt x="120658" y="95249"/>
                </a:lnTo>
                <a:lnTo>
                  <a:pt x="0" y="0"/>
                </a:lnTo>
                <a:close/>
              </a:path>
            </a:pathLst>
          </a:custGeom>
          <a:solidFill>
            <a:srgbClr val="9EB8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740" y="220212"/>
            <a:ext cx="642239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Η</a:t>
            </a:r>
            <a:r>
              <a:rPr dirty="0"/>
              <a:t> </a:t>
            </a:r>
            <a:r>
              <a:rPr spc="-15" dirty="0"/>
              <a:t>περιγραφή</a:t>
            </a:r>
            <a:r>
              <a:rPr spc="20" dirty="0"/>
              <a:t> </a:t>
            </a:r>
            <a:r>
              <a:rPr spc="-10" dirty="0"/>
              <a:t>των</a:t>
            </a:r>
            <a:r>
              <a:rPr spc="-5" dirty="0"/>
              <a:t> </a:t>
            </a:r>
            <a:r>
              <a:rPr spc="-10" dirty="0"/>
              <a:t>αρωμάτων</a:t>
            </a:r>
            <a:r>
              <a:rPr spc="10" dirty="0"/>
              <a:t> </a:t>
            </a:r>
            <a:r>
              <a:rPr spc="-10" dirty="0"/>
              <a:t>του</a:t>
            </a:r>
            <a:r>
              <a:rPr spc="-5" dirty="0"/>
              <a:t> </a:t>
            </a:r>
            <a:r>
              <a:rPr spc="-10" dirty="0"/>
              <a:t>κρασιού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-10159" y="946780"/>
            <a:ext cx="9189720" cy="5924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4015" indent="-273050" algn="just">
              <a:lnSpc>
                <a:spcPct val="100000"/>
              </a:lnSpc>
              <a:spcBef>
                <a:spcPts val="1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374650" algn="l"/>
                <a:tab pos="8696325" algn="l"/>
              </a:tabLst>
            </a:pP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Τα</a:t>
            </a:r>
            <a:r>
              <a:rPr sz="1800" u="dashLong" spc="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αρώματα</a:t>
            </a:r>
            <a:r>
              <a:rPr sz="1800" u="dashLong" spc="3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του</a:t>
            </a:r>
            <a:r>
              <a:rPr sz="1800" u="dashLong" spc="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κρασιού</a:t>
            </a:r>
            <a:r>
              <a:rPr sz="1800" u="dashLong" spc="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μπορούν</a:t>
            </a:r>
            <a:r>
              <a:rPr sz="1800" u="dashLong" spc="1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να</a:t>
            </a:r>
            <a:r>
              <a:rPr sz="1800" u="dashLong" spc="1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ταξινομηθούν</a:t>
            </a:r>
            <a:r>
              <a:rPr sz="1800" u="dashLong" spc="4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σε</a:t>
            </a:r>
            <a:r>
              <a:rPr sz="1800" u="dashLong" spc="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9</a:t>
            </a:r>
            <a:r>
              <a:rPr sz="1800" u="dashLong" spc="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1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κατηγορίες	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374015" marR="119380" indent="-273050" algn="just">
              <a:lnSpc>
                <a:spcPct val="100000"/>
              </a:lnSpc>
              <a:spcBef>
                <a:spcPts val="116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374650" algn="l"/>
              </a:tabLst>
            </a:pPr>
            <a:r>
              <a:rPr sz="1800" spc="-5" dirty="0">
                <a:latin typeface="Calibri"/>
                <a:cs typeface="Calibri"/>
              </a:rPr>
              <a:t>1.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Αρώματα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λουλουδιών</a:t>
            </a:r>
            <a:r>
              <a:rPr sz="1800" spc="-10" dirty="0">
                <a:latin typeface="Calibri"/>
                <a:cs typeface="Calibri"/>
              </a:rPr>
              <a:t>:</a:t>
            </a:r>
            <a:r>
              <a:rPr sz="1800" spc="-5" dirty="0">
                <a:latin typeface="Calibri"/>
                <a:cs typeface="Calibri"/>
              </a:rPr>
              <a:t> Χαρακτηρίζουν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τα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νεαρά</a:t>
            </a:r>
            <a:r>
              <a:rPr sz="1800" spc="-5" dirty="0">
                <a:latin typeface="Calibri"/>
                <a:cs typeface="Calibri"/>
              </a:rPr>
              <a:t> κρασιά.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80" dirty="0">
                <a:latin typeface="Calibri"/>
                <a:cs typeface="Calibri"/>
              </a:rPr>
              <a:t>Το</a:t>
            </a:r>
            <a:r>
              <a:rPr sz="1800" spc="-7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είδος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της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μυρωδιάς 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λουλουδιών </a:t>
            </a:r>
            <a:r>
              <a:rPr sz="1800" spc="-10" dirty="0">
                <a:latin typeface="Calibri"/>
                <a:cs typeface="Calibri"/>
              </a:rPr>
              <a:t>εξαρτάται </a:t>
            </a:r>
            <a:r>
              <a:rPr sz="1800" dirty="0">
                <a:latin typeface="Calibri"/>
                <a:cs typeface="Calibri"/>
              </a:rPr>
              <a:t>από </a:t>
            </a:r>
            <a:r>
              <a:rPr sz="1800" spc="-10" dirty="0">
                <a:latin typeface="Calibri"/>
                <a:cs typeface="Calibri"/>
              </a:rPr>
              <a:t>το </a:t>
            </a:r>
            <a:r>
              <a:rPr sz="1800" spc="-5" dirty="0">
                <a:latin typeface="Calibri"/>
                <a:cs typeface="Calibri"/>
              </a:rPr>
              <a:t>είδος </a:t>
            </a:r>
            <a:r>
              <a:rPr sz="1800" spc="-10" dirty="0">
                <a:latin typeface="Calibri"/>
                <a:cs typeface="Calibri"/>
              </a:rPr>
              <a:t>του κλήματος, το έδαφος </a:t>
            </a:r>
            <a:r>
              <a:rPr sz="1800" spc="-25" dirty="0">
                <a:latin typeface="Calibri"/>
                <a:cs typeface="Calibri"/>
              </a:rPr>
              <a:t>και </a:t>
            </a:r>
            <a:r>
              <a:rPr sz="1800" dirty="0">
                <a:latin typeface="Calibri"/>
                <a:cs typeface="Calibri"/>
              </a:rPr>
              <a:t>τις </a:t>
            </a:r>
            <a:r>
              <a:rPr sz="1800" spc="-5" dirty="0">
                <a:latin typeface="Calibri"/>
                <a:cs typeface="Calibri"/>
              </a:rPr>
              <a:t>συνθήκες οινοποίησης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(θερμοκρασίες οινοποίησης </a:t>
            </a:r>
            <a:r>
              <a:rPr sz="1800" spc="-25" dirty="0">
                <a:latin typeface="Calibri"/>
                <a:cs typeface="Calibri"/>
              </a:rPr>
              <a:t>κάτω </a:t>
            </a:r>
            <a:r>
              <a:rPr sz="1800" spc="-5" dirty="0">
                <a:latin typeface="Calibri"/>
                <a:cs typeface="Calibri"/>
              </a:rPr>
              <a:t>από </a:t>
            </a:r>
            <a:r>
              <a:rPr sz="1800" spc="-10" dirty="0">
                <a:latin typeface="Calibri"/>
                <a:cs typeface="Calibri"/>
              </a:rPr>
              <a:t>τους </a:t>
            </a:r>
            <a:r>
              <a:rPr sz="1800" spc="50" dirty="0">
                <a:latin typeface="Calibri"/>
                <a:cs typeface="Calibri"/>
              </a:rPr>
              <a:t>20</a:t>
            </a:r>
            <a:r>
              <a:rPr sz="1800" spc="75" baseline="25462" dirty="0">
                <a:latin typeface="Calibri"/>
                <a:cs typeface="Calibri"/>
              </a:rPr>
              <a:t>ο</a:t>
            </a:r>
            <a:r>
              <a:rPr sz="1800" spc="50" dirty="0">
                <a:latin typeface="Trebuchet MS"/>
                <a:cs typeface="Trebuchet MS"/>
              </a:rPr>
              <a:t>C </a:t>
            </a:r>
            <a:r>
              <a:rPr sz="1800" spc="-10" dirty="0">
                <a:latin typeface="Calibri"/>
                <a:cs typeface="Calibri"/>
              </a:rPr>
              <a:t>οδηγούν </a:t>
            </a:r>
            <a:r>
              <a:rPr sz="1800" spc="5" dirty="0">
                <a:latin typeface="Calibri"/>
                <a:cs typeface="Calibri"/>
              </a:rPr>
              <a:t>σε </a:t>
            </a:r>
            <a:r>
              <a:rPr sz="1800" spc="-10" dirty="0">
                <a:latin typeface="Calibri"/>
                <a:cs typeface="Calibri"/>
              </a:rPr>
              <a:t>παραγωγή </a:t>
            </a:r>
            <a:r>
              <a:rPr sz="1800" dirty="0">
                <a:latin typeface="Calibri"/>
                <a:cs typeface="Calibri"/>
              </a:rPr>
              <a:t>πιο </a:t>
            </a:r>
            <a:r>
              <a:rPr sz="1800" spc="-10" dirty="0">
                <a:latin typeface="Calibri"/>
                <a:cs typeface="Calibri"/>
              </a:rPr>
              <a:t>αρωματικών 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λευκών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κρασιών).</a:t>
            </a:r>
            <a:endParaRPr sz="1800">
              <a:latin typeface="Calibri"/>
              <a:cs typeface="Calibri"/>
            </a:endParaRPr>
          </a:p>
          <a:p>
            <a:pPr marL="374015" marR="119380" indent="-273050" algn="just">
              <a:lnSpc>
                <a:spcPct val="100000"/>
              </a:lnSpc>
              <a:spcBef>
                <a:spcPts val="6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374650" algn="l"/>
              </a:tabLst>
            </a:pPr>
            <a:r>
              <a:rPr sz="1800" dirty="0">
                <a:latin typeface="Calibri"/>
                <a:cs typeface="Calibri"/>
              </a:rPr>
              <a:t>Κατά </a:t>
            </a:r>
            <a:r>
              <a:rPr sz="1800" spc="-5" dirty="0">
                <a:latin typeface="Calibri"/>
                <a:cs typeface="Calibri"/>
              </a:rPr>
              <a:t>παράξενο τρόπο διαπιστώνουμε </a:t>
            </a:r>
            <a:r>
              <a:rPr sz="1800" dirty="0">
                <a:latin typeface="Calibri"/>
                <a:cs typeface="Calibri"/>
              </a:rPr>
              <a:t>ότι </a:t>
            </a:r>
            <a:r>
              <a:rPr sz="1800" spc="-5" dirty="0">
                <a:latin typeface="Calibri"/>
                <a:cs typeface="Calibri"/>
              </a:rPr>
              <a:t>τα </a:t>
            </a:r>
            <a:r>
              <a:rPr sz="1800" spc="-10" dirty="0">
                <a:latin typeface="Calibri"/>
                <a:cs typeface="Calibri"/>
              </a:rPr>
              <a:t>αρώματα των </a:t>
            </a:r>
            <a:r>
              <a:rPr sz="1800" spc="-5" dirty="0">
                <a:latin typeface="Calibri"/>
                <a:cs typeface="Calibri"/>
              </a:rPr>
              <a:t>άσπρων </a:t>
            </a:r>
            <a:r>
              <a:rPr sz="1800" spc="-20" dirty="0">
                <a:latin typeface="Calibri"/>
                <a:cs typeface="Calibri"/>
              </a:rPr>
              <a:t>και </a:t>
            </a:r>
            <a:r>
              <a:rPr sz="1800" spc="-15" dirty="0">
                <a:latin typeface="Calibri"/>
                <a:cs typeface="Calibri"/>
              </a:rPr>
              <a:t>κίτρινων </a:t>
            </a:r>
            <a:r>
              <a:rPr sz="1800" spc="-10" dirty="0">
                <a:latin typeface="Calibri"/>
                <a:cs typeface="Calibri"/>
              </a:rPr>
              <a:t>λουλουδιών </a:t>
            </a:r>
            <a:r>
              <a:rPr sz="1800" spc="-5" dirty="0">
                <a:latin typeface="Calibri"/>
                <a:cs typeface="Calibri"/>
              </a:rPr>
              <a:t> επικρατούν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στα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άσπρα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κρασιά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των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κόκκινων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στα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κόκκινα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κρασιά.</a:t>
            </a:r>
            <a:endParaRPr sz="1800">
              <a:latin typeface="Calibri"/>
              <a:cs typeface="Calibri"/>
            </a:endParaRPr>
          </a:p>
          <a:p>
            <a:pPr marL="374015" indent="-273050" algn="just">
              <a:lnSpc>
                <a:spcPct val="100000"/>
              </a:lnSpc>
              <a:spcBef>
                <a:spcPts val="60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374650" algn="l"/>
              </a:tabLst>
            </a:pPr>
            <a:r>
              <a:rPr sz="1800" spc="-5" dirty="0">
                <a:latin typeface="Calibri"/>
                <a:cs typeface="Calibri"/>
              </a:rPr>
              <a:t>Στον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τόπο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μας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βρίσκουμε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άρωμα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αγριολούλουδων,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της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ακακίας,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γιασεμιού,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που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είναι</a:t>
            </a:r>
            <a:endParaRPr sz="1800">
              <a:latin typeface="Calibri"/>
              <a:cs typeface="Calibri"/>
            </a:endParaRPr>
          </a:p>
          <a:p>
            <a:pPr marL="374015" algn="just">
              <a:lnSpc>
                <a:spcPct val="100000"/>
              </a:lnSpc>
            </a:pPr>
            <a:r>
              <a:rPr sz="1800" spc="-15" dirty="0">
                <a:latin typeface="Calibri"/>
                <a:cs typeface="Calibri"/>
              </a:rPr>
              <a:t>τυπικό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πολλών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κρασιών,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όπως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τριαντάφυλλου.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>
              <a:latin typeface="Calibri"/>
              <a:cs typeface="Calibri"/>
            </a:endParaRPr>
          </a:p>
          <a:p>
            <a:pPr marL="374015" marR="120014" indent="-273050" algn="just">
              <a:lnSpc>
                <a:spcPct val="100000"/>
              </a:lnSpc>
              <a:spcBef>
                <a:spcPts val="116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374650" algn="l"/>
              </a:tabLst>
            </a:pPr>
            <a:r>
              <a:rPr sz="1800" spc="-5" dirty="0">
                <a:latin typeface="Calibri"/>
                <a:cs typeface="Calibri"/>
              </a:rPr>
              <a:t>2.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Αρώματα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8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φρέσκων</a:t>
            </a:r>
            <a:r>
              <a:rPr sz="1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φρούτων</a:t>
            </a:r>
            <a:r>
              <a:rPr sz="18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: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Χαρακτηρίζουν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καινούργια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και</a:t>
            </a:r>
            <a:r>
              <a:rPr sz="1800" spc="37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νέα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κρασιά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καλά 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διατηρημένα. </a:t>
            </a:r>
            <a:r>
              <a:rPr sz="1800" dirty="0">
                <a:latin typeface="Calibri"/>
                <a:cs typeface="Calibri"/>
              </a:rPr>
              <a:t>Ισχύει η </a:t>
            </a:r>
            <a:r>
              <a:rPr sz="1800" spc="-10" dirty="0">
                <a:latin typeface="Calibri"/>
                <a:cs typeface="Calibri"/>
              </a:rPr>
              <a:t>ίδια </a:t>
            </a:r>
            <a:r>
              <a:rPr sz="1800" dirty="0">
                <a:latin typeface="Calibri"/>
                <a:cs typeface="Calibri"/>
              </a:rPr>
              <a:t>διαπίστωση </a:t>
            </a:r>
            <a:r>
              <a:rPr sz="1800" spc="-5" dirty="0">
                <a:latin typeface="Calibri"/>
                <a:cs typeface="Calibri"/>
              </a:rPr>
              <a:t>στην αντιστοιχία </a:t>
            </a:r>
            <a:r>
              <a:rPr sz="1800" spc="-10" dirty="0">
                <a:latin typeface="Calibri"/>
                <a:cs typeface="Calibri"/>
              </a:rPr>
              <a:t>χρώματος </a:t>
            </a:r>
            <a:r>
              <a:rPr sz="1800" spc="-5" dirty="0">
                <a:latin typeface="Calibri"/>
                <a:cs typeface="Calibri"/>
              </a:rPr>
              <a:t>φρούτων </a:t>
            </a:r>
            <a:r>
              <a:rPr sz="1800" spc="-20" dirty="0">
                <a:latin typeface="Calibri"/>
                <a:cs typeface="Calibri"/>
              </a:rPr>
              <a:t>και </a:t>
            </a:r>
            <a:r>
              <a:rPr sz="1800" spc="-10" dirty="0">
                <a:latin typeface="Calibri"/>
                <a:cs typeface="Calibri"/>
              </a:rPr>
              <a:t>αρώματος 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κρασιού.</a:t>
            </a:r>
            <a:endParaRPr sz="1800">
              <a:latin typeface="Calibri"/>
              <a:cs typeface="Calibri"/>
            </a:endParaRPr>
          </a:p>
          <a:p>
            <a:pPr marL="374015" indent="-273050" algn="just">
              <a:lnSpc>
                <a:spcPct val="100000"/>
              </a:lnSpc>
              <a:spcBef>
                <a:spcPts val="60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374650" algn="l"/>
              </a:tabLst>
            </a:pPr>
            <a:r>
              <a:rPr sz="1800" spc="-80" dirty="0">
                <a:latin typeface="Calibri"/>
                <a:cs typeface="Calibri"/>
              </a:rPr>
              <a:t>Το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άρωμα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μήλου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αποτελεί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αρωματικό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υπόβαθρο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πολλών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άσπρων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κρασιών.</a:t>
            </a:r>
            <a:endParaRPr sz="1800">
              <a:latin typeface="Calibri"/>
              <a:cs typeface="Calibri"/>
            </a:endParaRPr>
          </a:p>
          <a:p>
            <a:pPr marL="374015" indent="-273050" algn="just">
              <a:lnSpc>
                <a:spcPct val="100000"/>
              </a:lnSpc>
              <a:spcBef>
                <a:spcPts val="6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374650" algn="l"/>
              </a:tabLst>
            </a:pPr>
            <a:r>
              <a:rPr sz="1800" spc="-5" dirty="0">
                <a:latin typeface="Calibri"/>
                <a:cs typeface="Calibri"/>
              </a:rPr>
              <a:t>Κρασιά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με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αυξημένη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οξύτητα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μερικές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φορές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θυμίζουν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άρωμα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λεμονιού.</a:t>
            </a:r>
            <a:endParaRPr sz="1800">
              <a:latin typeface="Calibri"/>
              <a:cs typeface="Calibri"/>
            </a:endParaRPr>
          </a:p>
          <a:p>
            <a:pPr marL="374015" marR="120650" indent="-273050" algn="just">
              <a:lnSpc>
                <a:spcPct val="100000"/>
              </a:lnSpc>
              <a:spcBef>
                <a:spcPts val="6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374650" algn="l"/>
              </a:tabLst>
            </a:pPr>
            <a:r>
              <a:rPr sz="1800" spc="-80" dirty="0">
                <a:latin typeface="Calibri"/>
                <a:cs typeface="Calibri"/>
              </a:rPr>
              <a:t>Το</a:t>
            </a:r>
            <a:r>
              <a:rPr sz="1800" spc="-7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άρωμα </a:t>
            </a:r>
            <a:r>
              <a:rPr sz="1800" spc="-5" dirty="0">
                <a:latin typeface="Calibri"/>
                <a:cs typeface="Calibri"/>
              </a:rPr>
              <a:t>της ώριμης μπανάνας, </a:t>
            </a:r>
            <a:r>
              <a:rPr sz="1800" spc="-10" dirty="0">
                <a:latin typeface="Calibri"/>
                <a:cs typeface="Calibri"/>
              </a:rPr>
              <a:t>το μούρο, </a:t>
            </a:r>
            <a:r>
              <a:rPr sz="1800" spc="-5" dirty="0">
                <a:latin typeface="Calibri"/>
                <a:cs typeface="Calibri"/>
              </a:rPr>
              <a:t>το </a:t>
            </a:r>
            <a:r>
              <a:rPr sz="1800" dirty="0">
                <a:latin typeface="Calibri"/>
                <a:cs typeface="Calibri"/>
              </a:rPr>
              <a:t>ρόδι, </a:t>
            </a:r>
            <a:r>
              <a:rPr sz="1800" spc="-10" dirty="0">
                <a:latin typeface="Calibri"/>
                <a:cs typeface="Calibri"/>
              </a:rPr>
              <a:t>το </a:t>
            </a:r>
            <a:r>
              <a:rPr sz="1800" spc="-15" dirty="0">
                <a:latin typeface="Calibri"/>
                <a:cs typeface="Calibri"/>
              </a:rPr>
              <a:t>φραγκοστάφυλο, </a:t>
            </a:r>
            <a:r>
              <a:rPr sz="1800" dirty="0">
                <a:latin typeface="Calibri"/>
                <a:cs typeface="Calibri"/>
              </a:rPr>
              <a:t>η </a:t>
            </a:r>
            <a:r>
              <a:rPr sz="1800" spc="-15" dirty="0">
                <a:latin typeface="Calibri"/>
                <a:cs typeface="Calibri"/>
              </a:rPr>
              <a:t>φράουλα, το </a:t>
            </a:r>
            <a:r>
              <a:rPr sz="1800" spc="-10" dirty="0">
                <a:latin typeface="Calibri"/>
                <a:cs typeface="Calibri"/>
              </a:rPr>
              <a:t> κεράσι, το βύσσινο, το </a:t>
            </a:r>
            <a:r>
              <a:rPr sz="1800" spc="-20" dirty="0">
                <a:latin typeface="Calibri"/>
                <a:cs typeface="Calibri"/>
              </a:rPr>
              <a:t>βερίκοκο, </a:t>
            </a:r>
            <a:r>
              <a:rPr sz="1800" spc="-10" dirty="0">
                <a:latin typeface="Calibri"/>
                <a:cs typeface="Calibri"/>
              </a:rPr>
              <a:t>το ροδάκινο, </a:t>
            </a:r>
            <a:r>
              <a:rPr sz="1800" spc="-5" dirty="0">
                <a:latin typeface="Calibri"/>
                <a:cs typeface="Calibri"/>
              </a:rPr>
              <a:t>το </a:t>
            </a:r>
            <a:r>
              <a:rPr sz="1800" dirty="0">
                <a:latin typeface="Calibri"/>
                <a:cs typeface="Calibri"/>
              </a:rPr>
              <a:t>πεπόνι, </a:t>
            </a:r>
            <a:r>
              <a:rPr sz="1800" spc="-10" dirty="0">
                <a:latin typeface="Calibri"/>
                <a:cs typeface="Calibri"/>
              </a:rPr>
              <a:t>το </a:t>
            </a:r>
            <a:r>
              <a:rPr sz="1800" spc="-15" dirty="0">
                <a:latin typeface="Calibri"/>
                <a:cs typeface="Calibri"/>
              </a:rPr>
              <a:t>μάνγκο </a:t>
            </a:r>
            <a:r>
              <a:rPr sz="1800" spc="-5" dirty="0">
                <a:latin typeface="Calibri"/>
                <a:cs typeface="Calibri"/>
              </a:rPr>
              <a:t>μπορεί να ανιχνευθούν </a:t>
            </a:r>
            <a:r>
              <a:rPr sz="1800" dirty="0">
                <a:latin typeface="Calibri"/>
                <a:cs typeface="Calibri"/>
              </a:rPr>
              <a:t> στο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άρωμα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πολλών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κρασιών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11430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599" y="0"/>
                </a:lnTo>
              </a:path>
            </a:pathLst>
          </a:custGeom>
          <a:ln w="9524">
            <a:solidFill>
              <a:srgbClr val="9EB8CD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4020" y="6432554"/>
            <a:ext cx="121285" cy="190500"/>
          </a:xfrm>
          <a:custGeom>
            <a:avLst/>
            <a:gdLst/>
            <a:ahLst/>
            <a:cxnLst/>
            <a:rect l="l" t="t" r="r" b="b"/>
            <a:pathLst>
              <a:path w="121284" h="190500">
                <a:moveTo>
                  <a:pt x="0" y="0"/>
                </a:moveTo>
                <a:lnTo>
                  <a:pt x="0" y="190499"/>
                </a:lnTo>
                <a:lnTo>
                  <a:pt x="120658" y="95249"/>
                </a:lnTo>
                <a:lnTo>
                  <a:pt x="0" y="0"/>
                </a:lnTo>
                <a:close/>
              </a:path>
            </a:pathLst>
          </a:custGeom>
          <a:solidFill>
            <a:srgbClr val="9EB8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8740" y="0"/>
            <a:ext cx="616267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Οι</a:t>
            </a:r>
            <a:r>
              <a:rPr sz="4000" spc="-15" dirty="0"/>
              <a:t> </a:t>
            </a:r>
            <a:r>
              <a:rPr sz="4000" spc="5" dirty="0"/>
              <a:t>σκοποί</a:t>
            </a:r>
            <a:r>
              <a:rPr sz="4000" spc="20" dirty="0"/>
              <a:t> </a:t>
            </a:r>
            <a:r>
              <a:rPr sz="4000" spc="-5" dirty="0"/>
              <a:t>της</a:t>
            </a:r>
            <a:r>
              <a:rPr sz="4000" spc="-10" dirty="0"/>
              <a:t> </a:t>
            </a:r>
            <a:r>
              <a:rPr sz="4000" dirty="0"/>
              <a:t>γευσιγνωσίας</a:t>
            </a:r>
            <a:endParaRPr sz="4000"/>
          </a:p>
        </p:txBody>
      </p:sp>
      <p:sp>
        <p:nvSpPr>
          <p:cNvPr id="5" name="object 5"/>
          <p:cNvSpPr txBox="1"/>
          <p:nvPr/>
        </p:nvSpPr>
        <p:spPr>
          <a:xfrm>
            <a:off x="293017" y="1161029"/>
            <a:ext cx="8558530" cy="5650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marR="5080" indent="-273050" algn="just">
              <a:lnSpc>
                <a:spcPct val="100000"/>
              </a:lnSpc>
              <a:spcBef>
                <a:spcPts val="1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dirty="0">
                <a:latin typeface="Calibri"/>
                <a:cs typeface="Calibri"/>
              </a:rPr>
              <a:t>Η </a:t>
            </a:r>
            <a:r>
              <a:rPr sz="1800" spc="-15" dirty="0">
                <a:latin typeface="Calibri"/>
                <a:cs typeface="Calibri"/>
              </a:rPr>
              <a:t>μοναδικότητα </a:t>
            </a:r>
            <a:r>
              <a:rPr sz="1800" spc="-5" dirty="0">
                <a:latin typeface="Calibri"/>
                <a:cs typeface="Calibri"/>
              </a:rPr>
              <a:t>της οργανοληπτικής ανάλυσης </a:t>
            </a:r>
            <a:r>
              <a:rPr sz="1800" spc="-10" dirty="0">
                <a:latin typeface="Calibri"/>
                <a:cs typeface="Calibri"/>
              </a:rPr>
              <a:t>βρίσκεται </a:t>
            </a:r>
            <a:r>
              <a:rPr sz="1800" dirty="0">
                <a:latin typeface="Calibri"/>
                <a:cs typeface="Calibri"/>
              </a:rPr>
              <a:t>στο ότι </a:t>
            </a:r>
            <a:r>
              <a:rPr sz="1800" spc="-10" dirty="0">
                <a:latin typeface="Calibri"/>
                <a:cs typeface="Calibri"/>
              </a:rPr>
              <a:t>μόνο </a:t>
            </a:r>
            <a:r>
              <a:rPr sz="1800" dirty="0">
                <a:latin typeface="Calibri"/>
                <a:cs typeface="Calibri"/>
              </a:rPr>
              <a:t>αυτή </a:t>
            </a:r>
            <a:r>
              <a:rPr sz="1800" spc="-5" dirty="0">
                <a:latin typeface="Calibri"/>
                <a:cs typeface="Calibri"/>
              </a:rPr>
              <a:t>μπορεί </a:t>
            </a:r>
            <a:r>
              <a:rPr sz="1800" spc="5" dirty="0">
                <a:latin typeface="Calibri"/>
                <a:cs typeface="Calibri"/>
              </a:rPr>
              <a:t>να 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ανακαλύπτει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τις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αλληλεπιδράσεις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μεταξύ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των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συστατικών,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κάτι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που</a:t>
            </a:r>
            <a:r>
              <a:rPr sz="1800" spc="40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δεν</a:t>
            </a:r>
            <a:r>
              <a:rPr sz="1800" spc="40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μπορεί</a:t>
            </a:r>
            <a:r>
              <a:rPr sz="1800" spc="4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να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κάνει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ακόμη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η</a:t>
            </a:r>
            <a:r>
              <a:rPr sz="1800" spc="-10" dirty="0">
                <a:latin typeface="Calibri"/>
                <a:cs typeface="Calibri"/>
              </a:rPr>
              <a:t> ενόργανη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ανάλυση.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marR="6985" indent="-273050" algn="just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dirty="0">
                <a:latin typeface="Calibri"/>
                <a:cs typeface="Calibri"/>
              </a:rPr>
              <a:t>Η </a:t>
            </a:r>
            <a:r>
              <a:rPr sz="1800" spc="-10" dirty="0">
                <a:latin typeface="Calibri"/>
                <a:cs typeface="Calibri"/>
              </a:rPr>
              <a:t>δοκιμασία </a:t>
            </a:r>
            <a:r>
              <a:rPr sz="1800" spc="-5" dirty="0">
                <a:latin typeface="Calibri"/>
                <a:cs typeface="Calibri"/>
              </a:rPr>
              <a:t>του κρασιού είναι μια τέχνη </a:t>
            </a:r>
            <a:r>
              <a:rPr sz="1800" dirty="0">
                <a:latin typeface="Calibri"/>
                <a:cs typeface="Calibri"/>
              </a:rPr>
              <a:t>που </a:t>
            </a:r>
            <a:r>
              <a:rPr sz="1800" spc="-5" dirty="0">
                <a:latin typeface="Calibri"/>
                <a:cs typeface="Calibri"/>
              </a:rPr>
              <a:t>φέρνει </a:t>
            </a:r>
            <a:r>
              <a:rPr sz="1800" spc="5" dirty="0">
                <a:latin typeface="Calibri"/>
                <a:cs typeface="Calibri"/>
              </a:rPr>
              <a:t>σε </a:t>
            </a:r>
            <a:r>
              <a:rPr sz="1800" spc="-5" dirty="0">
                <a:latin typeface="Calibri"/>
                <a:cs typeface="Calibri"/>
              </a:rPr>
              <a:t>επαφή </a:t>
            </a:r>
            <a:r>
              <a:rPr sz="1800" spc="-10" dirty="0">
                <a:latin typeface="Calibri"/>
                <a:cs typeface="Calibri"/>
              </a:rPr>
              <a:t>το χαρακτήρα </a:t>
            </a:r>
            <a:r>
              <a:rPr sz="1800" dirty="0">
                <a:latin typeface="Calibri"/>
                <a:cs typeface="Calibri"/>
              </a:rPr>
              <a:t>ενός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κρασιού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με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τις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αισθήσεις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δοκιμαστή.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indent="-273050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15" dirty="0">
                <a:latin typeface="Calibri"/>
                <a:cs typeface="Calibri"/>
              </a:rPr>
              <a:t>Σκοπός</a:t>
            </a:r>
            <a:r>
              <a:rPr sz="1800" spc="4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της</a:t>
            </a:r>
            <a:r>
              <a:rPr sz="1800" spc="44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είναι</a:t>
            </a:r>
            <a:r>
              <a:rPr sz="1800" spc="4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η</a:t>
            </a:r>
            <a:r>
              <a:rPr sz="1800" spc="434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ανάλυση</a:t>
            </a:r>
            <a:r>
              <a:rPr sz="1800" spc="4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43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κάθε</a:t>
            </a:r>
            <a:r>
              <a:rPr sz="1800" spc="44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κρασιού</a:t>
            </a:r>
            <a:r>
              <a:rPr sz="1800" spc="4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χωριστά</a:t>
            </a:r>
            <a:r>
              <a:rPr sz="1800" spc="45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και</a:t>
            </a:r>
            <a:r>
              <a:rPr sz="1800" spc="4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η</a:t>
            </a:r>
            <a:r>
              <a:rPr sz="1800" spc="44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σύγκριση</a:t>
            </a:r>
            <a:r>
              <a:rPr sz="1800" spc="44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διαφόρων</a:t>
            </a:r>
            <a:endParaRPr sz="1800">
              <a:latin typeface="Calibri"/>
              <a:cs typeface="Calibri"/>
            </a:endParaRPr>
          </a:p>
          <a:p>
            <a:pPr marL="285115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κρασιών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μεταξύ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τους.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>
              <a:latin typeface="Calibri"/>
              <a:cs typeface="Calibri"/>
            </a:endParaRPr>
          </a:p>
          <a:p>
            <a:pPr marL="285115" indent="-273050">
              <a:lnSpc>
                <a:spcPct val="100000"/>
              </a:lnSpc>
              <a:spcBef>
                <a:spcPts val="116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5" dirty="0">
                <a:latin typeface="Calibri"/>
                <a:cs typeface="Calibri"/>
              </a:rPr>
              <a:t>Με</a:t>
            </a:r>
            <a:r>
              <a:rPr sz="1800" spc="30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</a:t>
            </a:r>
            <a:r>
              <a:rPr sz="1800" spc="3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λέξη</a:t>
            </a:r>
            <a:r>
              <a:rPr sz="1800" spc="3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αισθήσεις</a:t>
            </a:r>
            <a:r>
              <a:rPr sz="1800" spc="3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αναφερόμαστε</a:t>
            </a:r>
            <a:r>
              <a:rPr sz="1800" spc="3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φυσικά</a:t>
            </a:r>
            <a:r>
              <a:rPr sz="1800" spc="3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στην</a:t>
            </a:r>
            <a:r>
              <a:rPr sz="1800" spc="3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όραση,</a:t>
            </a:r>
            <a:r>
              <a:rPr sz="1800" spc="3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όσφρηση</a:t>
            </a:r>
            <a:r>
              <a:rPr sz="1800" spc="32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3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γεύση,</a:t>
            </a:r>
            <a:r>
              <a:rPr sz="1800" spc="3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που</a:t>
            </a:r>
            <a:endParaRPr sz="1800">
              <a:latin typeface="Calibri"/>
              <a:cs typeface="Calibri"/>
            </a:endParaRPr>
          </a:p>
          <a:p>
            <a:pPr marL="285115">
              <a:lnSpc>
                <a:spcPct val="100000"/>
              </a:lnSpc>
              <a:spcBef>
                <a:spcPts val="5"/>
              </a:spcBef>
            </a:pPr>
            <a:r>
              <a:rPr sz="1800" spc="-10" dirty="0">
                <a:latin typeface="Calibri"/>
                <a:cs typeface="Calibri"/>
              </a:rPr>
              <a:t>είναι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τα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εργαλεία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που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μας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ανοίγουν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τους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δρόμους</a:t>
            </a:r>
            <a:r>
              <a:rPr sz="1800" dirty="0">
                <a:latin typeface="Calibri"/>
                <a:cs typeface="Calibri"/>
              </a:rPr>
              <a:t> στο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μυστικό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κόσμο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κρασιού.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>
              <a:latin typeface="Calibri"/>
              <a:cs typeface="Calibri"/>
            </a:endParaRPr>
          </a:p>
          <a:p>
            <a:pPr marL="285115" marR="5080" indent="-273050" algn="just">
              <a:lnSpc>
                <a:spcPct val="100000"/>
              </a:lnSpc>
              <a:spcBef>
                <a:spcPts val="116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spc="-5" dirty="0">
                <a:latin typeface="Calibri"/>
                <a:cs typeface="Calibri"/>
              </a:rPr>
              <a:t>Ένα από τα </a:t>
            </a:r>
            <a:r>
              <a:rPr sz="1800" dirty="0">
                <a:latin typeface="Calibri"/>
                <a:cs typeface="Calibri"/>
              </a:rPr>
              <a:t>πιο </a:t>
            </a:r>
            <a:r>
              <a:rPr sz="1800" spc="-20" dirty="0">
                <a:latin typeface="Calibri"/>
                <a:cs typeface="Calibri"/>
              </a:rPr>
              <a:t>δύσκολα </a:t>
            </a:r>
            <a:r>
              <a:rPr sz="1800" dirty="0">
                <a:latin typeface="Calibri"/>
                <a:cs typeface="Calibri"/>
              </a:rPr>
              <a:t>σημεία </a:t>
            </a:r>
            <a:r>
              <a:rPr sz="1800" spc="-5" dirty="0">
                <a:latin typeface="Calibri"/>
                <a:cs typeface="Calibri"/>
              </a:rPr>
              <a:t>όλης αυτής της </a:t>
            </a:r>
            <a:r>
              <a:rPr sz="1800" spc="-15" dirty="0">
                <a:latin typeface="Calibri"/>
                <a:cs typeface="Calibri"/>
              </a:rPr>
              <a:t>διαδικασίας </a:t>
            </a:r>
            <a:r>
              <a:rPr sz="1800" spc="-5" dirty="0">
                <a:latin typeface="Calibri"/>
                <a:cs typeface="Calibri"/>
              </a:rPr>
              <a:t>είναι </a:t>
            </a:r>
            <a:r>
              <a:rPr sz="1800" dirty="0">
                <a:latin typeface="Calibri"/>
                <a:cs typeface="Calibri"/>
              </a:rPr>
              <a:t>η </a:t>
            </a:r>
            <a:r>
              <a:rPr sz="1800" spc="-5" dirty="0">
                <a:latin typeface="Calibri"/>
                <a:cs typeface="Calibri"/>
              </a:rPr>
              <a:t>περιγραφή </a:t>
            </a:r>
            <a:r>
              <a:rPr sz="1800" spc="-10" dirty="0">
                <a:latin typeface="Calibri"/>
                <a:cs typeface="Calibri"/>
              </a:rPr>
              <a:t>των </a:t>
            </a:r>
            <a:r>
              <a:rPr sz="1800" spc="-5" dirty="0">
                <a:latin typeface="Calibri"/>
                <a:cs typeface="Calibri"/>
              </a:rPr>
              <a:t> αισθήσεων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που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αντιλαμβανόμαστε,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η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καταγραφή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η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αξιολόγησή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τους.</a:t>
            </a:r>
            <a:endParaRPr sz="1800">
              <a:latin typeface="Calibri"/>
              <a:cs typeface="Calibri"/>
            </a:endParaRPr>
          </a:p>
          <a:p>
            <a:pPr marL="285115" marR="5080" indent="-273050" algn="just">
              <a:lnSpc>
                <a:spcPct val="100000"/>
              </a:lnSpc>
              <a:spcBef>
                <a:spcPts val="60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dirty="0">
                <a:latin typeface="Calibri"/>
                <a:cs typeface="Calibri"/>
              </a:rPr>
              <a:t>Η </a:t>
            </a:r>
            <a:r>
              <a:rPr sz="1800" spc="-15" dirty="0">
                <a:latin typeface="Calibri"/>
                <a:cs typeface="Calibri"/>
              </a:rPr>
              <a:t>κωδικοποίηση </a:t>
            </a:r>
            <a:r>
              <a:rPr sz="1800" spc="-5" dirty="0">
                <a:latin typeface="Calibri"/>
                <a:cs typeface="Calibri"/>
              </a:rPr>
              <a:t>της </a:t>
            </a:r>
            <a:r>
              <a:rPr sz="1800" spc="-10" dirty="0">
                <a:latin typeface="Calibri"/>
                <a:cs typeface="Calibri"/>
              </a:rPr>
              <a:t>έκφρασης </a:t>
            </a:r>
            <a:r>
              <a:rPr sz="1800" spc="-5" dirty="0">
                <a:latin typeface="Calibri"/>
                <a:cs typeface="Calibri"/>
              </a:rPr>
              <a:t>αποτελεί </a:t>
            </a:r>
            <a:r>
              <a:rPr sz="1800" spc="-10" dirty="0">
                <a:latin typeface="Calibri"/>
                <a:cs typeface="Calibri"/>
              </a:rPr>
              <a:t>το γευστικό </a:t>
            </a:r>
            <a:r>
              <a:rPr sz="1800" spc="-5" dirty="0">
                <a:latin typeface="Calibri"/>
                <a:cs typeface="Calibri"/>
              </a:rPr>
              <a:t>λεξιλόγιο. </a:t>
            </a:r>
            <a:r>
              <a:rPr sz="1800" dirty="0">
                <a:latin typeface="Calibri"/>
                <a:cs typeface="Calibri"/>
              </a:rPr>
              <a:t>Ο </a:t>
            </a:r>
            <a:r>
              <a:rPr sz="1800" spc="-10" dirty="0">
                <a:latin typeface="Calibri"/>
                <a:cs typeface="Calibri"/>
              </a:rPr>
              <a:t>αντικειμενικός </a:t>
            </a:r>
            <a:r>
              <a:rPr sz="1800" spc="-15" dirty="0">
                <a:latin typeface="Calibri"/>
                <a:cs typeface="Calibri"/>
              </a:rPr>
              <a:t>σκοπός 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της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κωδικοποίησης</a:t>
            </a:r>
            <a:r>
              <a:rPr sz="1800" spc="-10" dirty="0">
                <a:latin typeface="Calibri"/>
                <a:cs typeface="Calibri"/>
              </a:rPr>
              <a:t> είναι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-5" dirty="0">
                <a:latin typeface="Calibri"/>
                <a:cs typeface="Calibri"/>
              </a:rPr>
              <a:t> ίδιο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κρασί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να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προκαλεί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συνειρμικά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την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ίδια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εκδήλωση </a:t>
            </a:r>
            <a:r>
              <a:rPr sz="1800" spc="-10" dirty="0">
                <a:latin typeface="Calibri"/>
                <a:cs typeface="Calibri"/>
              </a:rPr>
              <a:t> χαρακτηρισμού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από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διαφορετικούς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δοκιμαστές.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4020" y="6432554"/>
            <a:ext cx="121285" cy="190500"/>
          </a:xfrm>
          <a:custGeom>
            <a:avLst/>
            <a:gdLst/>
            <a:ahLst/>
            <a:cxnLst/>
            <a:rect l="l" t="t" r="r" b="b"/>
            <a:pathLst>
              <a:path w="121284" h="190500">
                <a:moveTo>
                  <a:pt x="0" y="0"/>
                </a:moveTo>
                <a:lnTo>
                  <a:pt x="0" y="190499"/>
                </a:lnTo>
                <a:lnTo>
                  <a:pt x="120658" y="95249"/>
                </a:lnTo>
                <a:lnTo>
                  <a:pt x="0" y="0"/>
                </a:lnTo>
                <a:close/>
              </a:path>
            </a:pathLst>
          </a:custGeom>
          <a:solidFill>
            <a:srgbClr val="9EB8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740" y="220212"/>
            <a:ext cx="642239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Η</a:t>
            </a:r>
            <a:r>
              <a:rPr dirty="0"/>
              <a:t> </a:t>
            </a:r>
            <a:r>
              <a:rPr spc="-15" dirty="0"/>
              <a:t>περιγραφή</a:t>
            </a:r>
            <a:r>
              <a:rPr spc="20" dirty="0"/>
              <a:t> </a:t>
            </a:r>
            <a:r>
              <a:rPr spc="-10" dirty="0"/>
              <a:t>των</a:t>
            </a:r>
            <a:r>
              <a:rPr spc="-5" dirty="0"/>
              <a:t> </a:t>
            </a:r>
            <a:r>
              <a:rPr spc="-10" dirty="0"/>
              <a:t>αρωμάτων</a:t>
            </a:r>
            <a:r>
              <a:rPr spc="10" dirty="0"/>
              <a:t> </a:t>
            </a:r>
            <a:r>
              <a:rPr spc="-10" dirty="0"/>
              <a:t>του</a:t>
            </a:r>
            <a:r>
              <a:rPr spc="-5" dirty="0"/>
              <a:t> </a:t>
            </a:r>
            <a:r>
              <a:rPr spc="-10" dirty="0"/>
              <a:t>κρασιού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40" y="946780"/>
            <a:ext cx="8987790" cy="5650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indent="-273050" algn="just">
              <a:lnSpc>
                <a:spcPct val="100000"/>
              </a:lnSpc>
              <a:spcBef>
                <a:spcPts val="1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  <a:tab pos="8607425" algn="l"/>
              </a:tabLst>
            </a:pP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Τα</a:t>
            </a:r>
            <a:r>
              <a:rPr sz="1800" u="dashLong" spc="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αρώματα</a:t>
            </a:r>
            <a:r>
              <a:rPr sz="1800" u="dashLong" spc="3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του</a:t>
            </a:r>
            <a:r>
              <a:rPr sz="1800" u="dashLong" spc="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κρασιού</a:t>
            </a:r>
            <a:r>
              <a:rPr sz="1800" u="dashLong" spc="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μπορούν</a:t>
            </a:r>
            <a:r>
              <a:rPr sz="1800" u="dashLong" spc="1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να</a:t>
            </a:r>
            <a:r>
              <a:rPr sz="1800" u="dashLong" spc="1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ταξινομηθούν</a:t>
            </a:r>
            <a:r>
              <a:rPr sz="1800" u="dashLong" spc="4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σε</a:t>
            </a:r>
            <a:r>
              <a:rPr sz="1800" u="dashLong" spc="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9</a:t>
            </a:r>
            <a:r>
              <a:rPr sz="1800" u="dashLong" spc="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1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κατηγορίες	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marR="6985" indent="-273050" algn="just">
              <a:lnSpc>
                <a:spcPct val="100000"/>
              </a:lnSpc>
              <a:spcBef>
                <a:spcPts val="116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spc="-5" dirty="0">
                <a:latin typeface="Calibri"/>
                <a:cs typeface="Calibri"/>
              </a:rPr>
              <a:t>3. 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Τα </a:t>
            </a:r>
            <a:r>
              <a:rPr sz="1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αρώματα 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ξηρών </a:t>
            </a:r>
            <a:r>
              <a:rPr sz="1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φρούτων </a:t>
            </a:r>
            <a:r>
              <a:rPr sz="1800" u="heavy" spc="-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και 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ξηρών </a:t>
            </a:r>
            <a:r>
              <a:rPr sz="18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καρπών</a:t>
            </a:r>
            <a:r>
              <a:rPr sz="1800" spc="-15" dirty="0">
                <a:latin typeface="Calibri"/>
                <a:cs typeface="Calibri"/>
              </a:rPr>
              <a:t>: </a:t>
            </a:r>
            <a:r>
              <a:rPr sz="1800" dirty="0">
                <a:latin typeface="Calibri"/>
                <a:cs typeface="Calibri"/>
              </a:rPr>
              <a:t>Αντίθετα </a:t>
            </a:r>
            <a:r>
              <a:rPr sz="1800" spc="-5" dirty="0">
                <a:latin typeface="Calibri"/>
                <a:cs typeface="Calibri"/>
              </a:rPr>
              <a:t>με </a:t>
            </a:r>
            <a:r>
              <a:rPr sz="1800" spc="-10" dirty="0">
                <a:latin typeface="Calibri"/>
                <a:cs typeface="Calibri"/>
              </a:rPr>
              <a:t>τα αρώματα </a:t>
            </a:r>
            <a:r>
              <a:rPr sz="1800" spc="-5" dirty="0">
                <a:latin typeface="Calibri"/>
                <a:cs typeface="Calibri"/>
              </a:rPr>
              <a:t>των </a:t>
            </a:r>
            <a:r>
              <a:rPr sz="1800" spc="-10" dirty="0">
                <a:latin typeface="Calibri"/>
                <a:cs typeface="Calibri"/>
              </a:rPr>
              <a:t>φρέσκων, 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που </a:t>
            </a:r>
            <a:r>
              <a:rPr sz="1800" spc="-5" dirty="0">
                <a:latin typeface="Calibri"/>
                <a:cs typeface="Calibri"/>
              </a:rPr>
              <a:t>αφορούν τα αρώματα </a:t>
            </a:r>
            <a:r>
              <a:rPr sz="1800" spc="-10" dirty="0">
                <a:latin typeface="Calibri"/>
                <a:cs typeface="Calibri"/>
              </a:rPr>
              <a:t>των </a:t>
            </a:r>
            <a:r>
              <a:rPr sz="1800" spc="-15" dirty="0">
                <a:latin typeface="Calibri"/>
                <a:cs typeface="Calibri"/>
              </a:rPr>
              <a:t>φρέσκων </a:t>
            </a:r>
            <a:r>
              <a:rPr sz="1800" spc="-5" dirty="0">
                <a:latin typeface="Calibri"/>
                <a:cs typeface="Calibri"/>
              </a:rPr>
              <a:t>κρασιών, άσπρων </a:t>
            </a:r>
            <a:r>
              <a:rPr sz="1800" spc="-20" dirty="0">
                <a:latin typeface="Calibri"/>
                <a:cs typeface="Calibri"/>
              </a:rPr>
              <a:t>και κόκκινων, </a:t>
            </a:r>
            <a:r>
              <a:rPr sz="1800" spc="-15" dirty="0">
                <a:latin typeface="Calibri"/>
                <a:cs typeface="Calibri"/>
              </a:rPr>
              <a:t>ακολουθώντας </a:t>
            </a:r>
            <a:r>
              <a:rPr sz="1800" spc="-5" dirty="0">
                <a:latin typeface="Calibri"/>
                <a:cs typeface="Calibri"/>
              </a:rPr>
              <a:t>τη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χρονολογική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σειρά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βρίσκονται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σε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κρασιά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που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έχουν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υποστεί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παλαίωση.</a:t>
            </a:r>
            <a:endParaRPr sz="1800">
              <a:latin typeface="Calibri"/>
              <a:cs typeface="Calibri"/>
            </a:endParaRPr>
          </a:p>
          <a:p>
            <a:pPr marL="285115" indent="-273050" algn="just">
              <a:lnSpc>
                <a:spcPct val="100000"/>
              </a:lnSpc>
              <a:spcBef>
                <a:spcPts val="60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spc="-10" dirty="0">
                <a:latin typeface="Calibri"/>
                <a:cs typeface="Calibri"/>
              </a:rPr>
              <a:t>Πολλά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κρασιά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ωριμάζοντας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αποκτούν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αρώματα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κομπόστας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ή </a:t>
            </a:r>
            <a:r>
              <a:rPr sz="1800" spc="-15" dirty="0">
                <a:latin typeface="Calibri"/>
                <a:cs typeface="Calibri"/>
              </a:rPr>
              <a:t>μαρμελάδας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φρούτων.</a:t>
            </a:r>
            <a:endParaRPr sz="1800">
              <a:latin typeface="Calibri"/>
              <a:cs typeface="Calibri"/>
            </a:endParaRPr>
          </a:p>
          <a:p>
            <a:pPr marL="285115" marR="5080" indent="-273050" algn="just">
              <a:lnSpc>
                <a:spcPct val="100000"/>
              </a:lnSpc>
              <a:spcBef>
                <a:spcPts val="6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dirty="0">
                <a:latin typeface="Calibri"/>
                <a:cs typeface="Calibri"/>
              </a:rPr>
              <a:t>Σε </a:t>
            </a:r>
            <a:r>
              <a:rPr sz="1800" spc="-20" dirty="0">
                <a:latin typeface="Calibri"/>
                <a:cs typeface="Calibri"/>
              </a:rPr>
              <a:t>ακόμα </a:t>
            </a:r>
            <a:r>
              <a:rPr sz="1800" dirty="0">
                <a:latin typeface="Calibri"/>
                <a:cs typeface="Calibri"/>
              </a:rPr>
              <a:t>πιο </a:t>
            </a:r>
            <a:r>
              <a:rPr sz="1800" spc="-5" dirty="0">
                <a:latin typeface="Calibri"/>
                <a:cs typeface="Calibri"/>
              </a:rPr>
              <a:t>ώριμα κρασιά, το άρωμα </a:t>
            </a:r>
            <a:r>
              <a:rPr sz="1800" spc="-10" dirty="0">
                <a:latin typeface="Calibri"/>
                <a:cs typeface="Calibri"/>
              </a:rPr>
              <a:t>του δαμάσκηνου </a:t>
            </a:r>
            <a:r>
              <a:rPr sz="1800" spc="-25" dirty="0">
                <a:latin typeface="Calibri"/>
                <a:cs typeface="Calibri"/>
              </a:rPr>
              <a:t>και </a:t>
            </a:r>
            <a:r>
              <a:rPr sz="1800" spc="-5" dirty="0">
                <a:latin typeface="Calibri"/>
                <a:cs typeface="Calibri"/>
              </a:rPr>
              <a:t>του </a:t>
            </a:r>
            <a:r>
              <a:rPr sz="1800" dirty="0">
                <a:latin typeface="Calibri"/>
                <a:cs typeface="Calibri"/>
              </a:rPr>
              <a:t>ξηρού </a:t>
            </a:r>
            <a:r>
              <a:rPr sz="1800" spc="-15" dirty="0">
                <a:latin typeface="Calibri"/>
                <a:cs typeface="Calibri"/>
              </a:rPr>
              <a:t>σύκου </a:t>
            </a:r>
            <a:r>
              <a:rPr sz="1800" dirty="0">
                <a:latin typeface="Calibri"/>
                <a:cs typeface="Calibri"/>
              </a:rPr>
              <a:t>συναντιέται </a:t>
            </a:r>
            <a:r>
              <a:rPr sz="1800" spc="10" dirty="0">
                <a:latin typeface="Calibri"/>
                <a:cs typeface="Calibri"/>
              </a:rPr>
              <a:t>σε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κρασιά </a:t>
            </a:r>
            <a:r>
              <a:rPr sz="1800" dirty="0">
                <a:latin typeface="Calibri"/>
                <a:cs typeface="Calibri"/>
              </a:rPr>
              <a:t>που </a:t>
            </a:r>
            <a:r>
              <a:rPr sz="1800" spc="-5" dirty="0">
                <a:latin typeface="Calibri"/>
                <a:cs typeface="Calibri"/>
              </a:rPr>
              <a:t>προέρχονται </a:t>
            </a:r>
            <a:r>
              <a:rPr sz="1800" dirty="0">
                <a:latin typeface="Calibri"/>
                <a:cs typeface="Calibri"/>
              </a:rPr>
              <a:t>από </a:t>
            </a:r>
            <a:r>
              <a:rPr sz="1800" spc="-10" dirty="0">
                <a:latin typeface="Calibri"/>
                <a:cs typeface="Calibri"/>
              </a:rPr>
              <a:t>πολύ </a:t>
            </a:r>
            <a:r>
              <a:rPr sz="1800" spc="-5" dirty="0">
                <a:latin typeface="Calibri"/>
                <a:cs typeface="Calibri"/>
              </a:rPr>
              <a:t>ώριμα </a:t>
            </a:r>
            <a:r>
              <a:rPr sz="1800" spc="-10" dirty="0">
                <a:latin typeface="Calibri"/>
                <a:cs typeface="Calibri"/>
              </a:rPr>
              <a:t>σταφύλια </a:t>
            </a:r>
            <a:r>
              <a:rPr sz="1800" spc="-20" dirty="0">
                <a:latin typeface="Calibri"/>
                <a:cs typeface="Calibri"/>
              </a:rPr>
              <a:t>και </a:t>
            </a:r>
            <a:r>
              <a:rPr sz="1800" spc="-5" dirty="0">
                <a:latin typeface="Calibri"/>
                <a:cs typeface="Calibri"/>
              </a:rPr>
              <a:t>θεωρείται εξαιρετικής </a:t>
            </a:r>
            <a:r>
              <a:rPr sz="1800" spc="-10" dirty="0">
                <a:latin typeface="Calibri"/>
                <a:cs typeface="Calibri"/>
              </a:rPr>
              <a:t>ποιότητας 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άρωμα.</a:t>
            </a:r>
            <a:endParaRPr sz="1800">
              <a:latin typeface="Calibri"/>
              <a:cs typeface="Calibri"/>
            </a:endParaRPr>
          </a:p>
          <a:p>
            <a:pPr marL="285115" indent="-273050" algn="just">
              <a:lnSpc>
                <a:spcPct val="100000"/>
              </a:lnSpc>
              <a:spcBef>
                <a:spcPts val="6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spc="-80" dirty="0">
                <a:latin typeface="Calibri"/>
                <a:cs typeface="Calibri"/>
              </a:rPr>
              <a:t>Το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ζαχαροποιημένο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κεράσι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αναγνωρίζεται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σε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κρασιά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με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παλαίωση.</a:t>
            </a:r>
            <a:endParaRPr sz="1800">
              <a:latin typeface="Calibri"/>
              <a:cs typeface="Calibri"/>
            </a:endParaRPr>
          </a:p>
          <a:p>
            <a:pPr marL="285115" marR="8255" indent="-273050" algn="just">
              <a:lnSpc>
                <a:spcPct val="100000"/>
              </a:lnSpc>
              <a:spcBef>
                <a:spcPts val="6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spc="-5" dirty="0">
                <a:latin typeface="Calibri"/>
                <a:cs typeface="Calibri"/>
              </a:rPr>
              <a:t>Επίσης μπορεί να ανιχνευθούν </a:t>
            </a:r>
            <a:r>
              <a:rPr sz="1800" spc="-10" dirty="0">
                <a:latin typeface="Calibri"/>
                <a:cs typeface="Calibri"/>
              </a:rPr>
              <a:t>αρώματα </a:t>
            </a:r>
            <a:r>
              <a:rPr sz="1800" spc="-5" dirty="0">
                <a:latin typeface="Calibri"/>
                <a:cs typeface="Calibri"/>
              </a:rPr>
              <a:t>ξηρών </a:t>
            </a:r>
            <a:r>
              <a:rPr sz="1800" spc="-20" dirty="0">
                <a:latin typeface="Calibri"/>
                <a:cs typeface="Calibri"/>
              </a:rPr>
              <a:t>καρπών, </a:t>
            </a:r>
            <a:r>
              <a:rPr sz="1800" spc="-5" dirty="0">
                <a:latin typeface="Calibri"/>
                <a:cs typeface="Calibri"/>
              </a:rPr>
              <a:t>όπως </a:t>
            </a:r>
            <a:r>
              <a:rPr sz="1800" spc="-10" dirty="0">
                <a:latin typeface="Calibri"/>
                <a:cs typeface="Calibri"/>
              </a:rPr>
              <a:t>του </a:t>
            </a:r>
            <a:r>
              <a:rPr sz="1800" spc="-5" dirty="0">
                <a:latin typeface="Calibri"/>
                <a:cs typeface="Calibri"/>
              </a:rPr>
              <a:t>φουντουκιού </a:t>
            </a:r>
            <a:r>
              <a:rPr sz="1800" spc="-20" dirty="0">
                <a:latin typeface="Calibri"/>
                <a:cs typeface="Calibri"/>
              </a:rPr>
              <a:t>και </a:t>
            </a:r>
            <a:r>
              <a:rPr sz="1800" spc="-10" dirty="0">
                <a:latin typeface="Calibri"/>
                <a:cs typeface="Calibri"/>
              </a:rPr>
              <a:t>του 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καβουρδισμένου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σε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βούτυρο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αμυγδάλου.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marR="5715" indent="-273050" algn="just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spc="-5" dirty="0">
                <a:latin typeface="Calibri"/>
                <a:cs typeface="Calibri"/>
              </a:rPr>
              <a:t>4. 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Τα </a:t>
            </a:r>
            <a:r>
              <a:rPr sz="1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αρώματα 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ξηρών </a:t>
            </a:r>
            <a:r>
              <a:rPr sz="18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χόρτων </a:t>
            </a:r>
            <a:r>
              <a:rPr sz="1800" u="heavy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και </a:t>
            </a:r>
            <a:r>
              <a:rPr sz="18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φυλλωμάτων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έχουν </a:t>
            </a:r>
            <a:r>
              <a:rPr sz="1800" spc="-20" dirty="0">
                <a:latin typeface="Calibri"/>
                <a:cs typeface="Calibri"/>
              </a:rPr>
              <a:t>κατ’ </a:t>
            </a:r>
            <a:r>
              <a:rPr sz="1800" spc="-15" dirty="0">
                <a:latin typeface="Calibri"/>
                <a:cs typeface="Calibri"/>
              </a:rPr>
              <a:t>αρχάς </a:t>
            </a:r>
            <a:r>
              <a:rPr sz="1800" dirty="0">
                <a:latin typeface="Calibri"/>
                <a:cs typeface="Calibri"/>
              </a:rPr>
              <a:t>ένα </a:t>
            </a:r>
            <a:r>
              <a:rPr sz="1800" spc="-5" dirty="0">
                <a:latin typeface="Calibri"/>
                <a:cs typeface="Calibri"/>
              </a:rPr>
              <a:t>δυσάρεστο </a:t>
            </a:r>
            <a:r>
              <a:rPr sz="1800" spc="-10" dirty="0">
                <a:latin typeface="Calibri"/>
                <a:cs typeface="Calibri"/>
              </a:rPr>
              <a:t>χαρακτήρα. 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Πρόκειται </a:t>
            </a:r>
            <a:r>
              <a:rPr sz="1800" spc="-5" dirty="0">
                <a:latin typeface="Calibri"/>
                <a:cs typeface="Calibri"/>
              </a:rPr>
              <a:t>για </a:t>
            </a:r>
            <a:r>
              <a:rPr sz="1800" spc="5" dirty="0">
                <a:latin typeface="Calibri"/>
                <a:cs typeface="Calibri"/>
              </a:rPr>
              <a:t>τη </a:t>
            </a:r>
            <a:r>
              <a:rPr sz="1800" spc="-15" dirty="0">
                <a:latin typeface="Calibri"/>
                <a:cs typeface="Calibri"/>
              </a:rPr>
              <a:t>χορτώδη </a:t>
            </a:r>
            <a:r>
              <a:rPr sz="1800" spc="-5" dirty="0">
                <a:latin typeface="Calibri"/>
                <a:cs typeface="Calibri"/>
              </a:rPr>
              <a:t>οσμή </a:t>
            </a:r>
            <a:r>
              <a:rPr sz="1800" dirty="0">
                <a:latin typeface="Calibri"/>
                <a:cs typeface="Calibri"/>
              </a:rPr>
              <a:t>που </a:t>
            </a:r>
            <a:r>
              <a:rPr sz="1800" spc="-5" dirty="0">
                <a:latin typeface="Calibri"/>
                <a:cs typeface="Calibri"/>
              </a:rPr>
              <a:t>είναι </a:t>
            </a:r>
            <a:r>
              <a:rPr sz="1800" dirty="0">
                <a:latin typeface="Calibri"/>
                <a:cs typeface="Calibri"/>
              </a:rPr>
              <a:t>η οσμή </a:t>
            </a:r>
            <a:r>
              <a:rPr sz="1800" spc="-5" dirty="0">
                <a:latin typeface="Calibri"/>
                <a:cs typeface="Calibri"/>
              </a:rPr>
              <a:t>της πράσινης </a:t>
            </a:r>
            <a:r>
              <a:rPr sz="1800" spc="-15" dirty="0">
                <a:latin typeface="Calibri"/>
                <a:cs typeface="Calibri"/>
              </a:rPr>
              <a:t>χλόης </a:t>
            </a:r>
            <a:r>
              <a:rPr sz="1800" dirty="0">
                <a:latin typeface="Calibri"/>
                <a:cs typeface="Calibri"/>
              </a:rPr>
              <a:t>που </a:t>
            </a:r>
            <a:r>
              <a:rPr sz="1800" spc="-15" dirty="0">
                <a:latin typeface="Calibri"/>
                <a:cs typeface="Calibri"/>
              </a:rPr>
              <a:t>μόλις </a:t>
            </a:r>
            <a:r>
              <a:rPr sz="1800" spc="-20" dirty="0">
                <a:latin typeface="Calibri"/>
                <a:cs typeface="Calibri"/>
              </a:rPr>
              <a:t>κόπηκε 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(αποτέλεσμα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κακής</a:t>
            </a:r>
            <a:r>
              <a:rPr sz="1800" spc="-5" dirty="0">
                <a:latin typeface="Calibri"/>
                <a:cs typeface="Calibri"/>
              </a:rPr>
              <a:t> οινοποίησης).</a:t>
            </a:r>
            <a:endParaRPr sz="1800">
              <a:latin typeface="Calibri"/>
              <a:cs typeface="Calibri"/>
            </a:endParaRPr>
          </a:p>
          <a:p>
            <a:pPr marL="285115" marR="6350" indent="-273050" algn="just">
              <a:lnSpc>
                <a:spcPct val="100000"/>
              </a:lnSpc>
              <a:spcBef>
                <a:spcPts val="6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spc="-10" dirty="0">
                <a:latin typeface="Calibri"/>
                <a:cs typeface="Calibri"/>
              </a:rPr>
              <a:t>Υπάρχουν </a:t>
            </a:r>
            <a:r>
              <a:rPr sz="1800" spc="-5" dirty="0">
                <a:latin typeface="Calibri"/>
                <a:cs typeface="Calibri"/>
              </a:rPr>
              <a:t>όμως </a:t>
            </a:r>
            <a:r>
              <a:rPr sz="1800" spc="-20" dirty="0">
                <a:latin typeface="Calibri"/>
                <a:cs typeface="Calibri"/>
              </a:rPr>
              <a:t>και </a:t>
            </a:r>
            <a:r>
              <a:rPr sz="1800" spc="-5" dirty="0">
                <a:latin typeface="Calibri"/>
                <a:cs typeface="Calibri"/>
              </a:rPr>
              <a:t>τέτοια αρώματα </a:t>
            </a:r>
            <a:r>
              <a:rPr sz="1800" dirty="0">
                <a:latin typeface="Calibri"/>
                <a:cs typeface="Calibri"/>
              </a:rPr>
              <a:t>που </a:t>
            </a:r>
            <a:r>
              <a:rPr sz="1800" spc="-5" dirty="0">
                <a:latin typeface="Calibri"/>
                <a:cs typeface="Calibri"/>
              </a:rPr>
              <a:t>δίνουν μια νότα πρωτοτυπίας, </a:t>
            </a:r>
            <a:r>
              <a:rPr sz="1800" spc="-10" dirty="0">
                <a:latin typeface="Calibri"/>
                <a:cs typeface="Calibri"/>
              </a:rPr>
              <a:t>όπως </a:t>
            </a:r>
            <a:r>
              <a:rPr sz="1800" dirty="0">
                <a:latin typeface="Calibri"/>
                <a:cs typeface="Calibri"/>
              </a:rPr>
              <a:t>η </a:t>
            </a:r>
            <a:r>
              <a:rPr sz="1800" spc="-5" dirty="0">
                <a:latin typeface="Calibri"/>
                <a:cs typeface="Calibri"/>
              </a:rPr>
              <a:t>φτέρη, </a:t>
            </a:r>
            <a:r>
              <a:rPr sz="1800" dirty="0">
                <a:latin typeface="Calibri"/>
                <a:cs typeface="Calibri"/>
              </a:rPr>
              <a:t>η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μυρωδιά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φρεσκοκομμένου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σανού,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άρωμα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της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μέντας,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άρωμα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πεύκου.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4020" y="6432554"/>
            <a:ext cx="121285" cy="190500"/>
          </a:xfrm>
          <a:custGeom>
            <a:avLst/>
            <a:gdLst/>
            <a:ahLst/>
            <a:cxnLst/>
            <a:rect l="l" t="t" r="r" b="b"/>
            <a:pathLst>
              <a:path w="121284" h="190500">
                <a:moveTo>
                  <a:pt x="0" y="0"/>
                </a:moveTo>
                <a:lnTo>
                  <a:pt x="0" y="190499"/>
                </a:lnTo>
                <a:lnTo>
                  <a:pt x="120658" y="95249"/>
                </a:lnTo>
                <a:lnTo>
                  <a:pt x="0" y="0"/>
                </a:lnTo>
                <a:close/>
              </a:path>
            </a:pathLst>
          </a:custGeom>
          <a:solidFill>
            <a:srgbClr val="9EB8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740" y="220212"/>
            <a:ext cx="642239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Η</a:t>
            </a:r>
            <a:r>
              <a:rPr dirty="0"/>
              <a:t> </a:t>
            </a:r>
            <a:r>
              <a:rPr spc="-15" dirty="0"/>
              <a:t>περιγραφή</a:t>
            </a:r>
            <a:r>
              <a:rPr spc="20" dirty="0"/>
              <a:t> </a:t>
            </a:r>
            <a:r>
              <a:rPr spc="-10" dirty="0"/>
              <a:t>των</a:t>
            </a:r>
            <a:r>
              <a:rPr spc="-5" dirty="0"/>
              <a:t> </a:t>
            </a:r>
            <a:r>
              <a:rPr spc="-10" dirty="0"/>
              <a:t>αρωμάτων</a:t>
            </a:r>
            <a:r>
              <a:rPr spc="10" dirty="0"/>
              <a:t> </a:t>
            </a:r>
            <a:r>
              <a:rPr spc="-10" dirty="0"/>
              <a:t>του</a:t>
            </a:r>
            <a:r>
              <a:rPr spc="-5" dirty="0"/>
              <a:t> </a:t>
            </a:r>
            <a:r>
              <a:rPr spc="-10" dirty="0"/>
              <a:t>κρασιού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40" y="946780"/>
            <a:ext cx="8987155" cy="5650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indent="-273050">
              <a:lnSpc>
                <a:spcPct val="100000"/>
              </a:lnSpc>
              <a:spcBef>
                <a:spcPts val="1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  <a:tab pos="8607425" algn="l"/>
              </a:tabLst>
            </a:pP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Τα</a:t>
            </a:r>
            <a:r>
              <a:rPr sz="1800" u="dashLong" spc="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αρώματα</a:t>
            </a:r>
            <a:r>
              <a:rPr sz="1800" u="dashLong" spc="3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του</a:t>
            </a:r>
            <a:r>
              <a:rPr sz="1800" u="dashLong" spc="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κρασιού</a:t>
            </a:r>
            <a:r>
              <a:rPr sz="1800" u="dashLong" spc="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μπορούν</a:t>
            </a:r>
            <a:r>
              <a:rPr sz="1800" u="dashLong" spc="1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να</a:t>
            </a:r>
            <a:r>
              <a:rPr sz="1800" u="dashLong" spc="1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ταξινομηθούν</a:t>
            </a:r>
            <a:r>
              <a:rPr sz="1800" u="dashLong" spc="4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σε</a:t>
            </a:r>
            <a:r>
              <a:rPr sz="1800" u="dashLong" spc="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9</a:t>
            </a:r>
            <a:r>
              <a:rPr sz="1800" u="dashLong" spc="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1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κατηγορίες	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marR="5715" indent="-273050" algn="just">
              <a:lnSpc>
                <a:spcPct val="100000"/>
              </a:lnSpc>
              <a:spcBef>
                <a:spcPts val="116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spc="-5" dirty="0">
                <a:latin typeface="Calibri"/>
                <a:cs typeface="Calibri"/>
              </a:rPr>
              <a:t>5. </a:t>
            </a:r>
            <a:r>
              <a:rPr sz="1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Αρώματα καβουρδισμένου </a:t>
            </a:r>
            <a:r>
              <a:rPr sz="1800" u="heavy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και </a:t>
            </a:r>
            <a:r>
              <a:rPr sz="1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καπνού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είναι τα </a:t>
            </a:r>
            <a:r>
              <a:rPr sz="1800" spc="-10" dirty="0">
                <a:latin typeface="Calibri"/>
                <a:cs typeface="Calibri"/>
              </a:rPr>
              <a:t>αρώματα </a:t>
            </a:r>
            <a:r>
              <a:rPr sz="1800" dirty="0">
                <a:latin typeface="Calibri"/>
                <a:cs typeface="Calibri"/>
              </a:rPr>
              <a:t>που </a:t>
            </a:r>
            <a:r>
              <a:rPr sz="1800" spc="-5" dirty="0">
                <a:latin typeface="Calibri"/>
                <a:cs typeface="Calibri"/>
              </a:rPr>
              <a:t>δίνουν ορισμένα προϊόντα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όταν </a:t>
            </a:r>
            <a:r>
              <a:rPr sz="1800" dirty="0">
                <a:latin typeface="Calibri"/>
                <a:cs typeface="Calibri"/>
              </a:rPr>
              <a:t>θερμανθούν </a:t>
            </a:r>
            <a:r>
              <a:rPr sz="1800" spc="-5" dirty="0">
                <a:latin typeface="Calibri"/>
                <a:cs typeface="Calibri"/>
              </a:rPr>
              <a:t>ελαφρά. Τέτοια είναι </a:t>
            </a:r>
            <a:r>
              <a:rPr sz="1800" spc="-10" dirty="0">
                <a:latin typeface="Calibri"/>
                <a:cs typeface="Calibri"/>
              </a:rPr>
              <a:t>τα αρώματα </a:t>
            </a:r>
            <a:r>
              <a:rPr sz="1800" spc="-5" dirty="0">
                <a:latin typeface="Calibri"/>
                <a:cs typeface="Calibri"/>
              </a:rPr>
              <a:t>της </a:t>
            </a:r>
            <a:r>
              <a:rPr sz="1800" spc="-15" dirty="0">
                <a:latin typeface="Calibri"/>
                <a:cs typeface="Calibri"/>
              </a:rPr>
              <a:t>καραμέλας, </a:t>
            </a:r>
            <a:r>
              <a:rPr sz="1800" spc="-10" dirty="0">
                <a:latin typeface="Calibri"/>
                <a:cs typeface="Calibri"/>
              </a:rPr>
              <a:t>αρώματα </a:t>
            </a:r>
            <a:r>
              <a:rPr sz="1800" spc="-30" dirty="0">
                <a:latin typeface="Calibri"/>
                <a:cs typeface="Calibri"/>
              </a:rPr>
              <a:t>κακάο, </a:t>
            </a:r>
            <a:r>
              <a:rPr sz="1800" spc="-10" dirty="0">
                <a:latin typeface="Calibri"/>
                <a:cs typeface="Calibri"/>
              </a:rPr>
              <a:t>καφέ, 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σοκολάτας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σε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κρασιά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που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έχουν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ικανοποιητική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παλαίωση.</a:t>
            </a:r>
            <a:endParaRPr sz="1800">
              <a:latin typeface="Calibri"/>
              <a:cs typeface="Calibri"/>
            </a:endParaRPr>
          </a:p>
          <a:p>
            <a:pPr marL="285115" marR="6350" indent="-273050" algn="just">
              <a:lnSpc>
                <a:spcPct val="100000"/>
              </a:lnSpc>
              <a:spcBef>
                <a:spcPts val="60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spc="-80" dirty="0">
                <a:latin typeface="Calibri"/>
                <a:cs typeface="Calibri"/>
              </a:rPr>
              <a:t>Το</a:t>
            </a:r>
            <a:r>
              <a:rPr sz="1800" spc="-7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άρωμα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καπνού,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σβησμένου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τζακιού,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πούρου,</a:t>
            </a:r>
            <a:r>
              <a:rPr sz="1800" dirty="0">
                <a:latin typeface="Calibri"/>
                <a:cs typeface="Calibri"/>
              </a:rPr>
              <a:t> αποτελεί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ένα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δείγμα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της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μεγάλης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ποικιλίας </a:t>
            </a:r>
            <a:r>
              <a:rPr sz="1800" spc="-10" dirty="0">
                <a:latin typeface="Calibri"/>
                <a:cs typeface="Calibri"/>
              </a:rPr>
              <a:t>αρωμάτων </a:t>
            </a:r>
            <a:r>
              <a:rPr sz="1800" dirty="0">
                <a:latin typeface="Calibri"/>
                <a:cs typeface="Calibri"/>
              </a:rPr>
              <a:t>που </a:t>
            </a:r>
            <a:r>
              <a:rPr sz="1800" spc="-5" dirty="0">
                <a:latin typeface="Calibri"/>
                <a:cs typeface="Calibri"/>
              </a:rPr>
              <a:t>μπορούμε </a:t>
            </a:r>
            <a:r>
              <a:rPr sz="1800" dirty="0">
                <a:latin typeface="Calibri"/>
                <a:cs typeface="Calibri"/>
              </a:rPr>
              <a:t>να </a:t>
            </a:r>
            <a:r>
              <a:rPr sz="1800" spc="-5" dirty="0">
                <a:latin typeface="Calibri"/>
                <a:cs typeface="Calibri"/>
              </a:rPr>
              <a:t>συναντήσουμε </a:t>
            </a:r>
            <a:r>
              <a:rPr sz="1800" dirty="0">
                <a:latin typeface="Calibri"/>
                <a:cs typeface="Calibri"/>
              </a:rPr>
              <a:t>στο </a:t>
            </a:r>
            <a:r>
              <a:rPr sz="1800" spc="-10" dirty="0">
                <a:latin typeface="Calibri"/>
                <a:cs typeface="Calibri"/>
              </a:rPr>
              <a:t>κρασί </a:t>
            </a:r>
            <a:r>
              <a:rPr sz="1800" spc="-20" dirty="0">
                <a:latin typeface="Calibri"/>
                <a:cs typeface="Calibri"/>
              </a:rPr>
              <a:t>και</a:t>
            </a:r>
            <a:r>
              <a:rPr sz="1800" spc="36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συνήθως οφείλεται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στην </a:t>
            </a:r>
            <a:r>
              <a:rPr sz="1800" spc="-10" dirty="0">
                <a:latin typeface="Calibri"/>
                <a:cs typeface="Calibri"/>
              </a:rPr>
              <a:t>παραμονή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στο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βαρέλι.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marR="5080" indent="-273050" algn="just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spc="-5" dirty="0">
                <a:latin typeface="Calibri"/>
                <a:cs typeface="Calibri"/>
              </a:rPr>
              <a:t>6.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Αρώματα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βοτάνων</a:t>
            </a:r>
            <a:r>
              <a:rPr sz="18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800" u="heavy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και</a:t>
            </a:r>
            <a:r>
              <a:rPr sz="18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μπαχαρικών</a:t>
            </a:r>
            <a:r>
              <a:rPr sz="1800" spc="-15" dirty="0">
                <a:latin typeface="Calibri"/>
                <a:cs typeface="Calibri"/>
              </a:rPr>
              <a:t>.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80" dirty="0">
                <a:latin typeface="Calibri"/>
                <a:cs typeface="Calibri"/>
              </a:rPr>
              <a:t>Το</a:t>
            </a:r>
            <a:r>
              <a:rPr sz="1800" spc="-7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άρωμα</a:t>
            </a:r>
            <a:r>
              <a:rPr sz="1800" spc="-5" dirty="0">
                <a:latin typeface="Calibri"/>
                <a:cs typeface="Calibri"/>
              </a:rPr>
              <a:t> της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βανίλιας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βρίσκουμε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σε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όλα</a:t>
            </a:r>
            <a:r>
              <a:rPr sz="1800" spc="375" dirty="0">
                <a:latin typeface="Calibri"/>
                <a:cs typeface="Calibri"/>
              </a:rPr>
              <a:t> </a:t>
            </a:r>
            <a:r>
              <a:rPr sz="1800" spc="10" dirty="0">
                <a:latin typeface="Calibri"/>
                <a:cs typeface="Calibri"/>
              </a:rPr>
              <a:t>τα 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κόκκινα και </a:t>
            </a:r>
            <a:r>
              <a:rPr sz="1800" dirty="0">
                <a:latin typeface="Calibri"/>
                <a:cs typeface="Calibri"/>
              </a:rPr>
              <a:t>άσπρα </a:t>
            </a:r>
            <a:r>
              <a:rPr sz="1800" spc="-5" dirty="0">
                <a:latin typeface="Calibri"/>
                <a:cs typeface="Calibri"/>
              </a:rPr>
              <a:t>κρασιά </a:t>
            </a:r>
            <a:r>
              <a:rPr sz="1800" dirty="0">
                <a:latin typeface="Calibri"/>
                <a:cs typeface="Calibri"/>
              </a:rPr>
              <a:t>που </a:t>
            </a:r>
            <a:r>
              <a:rPr sz="1800" spc="-10" dirty="0">
                <a:latin typeface="Calibri"/>
                <a:cs typeface="Calibri"/>
              </a:rPr>
              <a:t>έχουν </a:t>
            </a:r>
            <a:r>
              <a:rPr sz="1800" spc="-5" dirty="0">
                <a:latin typeface="Calibri"/>
                <a:cs typeface="Calibri"/>
              </a:rPr>
              <a:t>μείνει </a:t>
            </a:r>
            <a:r>
              <a:rPr sz="1800" spc="5" dirty="0">
                <a:latin typeface="Calibri"/>
                <a:cs typeface="Calibri"/>
              </a:rPr>
              <a:t>σε </a:t>
            </a:r>
            <a:r>
              <a:rPr sz="1800" spc="-5" dirty="0">
                <a:latin typeface="Calibri"/>
                <a:cs typeface="Calibri"/>
              </a:rPr>
              <a:t>δρύινα βαρέλια (βανιλίνη- από τα </a:t>
            </a:r>
            <a:r>
              <a:rPr sz="1800" spc="-10" dirty="0">
                <a:latin typeface="Calibri"/>
                <a:cs typeface="Calibri"/>
              </a:rPr>
              <a:t>κυριότερα 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αρωματικά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συστατικά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ξύλου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της δρυός.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indent="-273050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15" dirty="0">
                <a:latin typeface="Calibri"/>
                <a:cs typeface="Calibri"/>
              </a:rPr>
              <a:t>Βοτανικό-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άρωμα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βοτάνων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όπως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μέντας,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τσαγιού,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δάφνης</a:t>
            </a:r>
            <a:endParaRPr sz="1800">
              <a:latin typeface="Calibri"/>
              <a:cs typeface="Calibri"/>
            </a:endParaRPr>
          </a:p>
          <a:p>
            <a:pPr marL="285115" marR="6350" indent="-273050">
              <a:lnSpc>
                <a:spcPct val="100000"/>
              </a:lnSpc>
              <a:spcBef>
                <a:spcPts val="6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dirty="0">
                <a:latin typeface="Calibri"/>
                <a:cs typeface="Calibri"/>
              </a:rPr>
              <a:t>Ο</a:t>
            </a:r>
            <a:r>
              <a:rPr sz="1800" spc="204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βασιλικός,</a:t>
            </a:r>
            <a:r>
              <a:rPr sz="1800" spc="2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2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φασκόμηλο</a:t>
            </a:r>
            <a:r>
              <a:rPr sz="1800" spc="229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και</a:t>
            </a:r>
            <a:r>
              <a:rPr sz="1800" spc="2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2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τσάι</a:t>
            </a:r>
            <a:r>
              <a:rPr sz="1800" spc="2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αποτελούν</a:t>
            </a:r>
            <a:r>
              <a:rPr sz="1800" spc="2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αρωματικά</a:t>
            </a:r>
            <a:r>
              <a:rPr sz="1800" spc="2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συστατικά</a:t>
            </a:r>
            <a:r>
              <a:rPr sz="1800" spc="2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πολλών</a:t>
            </a:r>
            <a:r>
              <a:rPr sz="1800" spc="2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άσπρων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κρασιών.</a:t>
            </a:r>
            <a:endParaRPr sz="1800">
              <a:latin typeface="Calibri"/>
              <a:cs typeface="Calibri"/>
            </a:endParaRPr>
          </a:p>
          <a:p>
            <a:pPr marL="285115" marR="5715" indent="-273050">
              <a:lnSpc>
                <a:spcPct val="100000"/>
              </a:lnSpc>
              <a:spcBef>
                <a:spcPts val="6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dirty="0">
                <a:latin typeface="Calibri"/>
                <a:cs typeface="Calibri"/>
              </a:rPr>
              <a:t>Σε</a:t>
            </a:r>
            <a:r>
              <a:rPr sz="1800" spc="1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πολλά</a:t>
            </a:r>
            <a:r>
              <a:rPr sz="1800" spc="14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κόκκινα</a:t>
            </a:r>
            <a:r>
              <a:rPr sz="1800" spc="1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επικρατεί</a:t>
            </a:r>
            <a:r>
              <a:rPr sz="1800" spc="1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η</a:t>
            </a:r>
            <a:r>
              <a:rPr sz="1800" spc="14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μυρωδιά</a:t>
            </a:r>
            <a:r>
              <a:rPr sz="1800" spc="1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1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άσπρου</a:t>
            </a:r>
            <a:r>
              <a:rPr sz="1800" spc="114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ή</a:t>
            </a:r>
            <a:r>
              <a:rPr sz="1800" spc="1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μαύρου</a:t>
            </a:r>
            <a:r>
              <a:rPr sz="1800" spc="1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πιπεριού</a:t>
            </a:r>
            <a:r>
              <a:rPr sz="1800" spc="13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και</a:t>
            </a:r>
            <a:r>
              <a:rPr sz="1800" spc="1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της</a:t>
            </a:r>
            <a:r>
              <a:rPr sz="1800" spc="13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κανέλλας</a:t>
            </a:r>
            <a:r>
              <a:rPr sz="1800" spc="1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ή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γαρίφαλου.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4020" y="6432554"/>
            <a:ext cx="121285" cy="190500"/>
          </a:xfrm>
          <a:custGeom>
            <a:avLst/>
            <a:gdLst/>
            <a:ahLst/>
            <a:cxnLst/>
            <a:rect l="l" t="t" r="r" b="b"/>
            <a:pathLst>
              <a:path w="121284" h="190500">
                <a:moveTo>
                  <a:pt x="0" y="0"/>
                </a:moveTo>
                <a:lnTo>
                  <a:pt x="0" y="190499"/>
                </a:lnTo>
                <a:lnTo>
                  <a:pt x="120658" y="95249"/>
                </a:lnTo>
                <a:lnTo>
                  <a:pt x="0" y="0"/>
                </a:lnTo>
                <a:close/>
              </a:path>
            </a:pathLst>
          </a:custGeom>
          <a:solidFill>
            <a:srgbClr val="9EB8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740" y="220212"/>
            <a:ext cx="642239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Η</a:t>
            </a:r>
            <a:r>
              <a:rPr dirty="0"/>
              <a:t> </a:t>
            </a:r>
            <a:r>
              <a:rPr spc="-15" dirty="0"/>
              <a:t>περιγραφή</a:t>
            </a:r>
            <a:r>
              <a:rPr spc="20" dirty="0"/>
              <a:t> </a:t>
            </a:r>
            <a:r>
              <a:rPr spc="-10" dirty="0"/>
              <a:t>των</a:t>
            </a:r>
            <a:r>
              <a:rPr spc="-5" dirty="0"/>
              <a:t> </a:t>
            </a:r>
            <a:r>
              <a:rPr spc="-10" dirty="0"/>
              <a:t>αρωμάτων</a:t>
            </a:r>
            <a:r>
              <a:rPr spc="10" dirty="0"/>
              <a:t> </a:t>
            </a:r>
            <a:r>
              <a:rPr spc="-10" dirty="0"/>
              <a:t>του</a:t>
            </a:r>
            <a:r>
              <a:rPr spc="-5" dirty="0"/>
              <a:t> </a:t>
            </a:r>
            <a:r>
              <a:rPr spc="-10" dirty="0"/>
              <a:t>κρασιού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40" y="946780"/>
            <a:ext cx="8987790" cy="4903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indent="-273050" algn="just">
              <a:lnSpc>
                <a:spcPct val="100000"/>
              </a:lnSpc>
              <a:spcBef>
                <a:spcPts val="1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  <a:tab pos="8607425" algn="l"/>
              </a:tabLst>
            </a:pP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Τα</a:t>
            </a:r>
            <a:r>
              <a:rPr sz="1800" u="dashLong" spc="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αρώματα</a:t>
            </a:r>
            <a:r>
              <a:rPr sz="1800" u="dashLong" spc="3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του</a:t>
            </a:r>
            <a:r>
              <a:rPr sz="1800" u="dashLong" spc="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κρασιού</a:t>
            </a:r>
            <a:r>
              <a:rPr sz="1800" u="dashLong" spc="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μπορούν</a:t>
            </a:r>
            <a:r>
              <a:rPr sz="1800" u="dashLong" spc="1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να</a:t>
            </a:r>
            <a:r>
              <a:rPr sz="1800" u="dashLong" spc="1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ταξινομηθούν</a:t>
            </a:r>
            <a:r>
              <a:rPr sz="1800" u="dashLong" spc="4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σε</a:t>
            </a:r>
            <a:r>
              <a:rPr sz="1800" u="dashLong" spc="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9</a:t>
            </a:r>
            <a:r>
              <a:rPr sz="1800" u="dashLong" spc="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1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κατηγορίες	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indent="-273050" algn="just">
              <a:lnSpc>
                <a:spcPct val="100000"/>
              </a:lnSpc>
              <a:spcBef>
                <a:spcPts val="116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spc="-5" dirty="0">
                <a:latin typeface="Calibri"/>
                <a:cs typeface="Calibri"/>
              </a:rPr>
              <a:t>7.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Βοτανικά</a:t>
            </a:r>
            <a:r>
              <a:rPr sz="1800" u="heavy" spc="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αρώματα</a:t>
            </a:r>
            <a:r>
              <a:rPr sz="1800" spc="-10" dirty="0">
                <a:latin typeface="Calibri"/>
                <a:cs typeface="Calibri"/>
              </a:rPr>
              <a:t>.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80" dirty="0">
                <a:latin typeface="Calibri"/>
                <a:cs typeface="Calibri"/>
              </a:rPr>
              <a:t>Το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κυριότερο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είναι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άρωμα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της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ρετσίνας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marR="6985" indent="-273050" algn="just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8. </a:t>
            </a:r>
            <a:r>
              <a:rPr sz="1800" u="heavy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Ζωικά</a:t>
            </a:r>
            <a:r>
              <a:rPr sz="1800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αρώματα. </a:t>
            </a:r>
            <a:r>
              <a:rPr sz="1800" dirty="0">
                <a:latin typeface="Calibri"/>
                <a:cs typeface="Calibri"/>
              </a:rPr>
              <a:t>Η </a:t>
            </a:r>
            <a:r>
              <a:rPr sz="1800" spc="-5" dirty="0">
                <a:latin typeface="Calibri"/>
                <a:cs typeface="Calibri"/>
              </a:rPr>
              <a:t>παρουσία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τους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δεν </a:t>
            </a:r>
            <a:r>
              <a:rPr sz="1800" spc="-5" dirty="0">
                <a:latin typeface="Calibri"/>
                <a:cs typeface="Calibri"/>
              </a:rPr>
              <a:t>είναι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αναγκαστικά</a:t>
            </a:r>
            <a:r>
              <a:rPr sz="1800" spc="-10" dirty="0">
                <a:latin typeface="Calibri"/>
                <a:cs typeface="Calibri"/>
              </a:rPr>
              <a:t> αρνητική.</a:t>
            </a:r>
            <a:r>
              <a:rPr sz="1800" spc="38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Η πιο συνηθισμένη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που </a:t>
            </a:r>
            <a:r>
              <a:rPr sz="1800" spc="-5" dirty="0">
                <a:latin typeface="Calibri"/>
                <a:cs typeface="Calibri"/>
              </a:rPr>
              <a:t>μπορούμε </a:t>
            </a:r>
            <a:r>
              <a:rPr sz="1800" dirty="0">
                <a:latin typeface="Calibri"/>
                <a:cs typeface="Calibri"/>
              </a:rPr>
              <a:t>να </a:t>
            </a:r>
            <a:r>
              <a:rPr sz="1800" spc="-5" dirty="0">
                <a:latin typeface="Calibri"/>
                <a:cs typeface="Calibri"/>
              </a:rPr>
              <a:t>βρούμε </a:t>
            </a:r>
            <a:r>
              <a:rPr sz="1800" dirty="0">
                <a:latin typeface="Calibri"/>
                <a:cs typeface="Calibri"/>
              </a:rPr>
              <a:t>σε ένα </a:t>
            </a:r>
            <a:r>
              <a:rPr sz="1800" spc="-10" dirty="0">
                <a:latin typeface="Calibri"/>
                <a:cs typeface="Calibri"/>
              </a:rPr>
              <a:t>κρασί </a:t>
            </a:r>
            <a:r>
              <a:rPr sz="1800" spc="-5" dirty="0">
                <a:latin typeface="Calibri"/>
                <a:cs typeface="Calibri"/>
              </a:rPr>
              <a:t>είναι </a:t>
            </a:r>
            <a:r>
              <a:rPr sz="1800" dirty="0">
                <a:latin typeface="Calibri"/>
                <a:cs typeface="Calibri"/>
              </a:rPr>
              <a:t>η </a:t>
            </a:r>
            <a:r>
              <a:rPr sz="1800" spc="-5" dirty="0">
                <a:latin typeface="Calibri"/>
                <a:cs typeface="Calibri"/>
              </a:rPr>
              <a:t>μυρωδιά του </a:t>
            </a:r>
            <a:r>
              <a:rPr sz="1800" spc="-10" dirty="0">
                <a:latin typeface="Calibri"/>
                <a:cs typeface="Calibri"/>
              </a:rPr>
              <a:t>δέρματος, κυρίως </a:t>
            </a:r>
            <a:r>
              <a:rPr sz="1800" dirty="0">
                <a:latin typeface="Calibri"/>
                <a:cs typeface="Calibri"/>
              </a:rPr>
              <a:t>στα </a:t>
            </a:r>
            <a:r>
              <a:rPr sz="1800" spc="-20" dirty="0">
                <a:latin typeface="Calibri"/>
                <a:cs typeface="Calibri"/>
              </a:rPr>
              <a:t>κόκκινα, 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πλούσια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σε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τανίνες.</a:t>
            </a:r>
            <a:endParaRPr sz="1800">
              <a:latin typeface="Calibri"/>
              <a:cs typeface="Calibri"/>
            </a:endParaRPr>
          </a:p>
          <a:p>
            <a:pPr marL="285115" indent="-273050" algn="just">
              <a:lnSpc>
                <a:spcPct val="100000"/>
              </a:lnSpc>
              <a:spcBef>
                <a:spcPts val="6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spc="-10" dirty="0">
                <a:latin typeface="Calibri"/>
                <a:cs typeface="Calibri"/>
              </a:rPr>
              <a:t>Στην </a:t>
            </a:r>
            <a:r>
              <a:rPr sz="1800" dirty="0">
                <a:latin typeface="Calibri"/>
                <a:cs typeface="Calibri"/>
              </a:rPr>
              <a:t>πιο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αρνητική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τους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έκφραση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εμφανίζονται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ως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αρώματα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στάβλου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marR="8255" indent="-273050" algn="just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spc="-5" dirty="0">
                <a:latin typeface="Calibri"/>
                <a:cs typeface="Calibri"/>
              </a:rPr>
              <a:t>9.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Αρώματα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διαφόρων</a:t>
            </a:r>
            <a:r>
              <a:rPr sz="18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τροφών</a:t>
            </a:r>
            <a:r>
              <a:rPr sz="1800" spc="-5" dirty="0">
                <a:latin typeface="Calibri"/>
                <a:cs typeface="Calibri"/>
              </a:rPr>
              <a:t>.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5" dirty="0">
                <a:latin typeface="Calibri"/>
                <a:cs typeface="Calibri"/>
              </a:rPr>
              <a:t>Σε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ένα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πλήθος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κρασιών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κυρίως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άσπρων</a:t>
            </a:r>
            <a:r>
              <a:rPr sz="1800" dirty="0">
                <a:latin typeface="Calibri"/>
                <a:cs typeface="Calibri"/>
              </a:rPr>
              <a:t> θα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συναντήσουμε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άρωμα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μελιού,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της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μπύρας.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indent="-273050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dirty="0">
                <a:latin typeface="Calibri"/>
                <a:cs typeface="Calibri"/>
              </a:rPr>
              <a:t>Η</a:t>
            </a:r>
            <a:r>
              <a:rPr sz="1800" spc="4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αλλοίωση</a:t>
            </a:r>
            <a:r>
              <a:rPr sz="1800" spc="4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από</a:t>
            </a:r>
            <a:r>
              <a:rPr sz="1800" spc="4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την</a:t>
            </a:r>
            <a:r>
              <a:rPr sz="1800" spc="4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επέμβαση</a:t>
            </a:r>
            <a:r>
              <a:rPr sz="1800" spc="4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μικροβίων</a:t>
            </a:r>
            <a:r>
              <a:rPr sz="1800" spc="4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γαλακτικής</a:t>
            </a:r>
            <a:r>
              <a:rPr sz="1800" spc="4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ζύμωσης</a:t>
            </a:r>
            <a:r>
              <a:rPr sz="1800" spc="4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μπορεί</a:t>
            </a:r>
            <a:r>
              <a:rPr sz="1800" spc="4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να</a:t>
            </a:r>
            <a:r>
              <a:rPr sz="1800" spc="4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οδηγήσει</a:t>
            </a:r>
            <a:r>
              <a:rPr sz="1800" spc="415" dirty="0">
                <a:latin typeface="Calibri"/>
                <a:cs typeface="Calibri"/>
              </a:rPr>
              <a:t> </a:t>
            </a:r>
            <a:r>
              <a:rPr sz="1800" spc="10" dirty="0">
                <a:latin typeface="Calibri"/>
                <a:cs typeface="Calibri"/>
              </a:rPr>
              <a:t>σε</a:t>
            </a:r>
            <a:endParaRPr sz="1800">
              <a:latin typeface="Calibri"/>
              <a:cs typeface="Calibri"/>
            </a:endParaRPr>
          </a:p>
          <a:p>
            <a:pPr marL="285115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αρώματα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που</a:t>
            </a:r>
            <a:r>
              <a:rPr sz="1800" spc="-5" dirty="0">
                <a:latin typeface="Calibri"/>
                <a:cs typeface="Calibri"/>
              </a:rPr>
              <a:t> θυμίζουν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τυρί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ή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γιαούρτι.</a:t>
            </a:r>
            <a:endParaRPr sz="1800">
              <a:latin typeface="Calibri"/>
              <a:cs typeface="Calibri"/>
            </a:endParaRPr>
          </a:p>
          <a:p>
            <a:pPr marL="285115" indent="-273050">
              <a:lnSpc>
                <a:spcPct val="100000"/>
              </a:lnSpc>
              <a:spcBef>
                <a:spcPts val="6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15" dirty="0">
                <a:latin typeface="Calibri"/>
                <a:cs typeface="Calibri"/>
              </a:rPr>
              <a:t>Διακετύλιο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είναι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συστατικό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που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δίνει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άρωμα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στο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βούτυρο.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4020" y="6432554"/>
            <a:ext cx="121285" cy="190500"/>
          </a:xfrm>
          <a:custGeom>
            <a:avLst/>
            <a:gdLst/>
            <a:ahLst/>
            <a:cxnLst/>
            <a:rect l="l" t="t" r="r" b="b"/>
            <a:pathLst>
              <a:path w="121284" h="190500">
                <a:moveTo>
                  <a:pt x="0" y="0"/>
                </a:moveTo>
                <a:lnTo>
                  <a:pt x="0" y="190499"/>
                </a:lnTo>
                <a:lnTo>
                  <a:pt x="120658" y="95249"/>
                </a:lnTo>
                <a:lnTo>
                  <a:pt x="0" y="0"/>
                </a:lnTo>
                <a:close/>
              </a:path>
            </a:pathLst>
          </a:custGeom>
          <a:solidFill>
            <a:srgbClr val="9EB8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740" y="214116"/>
            <a:ext cx="13455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135" dirty="0"/>
              <a:t>Flav</a:t>
            </a:r>
            <a:r>
              <a:rPr spc="155" dirty="0"/>
              <a:t>o</a:t>
            </a:r>
            <a:r>
              <a:rPr spc="204" dirty="0"/>
              <a:t>ur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40" y="948304"/>
            <a:ext cx="8986520" cy="5527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indent="-273050">
              <a:lnSpc>
                <a:spcPct val="100000"/>
              </a:lnSpc>
              <a:spcBef>
                <a:spcPts val="1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  <a:tab pos="8607425" algn="l"/>
              </a:tabLst>
            </a:pPr>
            <a:r>
              <a:rPr sz="1800" spc="-5" dirty="0">
                <a:latin typeface="Calibri"/>
                <a:cs typeface="Calibri"/>
              </a:rPr>
              <a:t>Δ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ύο</a:t>
            </a:r>
            <a:r>
              <a:rPr sz="1800" u="dashLong" spc="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1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πολύ</a:t>
            </a:r>
            <a:r>
              <a:rPr sz="1800" u="dashLong" spc="2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σημαντικές</a:t>
            </a:r>
            <a:r>
              <a:rPr sz="1800" u="dashLong" spc="3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ιδιότητες</a:t>
            </a:r>
            <a:r>
              <a:rPr sz="1800" u="dashLong" spc="3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είναι</a:t>
            </a:r>
            <a:r>
              <a:rPr sz="1800" u="dashLong" spc="4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η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γεύση</a:t>
            </a:r>
            <a:r>
              <a:rPr sz="1800" u="dashLong" spc="3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2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και</a:t>
            </a:r>
            <a:r>
              <a:rPr sz="1800" u="dashLong" spc="2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το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άρωμα</a:t>
            </a:r>
            <a:r>
              <a:rPr sz="1800" u="dashLong" spc="2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(οσμή</a:t>
            </a:r>
            <a:r>
              <a:rPr sz="1800" u="dashLong" spc="2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1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γενικότερα).</a:t>
            </a:r>
            <a:r>
              <a:rPr sz="1800" u="dashLong" spc="-15" dirty="0">
                <a:uFill>
                  <a:solidFill>
                    <a:srgbClr val="9EB8CD"/>
                  </a:solidFill>
                </a:uFill>
                <a:latin typeface="Times New Roman"/>
                <a:cs typeface="Times New Roman"/>
              </a:rPr>
              <a:t>	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Times New Roman"/>
              <a:cs typeface="Times New Roman"/>
            </a:endParaRPr>
          </a:p>
          <a:p>
            <a:pPr marL="285115" marR="5715" indent="-273050">
              <a:lnSpc>
                <a:spcPct val="100600"/>
              </a:lnSpc>
              <a:spcBef>
                <a:spcPts val="12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10" dirty="0">
                <a:latin typeface="Calibri"/>
                <a:cs typeface="Calibri"/>
              </a:rPr>
              <a:t>Υπάρχει</a:t>
            </a:r>
            <a:r>
              <a:rPr sz="1800" spc="1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ο</a:t>
            </a:r>
            <a:r>
              <a:rPr sz="1800" spc="16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αγγλικός</a:t>
            </a:r>
            <a:r>
              <a:rPr sz="1800" spc="17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όρος</a:t>
            </a:r>
            <a:r>
              <a:rPr sz="1800" spc="16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flavour</a:t>
            </a:r>
            <a:r>
              <a:rPr sz="1800" spc="1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που</a:t>
            </a:r>
            <a:r>
              <a:rPr sz="1800" spc="15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περιλαμβάνει</a:t>
            </a:r>
            <a:r>
              <a:rPr sz="1800" spc="1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τις</a:t>
            </a:r>
            <a:r>
              <a:rPr sz="1800" spc="1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αισθήσεις</a:t>
            </a:r>
            <a:r>
              <a:rPr sz="1800" spc="15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της</a:t>
            </a:r>
            <a:r>
              <a:rPr sz="1800" spc="16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γεύσης</a:t>
            </a:r>
            <a:r>
              <a:rPr sz="1800" spc="16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17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αρώματος,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όπως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την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αίσθηση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της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υφής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που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δίνει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ένας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οίνος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με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την</a:t>
            </a:r>
            <a:r>
              <a:rPr sz="1800" spc="-5" dirty="0">
                <a:latin typeface="Calibri"/>
                <a:cs typeface="Calibri"/>
              </a:rPr>
              <a:t> αφή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στο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στόμα.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marR="6985" indent="-273050">
              <a:lnSpc>
                <a:spcPct val="100600"/>
              </a:lnSpc>
              <a:spcBef>
                <a:spcPts val="114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337185" algn="l"/>
                <a:tab pos="337820" algn="l"/>
              </a:tabLst>
            </a:pPr>
            <a:r>
              <a:rPr dirty="0"/>
              <a:t>	</a:t>
            </a:r>
            <a:r>
              <a:rPr sz="1800" spc="-5" dirty="0">
                <a:latin typeface="Calibri"/>
                <a:cs typeface="Calibri"/>
              </a:rPr>
              <a:t>Στο</a:t>
            </a:r>
            <a:r>
              <a:rPr sz="1800" spc="10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στόμα</a:t>
            </a:r>
            <a:r>
              <a:rPr sz="1800" spc="12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και</a:t>
            </a:r>
            <a:r>
              <a:rPr sz="1800" spc="1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στο</a:t>
            </a:r>
            <a:r>
              <a:rPr sz="1800" spc="114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φάρυγγα</a:t>
            </a:r>
            <a:r>
              <a:rPr sz="1800" spc="1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υπάρχουν</a:t>
            </a:r>
            <a:r>
              <a:rPr sz="1800" spc="1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γευστικά</a:t>
            </a:r>
            <a:r>
              <a:rPr sz="1800" spc="1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κέντρα</a:t>
            </a:r>
            <a:r>
              <a:rPr sz="1800" spc="1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για</a:t>
            </a:r>
            <a:r>
              <a:rPr sz="1800" spc="1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ανίχνευση/αποτίμηση</a:t>
            </a:r>
            <a:r>
              <a:rPr sz="1800" spc="1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της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γεύσης. Στη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μύτη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υπάρχουν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οσφραντικές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απολήξεις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που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ανιχνεύουν/αποτιμούν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τις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οσμές.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337185" indent="-325120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337185" algn="l"/>
                <a:tab pos="337820" algn="l"/>
              </a:tabLst>
            </a:pPr>
            <a:r>
              <a:rPr sz="1800" dirty="0">
                <a:latin typeface="Calibri"/>
                <a:cs typeface="Calibri"/>
              </a:rPr>
              <a:t>Η </a:t>
            </a:r>
            <a:r>
              <a:rPr sz="1800" spc="-5" dirty="0">
                <a:latin typeface="Calibri"/>
                <a:cs typeface="Calibri"/>
              </a:rPr>
              <a:t>αφή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στο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στόμα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συμβάλλει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στην αποτίμηση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των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οργανοληπτικών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ιδιοτήτων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των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οίνων.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marR="5080" indent="-273050">
              <a:lnSpc>
                <a:spcPct val="100600"/>
              </a:lnSpc>
              <a:spcBef>
                <a:spcPts val="113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5" dirty="0">
                <a:latin typeface="Calibri"/>
                <a:cs typeface="Calibri"/>
              </a:rPr>
              <a:t>Οργανοληπτική</a:t>
            </a:r>
            <a:r>
              <a:rPr sz="1800" spc="2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δοκιμασία</a:t>
            </a:r>
            <a:r>
              <a:rPr sz="1800" spc="2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οίνων</a:t>
            </a:r>
            <a:r>
              <a:rPr sz="1800" spc="2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είναι</a:t>
            </a:r>
            <a:r>
              <a:rPr sz="1800" spc="2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η</a:t>
            </a:r>
            <a:r>
              <a:rPr sz="1800" spc="2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αποτίμηση</a:t>
            </a:r>
            <a:r>
              <a:rPr sz="1800" spc="229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της</a:t>
            </a:r>
            <a:r>
              <a:rPr sz="1800" spc="2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ποιότητά</a:t>
            </a:r>
            <a:r>
              <a:rPr sz="1800" spc="2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στους</a:t>
            </a:r>
            <a:r>
              <a:rPr sz="1800" spc="2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με</a:t>
            </a:r>
            <a:r>
              <a:rPr sz="1800" spc="2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τα</a:t>
            </a:r>
            <a:r>
              <a:rPr sz="1800" spc="2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αισθητήρια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όργανα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ανθρώπου.</a:t>
            </a:r>
            <a:endParaRPr sz="1800">
              <a:latin typeface="Calibri"/>
              <a:cs typeface="Calibri"/>
            </a:endParaRPr>
          </a:p>
          <a:p>
            <a:pPr marL="285115" indent="-273050">
              <a:lnSpc>
                <a:spcPct val="100000"/>
              </a:lnSpc>
              <a:spcBef>
                <a:spcPts val="60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10" dirty="0">
                <a:latin typeface="Calibri"/>
                <a:cs typeface="Calibri"/>
              </a:rPr>
              <a:t>Χρησιμοποιούνται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η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όραση,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η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όσφρηση,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η</a:t>
            </a:r>
            <a:r>
              <a:rPr sz="1800" spc="-5" dirty="0">
                <a:latin typeface="Calibri"/>
                <a:cs typeface="Calibri"/>
              </a:rPr>
              <a:t> γεύση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η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αφή.</a:t>
            </a:r>
            <a:endParaRPr sz="1800">
              <a:latin typeface="Calibri"/>
              <a:cs typeface="Calibri"/>
            </a:endParaRPr>
          </a:p>
          <a:p>
            <a:pPr marL="285115" indent="-273050">
              <a:lnSpc>
                <a:spcPct val="100000"/>
              </a:lnSpc>
              <a:spcBef>
                <a:spcPts val="6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15" dirty="0">
                <a:latin typeface="Calibri"/>
                <a:cs typeface="Calibri"/>
              </a:rPr>
              <a:t>Σημαντικός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είναι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ο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ρόλος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της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μνήμης</a:t>
            </a:r>
            <a:r>
              <a:rPr sz="1800" spc="5" dirty="0">
                <a:latin typeface="Calibri"/>
                <a:cs typeface="Calibri"/>
              </a:rPr>
              <a:t> στη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δοκιμασία.</a:t>
            </a:r>
            <a:endParaRPr sz="1800">
              <a:latin typeface="Calibri"/>
              <a:cs typeface="Calibri"/>
            </a:endParaRPr>
          </a:p>
          <a:p>
            <a:pPr marL="285115" marR="5080" indent="-273050" algn="just">
              <a:lnSpc>
                <a:spcPct val="100000"/>
              </a:lnSpc>
              <a:spcBef>
                <a:spcPts val="58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spc="-10" dirty="0">
                <a:latin typeface="Calibri"/>
                <a:cs typeface="Calibri"/>
              </a:rPr>
              <a:t>Λειτουργούν</a:t>
            </a:r>
            <a:r>
              <a:rPr sz="1800" spc="-5" dirty="0">
                <a:latin typeface="Calibri"/>
                <a:cs typeface="Calibri"/>
              </a:rPr>
              <a:t> τέσσερις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λειτουργίες</a:t>
            </a:r>
            <a:r>
              <a:rPr sz="1800" spc="-5" dirty="0">
                <a:latin typeface="Calibri"/>
                <a:cs typeface="Calibri"/>
              </a:rPr>
              <a:t> της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μνήμης</a:t>
            </a:r>
            <a:r>
              <a:rPr sz="1800" dirty="0">
                <a:latin typeface="Calibri"/>
                <a:cs typeface="Calibri"/>
              </a:rPr>
              <a:t> η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σύγκριση,</a:t>
            </a:r>
            <a:r>
              <a:rPr sz="1800" dirty="0">
                <a:latin typeface="Calibri"/>
                <a:cs typeface="Calibri"/>
              </a:rPr>
              <a:t> η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ενθύμηση,</a:t>
            </a:r>
            <a:r>
              <a:rPr sz="1800" dirty="0">
                <a:latin typeface="Calibri"/>
                <a:cs typeface="Calibri"/>
              </a:rPr>
              <a:t> η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κρίση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η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έκφραση. </a:t>
            </a:r>
            <a:r>
              <a:rPr sz="1800" spc="-5" dirty="0">
                <a:latin typeface="Calibri"/>
                <a:cs typeface="Calibri"/>
              </a:rPr>
              <a:t>Στα στάδια της </a:t>
            </a:r>
            <a:r>
              <a:rPr sz="1800" spc="-10" dirty="0">
                <a:latin typeface="Calibri"/>
                <a:cs typeface="Calibri"/>
              </a:rPr>
              <a:t>δοκιμασίας </a:t>
            </a:r>
            <a:r>
              <a:rPr sz="1800" spc="-5" dirty="0">
                <a:latin typeface="Calibri"/>
                <a:cs typeface="Calibri"/>
              </a:rPr>
              <a:t>περιλαμβάνονται </a:t>
            </a:r>
            <a:r>
              <a:rPr sz="1800" dirty="0">
                <a:latin typeface="Calibri"/>
                <a:cs typeface="Calibri"/>
              </a:rPr>
              <a:t>η </a:t>
            </a:r>
            <a:r>
              <a:rPr sz="1800" spc="-5" dirty="0">
                <a:latin typeface="Calibri"/>
                <a:cs typeface="Calibri"/>
              </a:rPr>
              <a:t>ανάλυση, </a:t>
            </a:r>
            <a:r>
              <a:rPr sz="1800" dirty="0">
                <a:latin typeface="Calibri"/>
                <a:cs typeface="Calibri"/>
              </a:rPr>
              <a:t>η </a:t>
            </a:r>
            <a:r>
              <a:rPr sz="1800" spc="-5" dirty="0">
                <a:latin typeface="Calibri"/>
                <a:cs typeface="Calibri"/>
              </a:rPr>
              <a:t>σύνθεση, </a:t>
            </a:r>
            <a:r>
              <a:rPr sz="1800" dirty="0">
                <a:latin typeface="Calibri"/>
                <a:cs typeface="Calibri"/>
              </a:rPr>
              <a:t>η </a:t>
            </a:r>
            <a:r>
              <a:rPr sz="1800" spc="-15" dirty="0">
                <a:latin typeface="Calibri"/>
                <a:cs typeface="Calibri"/>
              </a:rPr>
              <a:t>έκφραση </a:t>
            </a:r>
            <a:r>
              <a:rPr sz="1800" spc="-10" dirty="0">
                <a:latin typeface="Calibri"/>
                <a:cs typeface="Calibri"/>
              </a:rPr>
              <a:t> κρίσης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η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συζήτηση.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4020" y="6432554"/>
            <a:ext cx="121285" cy="190500"/>
          </a:xfrm>
          <a:custGeom>
            <a:avLst/>
            <a:gdLst/>
            <a:ahLst/>
            <a:cxnLst/>
            <a:rect l="l" t="t" r="r" b="b"/>
            <a:pathLst>
              <a:path w="121284" h="190500">
                <a:moveTo>
                  <a:pt x="0" y="0"/>
                </a:moveTo>
                <a:lnTo>
                  <a:pt x="0" y="190499"/>
                </a:lnTo>
                <a:lnTo>
                  <a:pt x="120658" y="95249"/>
                </a:lnTo>
                <a:lnTo>
                  <a:pt x="0" y="0"/>
                </a:lnTo>
                <a:close/>
              </a:path>
            </a:pathLst>
          </a:custGeom>
          <a:solidFill>
            <a:srgbClr val="9EB8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740" y="220212"/>
            <a:ext cx="40798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Οργανοληπτική</a:t>
            </a:r>
            <a:r>
              <a:rPr spc="-30" dirty="0"/>
              <a:t> </a:t>
            </a:r>
            <a:r>
              <a:rPr spc="-5" dirty="0"/>
              <a:t>δοκιμασία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40" y="870580"/>
            <a:ext cx="8987155" cy="510159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85115" indent="-273050">
              <a:lnSpc>
                <a:spcPct val="100000"/>
              </a:lnSpc>
              <a:spcBef>
                <a:spcPts val="7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  <a:tab pos="8607425" algn="l"/>
              </a:tabLst>
            </a:pP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Με</a:t>
            </a:r>
            <a:r>
              <a:rPr sz="1800" u="dashLong" spc="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1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την</a:t>
            </a:r>
            <a:r>
              <a:rPr sz="1800" u="dashLong" spc="1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όραση</a:t>
            </a:r>
            <a:r>
              <a:rPr sz="1800" u="dashLong" spc="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αποτιμάται</a:t>
            </a:r>
            <a:r>
              <a:rPr sz="1800" u="dashLong" spc="6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το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χρώμα,</a:t>
            </a:r>
            <a:r>
              <a:rPr sz="1800" u="dashLong" spc="1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η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διαύγεια</a:t>
            </a:r>
            <a:r>
              <a:rPr sz="1800" u="dashLong" spc="5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2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και</a:t>
            </a:r>
            <a:r>
              <a:rPr sz="1800" u="dashLong" spc="1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η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λαμπρότητα.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Times New Roman"/>
                <a:cs typeface="Times New Roman"/>
              </a:rPr>
              <a:t>	</a:t>
            </a:r>
            <a:endParaRPr sz="1800">
              <a:latin typeface="Times New Roman"/>
              <a:cs typeface="Times New Roman"/>
            </a:endParaRPr>
          </a:p>
          <a:p>
            <a:pPr marL="285115" marR="6985" indent="-273050">
              <a:lnSpc>
                <a:spcPct val="100000"/>
              </a:lnSpc>
              <a:spcBef>
                <a:spcPts val="6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5" dirty="0">
                <a:latin typeface="Calibri"/>
                <a:cs typeface="Calibri"/>
              </a:rPr>
              <a:t>Επίσης,</a:t>
            </a:r>
            <a:r>
              <a:rPr sz="1800" spc="39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η</a:t>
            </a:r>
            <a:r>
              <a:rPr sz="1800" spc="3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ρευστότητα,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ιξώδες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και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η</a:t>
            </a:r>
            <a:r>
              <a:rPr sz="1800" spc="4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ύπαρξη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‘δακρύων’,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και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η</a:t>
            </a:r>
            <a:r>
              <a:rPr sz="1800" spc="4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ύπαρξη  διοξειδίου</a:t>
            </a:r>
            <a:r>
              <a:rPr sz="1800" spc="3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του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άνθρακα.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Με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την</a:t>
            </a:r>
            <a:r>
              <a:rPr sz="1800" spc="-5" dirty="0">
                <a:latin typeface="Calibri"/>
                <a:cs typeface="Calibri"/>
              </a:rPr>
              <a:t> όσφρηση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αποτιμάται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η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οσμή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άρωμα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των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οίνων.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marR="6350" indent="-273050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337185" algn="l"/>
                <a:tab pos="337820" algn="l"/>
              </a:tabLst>
            </a:pPr>
            <a:r>
              <a:rPr dirty="0"/>
              <a:t>	</a:t>
            </a:r>
            <a:r>
              <a:rPr sz="1800" spc="-10" dirty="0">
                <a:latin typeface="Calibri"/>
                <a:cs typeface="Calibri"/>
              </a:rPr>
              <a:t>Υπάρχει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η</a:t>
            </a:r>
            <a:r>
              <a:rPr sz="1800" spc="4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άμεση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όσφρηση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(χρήση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ρινικής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κοιλότητας),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όπως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η</a:t>
            </a:r>
            <a:r>
              <a:rPr sz="1800" spc="40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όσφρηση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μέσω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της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στοματο-ρινικής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κοιλότητας.</a:t>
            </a:r>
            <a:endParaRPr sz="1800">
              <a:latin typeface="Calibri"/>
              <a:cs typeface="Calibri"/>
            </a:endParaRPr>
          </a:p>
          <a:p>
            <a:pPr marL="285115" marR="5080" indent="-273050">
              <a:lnSpc>
                <a:spcPct val="100000"/>
              </a:lnSpc>
              <a:spcBef>
                <a:spcPts val="6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80" dirty="0">
                <a:latin typeface="Calibri"/>
                <a:cs typeface="Calibri"/>
              </a:rPr>
              <a:t>Το</a:t>
            </a:r>
            <a:r>
              <a:rPr sz="1800" spc="-7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δεύτερο</a:t>
            </a:r>
            <a:r>
              <a:rPr sz="1800" spc="26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είναι</a:t>
            </a:r>
            <a:r>
              <a:rPr sz="1800" spc="254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το</a:t>
            </a:r>
            <a:r>
              <a:rPr sz="1800" spc="2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γευστικό</a:t>
            </a:r>
            <a:r>
              <a:rPr sz="1800" spc="27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άρωμα</a:t>
            </a:r>
            <a:r>
              <a:rPr sz="1800" spc="28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(η</a:t>
            </a:r>
            <a:r>
              <a:rPr sz="1800" spc="26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άρωμα</a:t>
            </a:r>
            <a:r>
              <a:rPr sz="1800" spc="26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26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στόματος),</a:t>
            </a:r>
            <a:r>
              <a:rPr sz="1800" spc="27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δηλαδή</a:t>
            </a:r>
            <a:r>
              <a:rPr sz="1800" spc="26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μέρος</a:t>
            </a:r>
            <a:r>
              <a:rPr sz="1800" spc="27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της</a:t>
            </a:r>
            <a:r>
              <a:rPr sz="1800" spc="26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γεύσης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είναι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ουσιαστικά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όσφρηση.</a:t>
            </a:r>
            <a:endParaRPr sz="1800">
              <a:latin typeface="Calibri"/>
              <a:cs typeface="Calibri"/>
            </a:endParaRPr>
          </a:p>
          <a:p>
            <a:pPr marL="285115" indent="-273050">
              <a:lnSpc>
                <a:spcPct val="100000"/>
              </a:lnSpc>
              <a:spcBef>
                <a:spcPts val="6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5" dirty="0">
                <a:latin typeface="Calibri"/>
                <a:cs typeface="Calibri"/>
              </a:rPr>
              <a:t>Με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την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γεύση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αποτιμώνται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τα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γευστικά</a:t>
            </a:r>
            <a:r>
              <a:rPr sz="1800" spc="8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τους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χαρακτηριστικά,</a:t>
            </a:r>
            <a:r>
              <a:rPr sz="1800" spc="8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όπως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η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γλυκύτητα,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η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οξύτητα,</a:t>
            </a:r>
            <a:endParaRPr sz="1800">
              <a:latin typeface="Calibri"/>
              <a:cs typeface="Calibri"/>
            </a:endParaRPr>
          </a:p>
          <a:p>
            <a:pPr marL="285115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η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πικρίλα.</a:t>
            </a:r>
            <a:endParaRPr sz="1800">
              <a:latin typeface="Calibri"/>
              <a:cs typeface="Calibri"/>
            </a:endParaRPr>
          </a:p>
          <a:p>
            <a:pPr marL="285115" marR="6985" indent="-273050">
              <a:lnSpc>
                <a:spcPct val="100000"/>
              </a:lnSpc>
              <a:spcBef>
                <a:spcPts val="6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5" dirty="0">
                <a:latin typeface="Calibri"/>
                <a:cs typeface="Calibri"/>
              </a:rPr>
              <a:t>Με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την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αφή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αποτιμάται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ιξώδες,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η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λιπαρότητα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των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οίνων,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όπως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και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η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στυφάδα.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Οι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στοματικές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εντυπώσεις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αφορούν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τις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γεύσεις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τις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εφαπτικές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εντυπώσεις.</a:t>
            </a:r>
            <a:endParaRPr sz="1800">
              <a:latin typeface="Calibri"/>
              <a:cs typeface="Calibri"/>
            </a:endParaRPr>
          </a:p>
          <a:p>
            <a:pPr marL="285115" indent="-273050">
              <a:lnSpc>
                <a:spcPct val="100000"/>
              </a:lnSpc>
              <a:spcBef>
                <a:spcPts val="60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5" dirty="0">
                <a:latin typeface="Calibri"/>
                <a:cs typeface="Calibri"/>
              </a:rPr>
              <a:t>Οι</a:t>
            </a:r>
            <a:r>
              <a:rPr sz="1800" spc="16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εφαπτικές</a:t>
            </a:r>
            <a:r>
              <a:rPr sz="1800" spc="1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εντυπώσεις</a:t>
            </a:r>
            <a:r>
              <a:rPr sz="1800" spc="18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αφορούν</a:t>
            </a:r>
            <a:r>
              <a:rPr sz="1800" spc="18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</a:t>
            </a:r>
            <a:r>
              <a:rPr sz="1800" spc="17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δομή,</a:t>
            </a:r>
            <a:r>
              <a:rPr sz="1800" spc="17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</a:t>
            </a:r>
            <a:r>
              <a:rPr sz="1800" spc="16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ρευστότητα</a:t>
            </a:r>
            <a:r>
              <a:rPr sz="1800" spc="17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και</a:t>
            </a:r>
            <a:r>
              <a:rPr sz="1800" spc="18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17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ιξώδες</a:t>
            </a:r>
            <a:r>
              <a:rPr sz="1800" spc="18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και</a:t>
            </a:r>
            <a:r>
              <a:rPr sz="1800" spc="17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αποτιμώνται</a:t>
            </a:r>
            <a:endParaRPr sz="1800">
              <a:latin typeface="Calibri"/>
              <a:cs typeface="Calibri"/>
            </a:endParaRPr>
          </a:p>
          <a:p>
            <a:pPr marL="285115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από </a:t>
            </a:r>
            <a:r>
              <a:rPr sz="1800" spc="-15" dirty="0">
                <a:latin typeface="Calibri"/>
                <a:cs typeface="Calibri"/>
              </a:rPr>
              <a:t>όλο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-5" dirty="0">
                <a:latin typeface="Calibri"/>
                <a:cs typeface="Calibri"/>
              </a:rPr>
              <a:t> στόμα.</a:t>
            </a:r>
            <a:endParaRPr sz="1800">
              <a:latin typeface="Calibri"/>
              <a:cs typeface="Calibri"/>
            </a:endParaRPr>
          </a:p>
          <a:p>
            <a:pPr marL="285115" marR="7620" indent="-273050">
              <a:lnSpc>
                <a:spcPct val="100000"/>
              </a:lnSpc>
              <a:spcBef>
                <a:spcPts val="6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80" dirty="0">
                <a:latin typeface="Calibri"/>
                <a:cs typeface="Calibri"/>
              </a:rPr>
              <a:t>Το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σύνολο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των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εντυπώσεων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που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λαμβάνονται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με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ρινική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στοματική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κοιλότητα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καλείται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flavour.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4020" y="6432554"/>
            <a:ext cx="121285" cy="190500"/>
          </a:xfrm>
          <a:custGeom>
            <a:avLst/>
            <a:gdLst/>
            <a:ahLst/>
            <a:cxnLst/>
            <a:rect l="l" t="t" r="r" b="b"/>
            <a:pathLst>
              <a:path w="121284" h="190500">
                <a:moveTo>
                  <a:pt x="0" y="0"/>
                </a:moveTo>
                <a:lnTo>
                  <a:pt x="0" y="190499"/>
                </a:lnTo>
                <a:lnTo>
                  <a:pt x="120658" y="95249"/>
                </a:lnTo>
                <a:lnTo>
                  <a:pt x="0" y="0"/>
                </a:lnTo>
                <a:close/>
              </a:path>
            </a:pathLst>
          </a:custGeom>
          <a:solidFill>
            <a:srgbClr val="9EB8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740" y="220212"/>
            <a:ext cx="40798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Οργανοληπτική</a:t>
            </a:r>
            <a:r>
              <a:rPr spc="-30" dirty="0"/>
              <a:t> </a:t>
            </a:r>
            <a:r>
              <a:rPr spc="-5" dirty="0"/>
              <a:t>δοκιμασία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40" y="946780"/>
            <a:ext cx="8989060" cy="4751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marR="5080" indent="-273050" algn="just">
              <a:lnSpc>
                <a:spcPct val="100000"/>
              </a:lnSpc>
              <a:spcBef>
                <a:spcPts val="1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u="dashLong" spc="-8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Το</a:t>
            </a:r>
            <a:r>
              <a:rPr sz="1800" u="dashLong" spc="-7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άρωμα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είναι 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πολύπλοκη 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αίσθηση </a:t>
            </a:r>
            <a:r>
              <a:rPr sz="1800" u="dashLong" spc="-2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και</a:t>
            </a:r>
            <a:r>
              <a:rPr sz="1800" u="dashLong" spc="-2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αποδίδεται 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σε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πληθώρα ενώσεων 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όπως </a:t>
            </a:r>
            <a:r>
              <a:rPr sz="1800" u="dashLong" spc="-2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κα</a:t>
            </a:r>
            <a:r>
              <a:rPr sz="1800" spc="-20" dirty="0">
                <a:latin typeface="Calibri"/>
                <a:cs typeface="Calibri"/>
              </a:rPr>
              <a:t>ι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25" dirty="0">
                <a:latin typeface="Calibri"/>
                <a:cs typeface="Calibri"/>
              </a:rPr>
              <a:t>σε 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αλληλεπιδράσεις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τους.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marR="7620" indent="-273050" algn="just">
              <a:lnSpc>
                <a:spcPct val="100000"/>
              </a:lnSpc>
              <a:spcBef>
                <a:spcPts val="116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dirty="0">
                <a:latin typeface="Calibri"/>
                <a:cs typeface="Calibri"/>
              </a:rPr>
              <a:t>Ο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άνθρωπος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έχει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την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ικανότητα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να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διακρίνει</a:t>
            </a:r>
            <a:r>
              <a:rPr sz="1800" spc="-5" dirty="0">
                <a:latin typeface="Calibri"/>
                <a:cs typeface="Calibri"/>
              </a:rPr>
              <a:t> τη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διαφορά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5" dirty="0">
                <a:latin typeface="Calibri"/>
                <a:cs typeface="Calibri"/>
              </a:rPr>
              <a:t>στη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μυρωδιά</a:t>
            </a:r>
            <a:r>
              <a:rPr sz="1800" dirty="0">
                <a:latin typeface="Calibri"/>
                <a:cs typeface="Calibri"/>
              </a:rPr>
              <a:t> ενός</a:t>
            </a:r>
            <a:r>
              <a:rPr sz="1800" spc="40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μεγάλου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αριθμού </a:t>
            </a:r>
            <a:r>
              <a:rPr sz="1800" spc="-10" dirty="0">
                <a:latin typeface="Calibri"/>
                <a:cs typeface="Calibri"/>
              </a:rPr>
              <a:t>χημικών </a:t>
            </a:r>
            <a:r>
              <a:rPr sz="1800" spc="-5" dirty="0">
                <a:latin typeface="Calibri"/>
                <a:cs typeface="Calibri"/>
              </a:rPr>
              <a:t>ενώσεων </a:t>
            </a:r>
            <a:r>
              <a:rPr sz="1800" dirty="0">
                <a:latin typeface="Calibri"/>
                <a:cs typeface="Calibri"/>
              </a:rPr>
              <a:t>που </a:t>
            </a:r>
            <a:r>
              <a:rPr sz="1800" spc="-5" dirty="0">
                <a:latin typeface="Calibri"/>
                <a:cs typeface="Calibri"/>
              </a:rPr>
              <a:t>φτάνουν </a:t>
            </a:r>
            <a:r>
              <a:rPr sz="1800" dirty="0">
                <a:latin typeface="Calibri"/>
                <a:cs typeface="Calibri"/>
              </a:rPr>
              <a:t>στις </a:t>
            </a:r>
            <a:r>
              <a:rPr sz="1800" spc="-10" dirty="0">
                <a:latin typeface="Calibri"/>
                <a:cs typeface="Calibri"/>
              </a:rPr>
              <a:t>άκρες των </a:t>
            </a:r>
            <a:r>
              <a:rPr sz="1800" spc="-5" dirty="0">
                <a:latin typeface="Calibri"/>
                <a:cs typeface="Calibri"/>
              </a:rPr>
              <a:t>οσφραντικών νεύρων, τα </a:t>
            </a:r>
            <a:r>
              <a:rPr sz="1800" spc="5" dirty="0">
                <a:latin typeface="Calibri"/>
                <a:cs typeface="Calibri"/>
              </a:rPr>
              <a:t>οποία 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μεταδίδουν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ερέθισμα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στον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εγκέφαλο.</a:t>
            </a:r>
            <a:endParaRPr sz="1800">
              <a:latin typeface="Calibri"/>
              <a:cs typeface="Calibri"/>
            </a:endParaRPr>
          </a:p>
          <a:p>
            <a:pPr marL="285115" marR="7620" indent="-273050" algn="just">
              <a:lnSpc>
                <a:spcPct val="100000"/>
              </a:lnSpc>
              <a:spcBef>
                <a:spcPts val="60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dirty="0">
                <a:latin typeface="Calibri"/>
                <a:cs typeface="Calibri"/>
              </a:rPr>
              <a:t>Η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βλεννώδης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μεμβράνη</a:t>
            </a:r>
            <a:r>
              <a:rPr sz="1800" dirty="0">
                <a:latin typeface="Calibri"/>
                <a:cs typeface="Calibri"/>
              </a:rPr>
              <a:t> που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περιλαμβάνει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τα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οσφραντικά</a:t>
            </a:r>
            <a:r>
              <a:rPr sz="1800" spc="-5" dirty="0">
                <a:latin typeface="Calibri"/>
                <a:cs typeface="Calibri"/>
              </a:rPr>
              <a:t> κύτταρα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βρίσκεται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5" dirty="0">
                <a:latin typeface="Calibri"/>
                <a:cs typeface="Calibri"/>
              </a:rPr>
              <a:t>στο </a:t>
            </a:r>
            <a:r>
              <a:rPr sz="1800" dirty="0">
                <a:latin typeface="Calibri"/>
                <a:cs typeface="Calibri"/>
              </a:rPr>
              <a:t>πάνω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μέρος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της </a:t>
            </a:r>
            <a:r>
              <a:rPr sz="1800" spc="-10" dirty="0">
                <a:latin typeface="Calibri"/>
                <a:cs typeface="Calibri"/>
              </a:rPr>
              <a:t>ρινικής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κοιλότητας.</a:t>
            </a:r>
            <a:endParaRPr sz="1800">
              <a:latin typeface="Calibri"/>
              <a:cs typeface="Calibri"/>
            </a:endParaRPr>
          </a:p>
          <a:p>
            <a:pPr marL="285115" indent="-273050" algn="just">
              <a:lnSpc>
                <a:spcPct val="100000"/>
              </a:lnSpc>
              <a:spcBef>
                <a:spcPts val="6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spc="-5" dirty="0">
                <a:latin typeface="Calibri"/>
                <a:cs typeface="Calibri"/>
              </a:rPr>
              <a:t>Στο</a:t>
            </a:r>
            <a:r>
              <a:rPr sz="1800" spc="57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οσφρητικό</a:t>
            </a:r>
            <a:r>
              <a:rPr sz="1800" spc="5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επιθήλιο</a:t>
            </a:r>
            <a:r>
              <a:rPr sz="1800" spc="59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υπάρχουν</a:t>
            </a:r>
            <a:r>
              <a:rPr sz="1800" spc="5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τα</a:t>
            </a:r>
            <a:r>
              <a:rPr sz="1800" spc="58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κύτταρα</a:t>
            </a:r>
            <a:r>
              <a:rPr sz="1800" spc="58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με</a:t>
            </a:r>
            <a:r>
              <a:rPr sz="1800" spc="59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οσφρητικούς</a:t>
            </a:r>
            <a:r>
              <a:rPr sz="1800" spc="59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υποδοχείς</a:t>
            </a:r>
            <a:r>
              <a:rPr sz="1800" spc="6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(οσφρητικά</a:t>
            </a:r>
            <a:endParaRPr sz="1800">
              <a:latin typeface="Calibri"/>
              <a:cs typeface="Calibri"/>
            </a:endParaRPr>
          </a:p>
          <a:p>
            <a:pPr marL="285115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κύτταρα).</a:t>
            </a:r>
            <a:endParaRPr sz="1800">
              <a:latin typeface="Calibri"/>
              <a:cs typeface="Calibri"/>
            </a:endParaRPr>
          </a:p>
          <a:p>
            <a:pPr marL="337185" indent="-325120">
              <a:lnSpc>
                <a:spcPct val="100000"/>
              </a:lnSpc>
              <a:spcBef>
                <a:spcPts val="6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337185" algn="l"/>
                <a:tab pos="337820" algn="l"/>
              </a:tabLst>
            </a:pPr>
            <a:r>
              <a:rPr sz="1800" spc="-5" dirty="0">
                <a:latin typeface="Calibri"/>
                <a:cs typeface="Calibri"/>
              </a:rPr>
              <a:t>Τα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οσμηρά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μόρια,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ενεργοποιούν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τους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νευρώνες</a:t>
            </a:r>
            <a:endParaRPr sz="1800">
              <a:latin typeface="Calibri"/>
              <a:cs typeface="Calibri"/>
            </a:endParaRPr>
          </a:p>
          <a:p>
            <a:pPr marL="337185" indent="-325120">
              <a:lnSpc>
                <a:spcPct val="100000"/>
              </a:lnSpc>
              <a:spcBef>
                <a:spcPts val="6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337185" algn="l"/>
                <a:tab pos="337820" algn="l"/>
              </a:tabLst>
            </a:pPr>
            <a:r>
              <a:rPr sz="1800" spc="-5" dirty="0">
                <a:latin typeface="Calibri"/>
                <a:cs typeface="Calibri"/>
              </a:rPr>
              <a:t>Με</a:t>
            </a:r>
            <a:r>
              <a:rPr sz="1800" spc="18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19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οσφρητικό</a:t>
            </a:r>
            <a:r>
              <a:rPr sz="1800" spc="18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νεύρο</a:t>
            </a:r>
            <a:r>
              <a:rPr sz="1800" spc="2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(μέσω</a:t>
            </a:r>
            <a:r>
              <a:rPr sz="1800" spc="1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της</a:t>
            </a:r>
            <a:r>
              <a:rPr sz="1800" spc="19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ηθμοειδούς</a:t>
            </a:r>
            <a:r>
              <a:rPr sz="1800" spc="2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πλάκας/βλεννώδης</a:t>
            </a:r>
            <a:r>
              <a:rPr sz="1800" spc="19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μεμβράνη,</a:t>
            </a:r>
            <a:r>
              <a:rPr sz="1800" spc="18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οσφρητικός</a:t>
            </a:r>
            <a:endParaRPr sz="1800">
              <a:latin typeface="Calibri"/>
              <a:cs typeface="Calibri"/>
            </a:endParaRPr>
          </a:p>
          <a:p>
            <a:pPr marL="285115">
              <a:lnSpc>
                <a:spcPct val="100000"/>
              </a:lnSpc>
              <a:spcBef>
                <a:spcPts val="5"/>
              </a:spcBef>
            </a:pPr>
            <a:r>
              <a:rPr sz="1800" spc="-10" dirty="0">
                <a:latin typeface="Calibri"/>
                <a:cs typeface="Calibri"/>
              </a:rPr>
              <a:t>βολβός)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μεταδίδεται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ερέθισμα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στον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εγκέφαλο.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>
              <a:latin typeface="Calibri"/>
              <a:cs typeface="Calibri"/>
            </a:endParaRPr>
          </a:p>
          <a:p>
            <a:pPr marL="285115" indent="-273050">
              <a:lnSpc>
                <a:spcPct val="100000"/>
              </a:lnSpc>
              <a:spcBef>
                <a:spcPts val="116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10" dirty="0">
                <a:latin typeface="Calibri"/>
                <a:cs typeface="Calibri"/>
              </a:rPr>
              <a:t>Εκτός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από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ρινική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όσφρηση,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υπάρχει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όπως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αναφέρθηκε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η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έμμεση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γραμμή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όσφρησης.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11430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599" y="0"/>
                </a:lnTo>
              </a:path>
            </a:pathLst>
          </a:custGeom>
          <a:ln w="9524">
            <a:solidFill>
              <a:srgbClr val="9EB8CD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4020" y="6432554"/>
            <a:ext cx="121285" cy="190500"/>
          </a:xfrm>
          <a:custGeom>
            <a:avLst/>
            <a:gdLst/>
            <a:ahLst/>
            <a:cxnLst/>
            <a:rect l="l" t="t" r="r" b="b"/>
            <a:pathLst>
              <a:path w="121284" h="190500">
                <a:moveTo>
                  <a:pt x="0" y="0"/>
                </a:moveTo>
                <a:lnTo>
                  <a:pt x="0" y="190499"/>
                </a:lnTo>
                <a:lnTo>
                  <a:pt x="120658" y="95249"/>
                </a:lnTo>
                <a:lnTo>
                  <a:pt x="0" y="0"/>
                </a:lnTo>
                <a:close/>
              </a:path>
            </a:pathLst>
          </a:custGeom>
          <a:solidFill>
            <a:srgbClr val="9EB8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8740" y="220212"/>
            <a:ext cx="388683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0" dirty="0"/>
              <a:t>Τα</a:t>
            </a:r>
            <a:r>
              <a:rPr spc="-10" dirty="0"/>
              <a:t> </a:t>
            </a:r>
            <a:r>
              <a:rPr dirty="0"/>
              <a:t>όργανα</a:t>
            </a:r>
            <a:r>
              <a:rPr spc="-10" dirty="0"/>
              <a:t> της</a:t>
            </a:r>
            <a:r>
              <a:rPr dirty="0"/>
              <a:t> </a:t>
            </a:r>
            <a:r>
              <a:rPr spc="-5" dirty="0"/>
              <a:t>όσφρησης</a:t>
            </a: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1516" y="1428750"/>
            <a:ext cx="5153938" cy="3589433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500756" y="1428622"/>
            <a:ext cx="2571750" cy="3618738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578922" y="5365494"/>
            <a:ext cx="42157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13460" algn="l"/>
                <a:tab pos="3322954" algn="l"/>
              </a:tabLst>
            </a:pPr>
            <a:r>
              <a:rPr sz="1800" spc="-10" dirty="0">
                <a:latin typeface="Calibri"/>
                <a:cs typeface="Calibri"/>
              </a:rPr>
              <a:t>Olfactory</a:t>
            </a:r>
            <a:r>
              <a:rPr sz="1800" spc="-10" dirty="0">
                <a:latin typeface="Times New Roman"/>
                <a:cs typeface="Times New Roman"/>
              </a:rPr>
              <a:t>	</a:t>
            </a:r>
            <a:r>
              <a:rPr sz="1800" spc="-5" dirty="0">
                <a:latin typeface="Calibri"/>
                <a:cs typeface="Calibri"/>
              </a:rPr>
              <a:t>epiphelium=οσφρητικό	</a:t>
            </a:r>
            <a:r>
              <a:rPr sz="1800" spc="-10" dirty="0">
                <a:latin typeface="Calibri"/>
                <a:cs typeface="Calibri"/>
              </a:rPr>
              <a:t>επιθήλιο,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57363" y="5365494"/>
            <a:ext cx="356552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1755">
              <a:lnSpc>
                <a:spcPct val="100000"/>
              </a:lnSpc>
              <a:spcBef>
                <a:spcPts val="100"/>
              </a:spcBef>
              <a:tabLst>
                <a:tab pos="1044575" algn="l"/>
                <a:tab pos="2811145" algn="l"/>
              </a:tabLst>
            </a:pPr>
            <a:r>
              <a:rPr sz="1800" spc="-5" dirty="0">
                <a:latin typeface="Calibri"/>
                <a:cs typeface="Calibri"/>
              </a:rPr>
              <a:t>o</a:t>
            </a:r>
            <a:r>
              <a:rPr sz="1800" spc="-10" dirty="0">
                <a:latin typeface="Calibri"/>
                <a:cs typeface="Calibri"/>
              </a:rPr>
              <a:t>l</a:t>
            </a:r>
            <a:r>
              <a:rPr sz="1800" spc="-25" dirty="0">
                <a:latin typeface="Calibri"/>
                <a:cs typeface="Calibri"/>
              </a:rPr>
              <a:t>f</a:t>
            </a:r>
            <a:r>
              <a:rPr sz="1800" dirty="0">
                <a:latin typeface="Calibri"/>
                <a:cs typeface="Calibri"/>
              </a:rPr>
              <a:t>ac</a:t>
            </a:r>
            <a:r>
              <a:rPr sz="1800" spc="-20" dirty="0">
                <a:latin typeface="Calibri"/>
                <a:cs typeface="Calibri"/>
              </a:rPr>
              <a:t>t</a:t>
            </a:r>
            <a:r>
              <a:rPr sz="1800" spc="-5" dirty="0">
                <a:latin typeface="Calibri"/>
                <a:cs typeface="Calibri"/>
              </a:rPr>
              <a:t>o</a:t>
            </a:r>
            <a:r>
              <a:rPr sz="1800" dirty="0">
                <a:latin typeface="Calibri"/>
                <a:cs typeface="Calibri"/>
              </a:rPr>
              <a:t>ry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spc="-5" dirty="0">
                <a:latin typeface="Calibri"/>
                <a:cs typeface="Calibri"/>
              </a:rPr>
              <a:t>b</a:t>
            </a:r>
            <a:r>
              <a:rPr sz="1800" dirty="0">
                <a:latin typeface="Calibri"/>
                <a:cs typeface="Calibri"/>
              </a:rPr>
              <a:t>u</a:t>
            </a:r>
            <a:r>
              <a:rPr sz="1800" spc="-5" dirty="0">
                <a:latin typeface="Calibri"/>
                <a:cs typeface="Calibri"/>
              </a:rPr>
              <a:t>lb</a:t>
            </a:r>
            <a:r>
              <a:rPr sz="1800" spc="5" dirty="0">
                <a:latin typeface="Calibri"/>
                <a:cs typeface="Calibri"/>
              </a:rPr>
              <a:t>=</a:t>
            </a:r>
            <a:r>
              <a:rPr sz="1800" spc="-5" dirty="0">
                <a:latin typeface="Calibri"/>
                <a:cs typeface="Calibri"/>
              </a:rPr>
              <a:t>ο</a:t>
            </a:r>
            <a:r>
              <a:rPr sz="1800" spc="10" dirty="0">
                <a:latin typeface="Calibri"/>
                <a:cs typeface="Calibri"/>
              </a:rPr>
              <a:t>σ</a:t>
            </a:r>
            <a:r>
              <a:rPr sz="1800" spc="-5" dirty="0">
                <a:latin typeface="Calibri"/>
                <a:cs typeface="Calibri"/>
              </a:rPr>
              <a:t>φρ</a:t>
            </a:r>
            <a:r>
              <a:rPr sz="1800" spc="-20" dirty="0">
                <a:latin typeface="Calibri"/>
                <a:cs typeface="Calibri"/>
              </a:rPr>
              <a:t>η</a:t>
            </a:r>
            <a:r>
              <a:rPr sz="1800" spc="-5" dirty="0">
                <a:latin typeface="Calibri"/>
                <a:cs typeface="Calibri"/>
              </a:rPr>
              <a:t>τι</a:t>
            </a:r>
            <a:r>
              <a:rPr sz="1800" spc="-70" dirty="0">
                <a:latin typeface="Calibri"/>
                <a:cs typeface="Calibri"/>
              </a:rPr>
              <a:t>κ</a:t>
            </a:r>
            <a:r>
              <a:rPr sz="1800" spc="-5" dirty="0">
                <a:latin typeface="Calibri"/>
                <a:cs typeface="Calibri"/>
              </a:rPr>
              <a:t>ό</a:t>
            </a:r>
            <a:r>
              <a:rPr sz="1800" dirty="0">
                <a:latin typeface="Calibri"/>
                <a:cs typeface="Calibri"/>
              </a:rPr>
              <a:t>ς	</a:t>
            </a:r>
            <a:r>
              <a:rPr sz="1800" spc="-5" dirty="0">
                <a:latin typeface="Calibri"/>
                <a:cs typeface="Calibri"/>
              </a:rPr>
              <a:t>β</a:t>
            </a:r>
            <a:r>
              <a:rPr sz="1800" spc="-10" dirty="0">
                <a:latin typeface="Calibri"/>
                <a:cs typeface="Calibri"/>
              </a:rPr>
              <a:t>ολ</a:t>
            </a:r>
            <a:r>
              <a:rPr sz="1800" spc="10" dirty="0">
                <a:latin typeface="Calibri"/>
                <a:cs typeface="Calibri"/>
              </a:rPr>
              <a:t>β</a:t>
            </a:r>
            <a:r>
              <a:rPr sz="1800" spc="-5" dirty="0">
                <a:latin typeface="Calibri"/>
                <a:cs typeface="Calibri"/>
              </a:rPr>
              <a:t>ός,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tabLst>
                <a:tab pos="984885" algn="l"/>
                <a:tab pos="2919095" algn="l"/>
              </a:tabLst>
            </a:pP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10" dirty="0">
                <a:latin typeface="Calibri"/>
                <a:cs typeface="Calibri"/>
              </a:rPr>
              <a:t>n</a:t>
            </a:r>
            <a:r>
              <a:rPr sz="1800" spc="-5" dirty="0">
                <a:latin typeface="Calibri"/>
                <a:cs typeface="Calibri"/>
              </a:rPr>
              <a:t>ha</a:t>
            </a:r>
            <a:r>
              <a:rPr sz="1800" dirty="0">
                <a:latin typeface="Calibri"/>
                <a:cs typeface="Calibri"/>
              </a:rPr>
              <a:t>led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spc="10" dirty="0">
                <a:latin typeface="Calibri"/>
                <a:cs typeface="Calibri"/>
              </a:rPr>
              <a:t>a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dirty="0">
                <a:latin typeface="Calibri"/>
                <a:cs typeface="Calibri"/>
              </a:rPr>
              <a:t>r</a:t>
            </a:r>
            <a:r>
              <a:rPr sz="1800" spc="-5" dirty="0">
                <a:latin typeface="Calibri"/>
                <a:cs typeface="Calibri"/>
              </a:rPr>
              <a:t>=</a:t>
            </a:r>
            <a:r>
              <a:rPr sz="1800" spc="5" dirty="0">
                <a:latin typeface="Calibri"/>
                <a:cs typeface="Calibri"/>
              </a:rPr>
              <a:t>ει</a:t>
            </a:r>
            <a:r>
              <a:rPr sz="1800" spc="10" dirty="0">
                <a:latin typeface="Calibri"/>
                <a:cs typeface="Calibri"/>
              </a:rPr>
              <a:t>σ</a:t>
            </a:r>
            <a:r>
              <a:rPr sz="1800" dirty="0">
                <a:latin typeface="Calibri"/>
                <a:cs typeface="Calibri"/>
              </a:rPr>
              <a:t>πνεό</a:t>
            </a:r>
            <a:r>
              <a:rPr sz="1800" spc="5" dirty="0">
                <a:latin typeface="Calibri"/>
                <a:cs typeface="Calibri"/>
              </a:rPr>
              <a:t>μ</a:t>
            </a:r>
            <a:r>
              <a:rPr sz="1800" dirty="0">
                <a:latin typeface="Calibri"/>
                <a:cs typeface="Calibri"/>
              </a:rPr>
              <a:t>ενος	</a:t>
            </a:r>
            <a:r>
              <a:rPr sz="1800" spc="5" dirty="0">
                <a:latin typeface="Calibri"/>
                <a:cs typeface="Calibri"/>
              </a:rPr>
              <a:t>αέ</a:t>
            </a:r>
            <a:r>
              <a:rPr sz="1800" dirty="0">
                <a:latin typeface="Calibri"/>
                <a:cs typeface="Calibri"/>
              </a:rPr>
              <a:t>ρας,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78908" y="5639815"/>
            <a:ext cx="402082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22375" algn="l"/>
                <a:tab pos="1973580" algn="l"/>
                <a:tab pos="3364229" algn="l"/>
              </a:tabLst>
            </a:pPr>
            <a:r>
              <a:rPr sz="1800" spc="-10" dirty="0">
                <a:latin typeface="Calibri"/>
                <a:cs typeface="Calibri"/>
              </a:rPr>
              <a:t>c</a:t>
            </a:r>
            <a:r>
              <a:rPr sz="1800" dirty="0">
                <a:latin typeface="Calibri"/>
                <a:cs typeface="Calibri"/>
              </a:rPr>
              <a:t>r</a:t>
            </a:r>
            <a:r>
              <a:rPr sz="1800" spc="-10" dirty="0">
                <a:latin typeface="Calibri"/>
                <a:cs typeface="Calibri"/>
              </a:rPr>
              <a:t>i</a:t>
            </a:r>
            <a:r>
              <a:rPr sz="1800" spc="-5" dirty="0">
                <a:latin typeface="Calibri"/>
                <a:cs typeface="Calibri"/>
              </a:rPr>
              <a:t>b</a:t>
            </a:r>
            <a:r>
              <a:rPr sz="1800" spc="5" dirty="0">
                <a:latin typeface="Calibri"/>
                <a:cs typeface="Calibri"/>
              </a:rPr>
              <a:t>r</a:t>
            </a:r>
            <a:r>
              <a:rPr sz="1800" spc="-5" dirty="0">
                <a:latin typeface="Calibri"/>
                <a:cs typeface="Calibri"/>
              </a:rPr>
              <a:t>i</a:t>
            </a:r>
            <a:r>
              <a:rPr sz="1800" spc="-35" dirty="0">
                <a:latin typeface="Calibri"/>
                <a:cs typeface="Calibri"/>
              </a:rPr>
              <a:t>f</a:t>
            </a:r>
            <a:r>
              <a:rPr sz="1800" spc="-5" dirty="0">
                <a:latin typeface="Calibri"/>
                <a:cs typeface="Calibri"/>
              </a:rPr>
              <a:t>or</a:t>
            </a:r>
            <a:r>
              <a:rPr sz="1800" dirty="0">
                <a:latin typeface="Calibri"/>
                <a:cs typeface="Calibri"/>
              </a:rPr>
              <a:t>m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spc="10" dirty="0">
                <a:latin typeface="Calibri"/>
                <a:cs typeface="Calibri"/>
              </a:rPr>
              <a:t>p</a:t>
            </a:r>
            <a:r>
              <a:rPr sz="1800" spc="-5" dirty="0">
                <a:latin typeface="Calibri"/>
                <a:cs typeface="Calibri"/>
              </a:rPr>
              <a:t>l</a:t>
            </a:r>
            <a:r>
              <a:rPr sz="1800" spc="-15" dirty="0">
                <a:latin typeface="Calibri"/>
                <a:cs typeface="Calibri"/>
              </a:rPr>
              <a:t>a</a:t>
            </a:r>
            <a:r>
              <a:rPr sz="1800" spc="-30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e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spc="5" dirty="0">
                <a:latin typeface="Calibri"/>
                <a:cs typeface="Calibri"/>
              </a:rPr>
              <a:t>=</a:t>
            </a:r>
            <a:r>
              <a:rPr sz="1800" dirty="0">
                <a:latin typeface="Calibri"/>
                <a:cs typeface="Calibri"/>
              </a:rPr>
              <a:t>ηθ</a:t>
            </a:r>
            <a:r>
              <a:rPr sz="1800" spc="-20" dirty="0">
                <a:latin typeface="Calibri"/>
                <a:cs typeface="Calibri"/>
              </a:rPr>
              <a:t>μ</a:t>
            </a:r>
            <a:r>
              <a:rPr sz="1800" spc="5" dirty="0">
                <a:latin typeface="Calibri"/>
                <a:cs typeface="Calibri"/>
              </a:rPr>
              <a:t>οε</a:t>
            </a:r>
            <a:r>
              <a:rPr sz="1800" spc="-15" dirty="0">
                <a:latin typeface="Calibri"/>
                <a:cs typeface="Calibri"/>
              </a:rPr>
              <a:t>ι</a:t>
            </a:r>
            <a:r>
              <a:rPr sz="1800" dirty="0">
                <a:latin typeface="Calibri"/>
                <a:cs typeface="Calibri"/>
              </a:rPr>
              <a:t>δ</a:t>
            </a:r>
            <a:r>
              <a:rPr sz="1800" spc="-10" dirty="0">
                <a:latin typeface="Calibri"/>
                <a:cs typeface="Calibri"/>
              </a:rPr>
              <a:t>ή</a:t>
            </a:r>
            <a:r>
              <a:rPr sz="1800" dirty="0">
                <a:latin typeface="Calibri"/>
                <a:cs typeface="Calibri"/>
              </a:rPr>
              <a:t>ς	π</a:t>
            </a:r>
            <a:r>
              <a:rPr sz="1800" spc="-20" dirty="0">
                <a:latin typeface="Calibri"/>
                <a:cs typeface="Calibri"/>
              </a:rPr>
              <a:t>λ</a:t>
            </a:r>
            <a:r>
              <a:rPr sz="1800" spc="-5" dirty="0">
                <a:latin typeface="Calibri"/>
                <a:cs typeface="Calibri"/>
              </a:rPr>
              <a:t>ά</a:t>
            </a:r>
            <a:r>
              <a:rPr sz="1800" spc="-65" dirty="0">
                <a:latin typeface="Calibri"/>
                <a:cs typeface="Calibri"/>
              </a:rPr>
              <a:t>κ</a:t>
            </a:r>
            <a:r>
              <a:rPr sz="1800" spc="5" dirty="0">
                <a:latin typeface="Calibri"/>
                <a:cs typeface="Calibri"/>
              </a:rPr>
              <a:t>α</a:t>
            </a:r>
            <a:r>
              <a:rPr sz="1800" dirty="0">
                <a:latin typeface="Calibri"/>
                <a:cs typeface="Calibri"/>
              </a:rPr>
              <a:t>,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palate=ουρανίσκος,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brain=εγκέφαλος.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40" y="434461"/>
            <a:ext cx="489648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Αισθησιόγραμμα</a:t>
            </a:r>
            <a:r>
              <a:rPr spc="45" dirty="0"/>
              <a:t> </a:t>
            </a:r>
            <a:r>
              <a:rPr spc="5" dirty="0"/>
              <a:t>ενός</a:t>
            </a:r>
            <a:r>
              <a:rPr spc="-15" dirty="0"/>
              <a:t> </a:t>
            </a:r>
            <a:r>
              <a:rPr spc="-10" dirty="0"/>
              <a:t>τροφίμου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57250" y="1357314"/>
            <a:ext cx="7029464" cy="4648185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4020" y="6432554"/>
            <a:ext cx="121285" cy="190500"/>
          </a:xfrm>
          <a:custGeom>
            <a:avLst/>
            <a:gdLst/>
            <a:ahLst/>
            <a:cxnLst/>
            <a:rect l="l" t="t" r="r" b="b"/>
            <a:pathLst>
              <a:path w="121284" h="190500">
                <a:moveTo>
                  <a:pt x="0" y="0"/>
                </a:moveTo>
                <a:lnTo>
                  <a:pt x="0" y="190499"/>
                </a:lnTo>
                <a:lnTo>
                  <a:pt x="120658" y="95249"/>
                </a:lnTo>
                <a:lnTo>
                  <a:pt x="0" y="0"/>
                </a:lnTo>
                <a:close/>
              </a:path>
            </a:pathLst>
          </a:custGeom>
          <a:solidFill>
            <a:srgbClr val="9EB8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740" y="220212"/>
            <a:ext cx="554291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Οσμηρή</a:t>
            </a:r>
            <a:r>
              <a:rPr spc="-5" dirty="0"/>
              <a:t> </a:t>
            </a:r>
            <a:r>
              <a:rPr spc="5" dirty="0"/>
              <a:t>ένωση</a:t>
            </a:r>
            <a:r>
              <a:rPr dirty="0"/>
              <a:t> </a:t>
            </a:r>
            <a:r>
              <a:rPr spc="-5" dirty="0"/>
              <a:t>&amp; </a:t>
            </a:r>
            <a:r>
              <a:rPr spc="-10" dirty="0"/>
              <a:t>Δείκτης</a:t>
            </a:r>
            <a:r>
              <a:rPr spc="5" dirty="0"/>
              <a:t> </a:t>
            </a:r>
            <a:r>
              <a:rPr spc="-10" dirty="0"/>
              <a:t>Αρώματος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40" y="798977"/>
            <a:ext cx="8989060" cy="607758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85115" indent="-273050">
              <a:lnSpc>
                <a:spcPct val="100000"/>
              </a:lnSpc>
              <a:spcBef>
                <a:spcPts val="7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  <a:tab pos="8607425" algn="l"/>
              </a:tabLst>
            </a:pPr>
            <a:r>
              <a:rPr sz="1800" spc="-5" dirty="0">
                <a:latin typeface="Calibri"/>
                <a:cs typeface="Calibri"/>
              </a:rPr>
              <a:t>Γ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ια</a:t>
            </a:r>
            <a:r>
              <a:rPr sz="1800" u="dashLong" spc="2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να</a:t>
            </a:r>
            <a:r>
              <a:rPr sz="1800" u="dashLong" spc="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είναι</a:t>
            </a:r>
            <a:r>
              <a:rPr sz="1800" u="dashLong" spc="3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οσμηρή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μια</a:t>
            </a:r>
            <a:r>
              <a:rPr sz="1800" u="dashLong" spc="3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ένωση</a:t>
            </a:r>
            <a:r>
              <a:rPr sz="1800" u="dashLong" spc="2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οσμή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πρέπει</a:t>
            </a:r>
            <a:r>
              <a:rPr sz="1800" u="dashLong" spc="3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να</a:t>
            </a:r>
            <a:r>
              <a:rPr sz="1800" u="dashLong" spc="2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έχει</a:t>
            </a:r>
            <a:r>
              <a:rPr sz="1800" u="dashLong" spc="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μια</a:t>
            </a:r>
            <a:r>
              <a:rPr sz="1800" u="dashLong" spc="2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1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κάποια</a:t>
            </a:r>
            <a:r>
              <a:rPr sz="1800" u="dashLong" spc="2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1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πτητικότητα.</a:t>
            </a:r>
            <a:r>
              <a:rPr sz="1800" u="dashLong" spc="-15" dirty="0">
                <a:uFill>
                  <a:solidFill>
                    <a:srgbClr val="9EB8CD"/>
                  </a:solidFill>
                </a:uFill>
                <a:latin typeface="Times New Roman"/>
                <a:cs typeface="Times New Roman"/>
              </a:rPr>
              <a:t>	</a:t>
            </a:r>
            <a:endParaRPr sz="1800">
              <a:latin typeface="Times New Roman"/>
              <a:cs typeface="Times New Roman"/>
            </a:endParaRPr>
          </a:p>
          <a:p>
            <a:pPr marL="285115" indent="-273050">
              <a:lnSpc>
                <a:spcPct val="100000"/>
              </a:lnSpc>
              <a:spcBef>
                <a:spcPts val="6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5" dirty="0">
                <a:latin typeface="Calibri"/>
                <a:cs typeface="Calibri"/>
              </a:rPr>
              <a:t>Ορισμένες</a:t>
            </a:r>
            <a:r>
              <a:rPr sz="1800" spc="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ενώσεις</a:t>
            </a:r>
            <a:r>
              <a:rPr sz="1800" spc="8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όπως</a:t>
            </a:r>
            <a:r>
              <a:rPr sz="1800" spc="8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η</a:t>
            </a:r>
            <a:r>
              <a:rPr sz="1800" spc="8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βανιλίνη</a:t>
            </a:r>
            <a:r>
              <a:rPr sz="1800" spc="8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μπορεί</a:t>
            </a:r>
            <a:r>
              <a:rPr sz="1800" spc="8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να</a:t>
            </a:r>
            <a:r>
              <a:rPr sz="1800" spc="8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γίνει</a:t>
            </a:r>
            <a:r>
              <a:rPr sz="1800" spc="8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αισθητή</a:t>
            </a:r>
            <a:r>
              <a:rPr sz="1800" spc="8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από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τα</a:t>
            </a:r>
            <a:r>
              <a:rPr sz="1800" spc="8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περισσότερα</a:t>
            </a:r>
            <a:r>
              <a:rPr sz="1800" spc="8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άτομα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spc="10" dirty="0">
                <a:latin typeface="Calibri"/>
                <a:cs typeface="Calibri"/>
              </a:rPr>
              <a:t>σε</a:t>
            </a:r>
            <a:endParaRPr sz="1800">
              <a:latin typeface="Calibri"/>
              <a:cs typeface="Calibri"/>
            </a:endParaRPr>
          </a:p>
          <a:p>
            <a:pPr marL="285115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συγκεντρώσεις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της </a:t>
            </a:r>
            <a:r>
              <a:rPr sz="1800" spc="-10" dirty="0">
                <a:latin typeface="Calibri"/>
                <a:cs typeface="Calibri"/>
              </a:rPr>
              <a:t>τάξης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0,1 </a:t>
            </a:r>
            <a:r>
              <a:rPr sz="1800" dirty="0">
                <a:latin typeface="Calibri"/>
                <a:cs typeface="Calibri"/>
              </a:rPr>
              <a:t>ppm.</a:t>
            </a:r>
            <a:endParaRPr sz="1800">
              <a:latin typeface="Calibri"/>
              <a:cs typeface="Calibri"/>
            </a:endParaRPr>
          </a:p>
          <a:p>
            <a:pPr marL="285115" marR="6350" indent="-273050">
              <a:lnSpc>
                <a:spcPct val="100000"/>
              </a:lnSpc>
              <a:spcBef>
                <a:spcPts val="6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337185" algn="l"/>
                <a:tab pos="337820" algn="l"/>
                <a:tab pos="1148080" algn="l"/>
                <a:tab pos="1506220" algn="l"/>
                <a:tab pos="1842770" algn="l"/>
                <a:tab pos="2969260" algn="l"/>
                <a:tab pos="3926840" algn="l"/>
                <a:tab pos="4329430" algn="l"/>
                <a:tab pos="4673600" algn="l"/>
                <a:tab pos="5356225" algn="l"/>
                <a:tab pos="5833110" algn="l"/>
                <a:tab pos="6816725" algn="l"/>
                <a:tab pos="7962900" algn="l"/>
                <a:tab pos="8744585" algn="l"/>
              </a:tabLst>
            </a:pPr>
            <a:r>
              <a:rPr dirty="0"/>
              <a:t>	</a:t>
            </a:r>
            <a:r>
              <a:rPr sz="1800" dirty="0">
                <a:latin typeface="Calibri"/>
                <a:cs typeface="Calibri"/>
              </a:rPr>
              <a:t>Σ</a:t>
            </a:r>
            <a:r>
              <a:rPr sz="1800" spc="-10" dirty="0">
                <a:latin typeface="Calibri"/>
                <a:cs typeface="Calibri"/>
              </a:rPr>
              <a:t>χ</a:t>
            </a:r>
            <a:r>
              <a:rPr sz="1800" dirty="0">
                <a:latin typeface="Calibri"/>
                <a:cs typeface="Calibri"/>
              </a:rPr>
              <a:t>ε</a:t>
            </a:r>
            <a:r>
              <a:rPr sz="1800" spc="-5" dirty="0">
                <a:latin typeface="Calibri"/>
                <a:cs typeface="Calibri"/>
              </a:rPr>
              <a:t>τι</a:t>
            </a:r>
            <a:r>
              <a:rPr sz="1800" spc="-70" dirty="0">
                <a:latin typeface="Calibri"/>
                <a:cs typeface="Calibri"/>
              </a:rPr>
              <a:t>κ</a:t>
            </a:r>
            <a:r>
              <a:rPr sz="1800" dirty="0">
                <a:latin typeface="Calibri"/>
                <a:cs typeface="Calibri"/>
              </a:rPr>
              <a:t>ά	</a:t>
            </a:r>
            <a:r>
              <a:rPr sz="1800" spc="-10" dirty="0">
                <a:latin typeface="Calibri"/>
                <a:cs typeface="Calibri"/>
              </a:rPr>
              <a:t>μ</a:t>
            </a:r>
            <a:r>
              <a:rPr sz="1800" dirty="0">
                <a:latin typeface="Calibri"/>
                <a:cs typeface="Calibri"/>
              </a:rPr>
              <a:t>ε	</a:t>
            </a:r>
            <a:r>
              <a:rPr sz="1800" spc="-15" dirty="0">
                <a:latin typeface="Calibri"/>
                <a:cs typeface="Calibri"/>
              </a:rPr>
              <a:t>τ</a:t>
            </a:r>
            <a:r>
              <a:rPr sz="1800" dirty="0">
                <a:latin typeface="Calibri"/>
                <a:cs typeface="Calibri"/>
              </a:rPr>
              <a:t>ο	</a:t>
            </a:r>
            <a:r>
              <a:rPr sz="1800" spc="-10" dirty="0">
                <a:latin typeface="Calibri"/>
                <a:cs typeface="Calibri"/>
              </a:rPr>
              <a:t>μη</a:t>
            </a:r>
            <a:r>
              <a:rPr sz="1800" spc="-50" dirty="0">
                <a:latin typeface="Calibri"/>
                <a:cs typeface="Calibri"/>
              </a:rPr>
              <a:t>χ</a:t>
            </a:r>
            <a:r>
              <a:rPr sz="1800" spc="-5" dirty="0">
                <a:latin typeface="Calibri"/>
                <a:cs typeface="Calibri"/>
              </a:rPr>
              <a:t>αν</a:t>
            </a:r>
            <a:r>
              <a:rPr sz="1800" spc="-10" dirty="0">
                <a:latin typeface="Calibri"/>
                <a:cs typeface="Calibri"/>
              </a:rPr>
              <a:t>ι</a:t>
            </a:r>
            <a:r>
              <a:rPr sz="1800" dirty="0">
                <a:latin typeface="Calibri"/>
                <a:cs typeface="Calibri"/>
              </a:rPr>
              <a:t>σ</a:t>
            </a:r>
            <a:r>
              <a:rPr sz="1800" spc="-20" dirty="0">
                <a:latin typeface="Calibri"/>
                <a:cs typeface="Calibri"/>
              </a:rPr>
              <a:t>μ</a:t>
            </a:r>
            <a:r>
              <a:rPr sz="1800" dirty="0">
                <a:latin typeface="Calibri"/>
                <a:cs typeface="Calibri"/>
              </a:rPr>
              <a:t>ό	</a:t>
            </a:r>
            <a:r>
              <a:rPr sz="1800" spc="10" dirty="0">
                <a:latin typeface="Calibri"/>
                <a:cs typeface="Calibri"/>
              </a:rPr>
              <a:t>φ</a:t>
            </a:r>
            <a:r>
              <a:rPr sz="1800" spc="-5" dirty="0">
                <a:latin typeface="Calibri"/>
                <a:cs typeface="Calibri"/>
              </a:rPr>
              <a:t>α</a:t>
            </a:r>
            <a:r>
              <a:rPr sz="1800" spc="-20" dirty="0">
                <a:latin typeface="Calibri"/>
                <a:cs typeface="Calibri"/>
              </a:rPr>
              <a:t>ί</a:t>
            </a:r>
            <a:r>
              <a:rPr sz="1800" dirty="0">
                <a:latin typeface="Calibri"/>
                <a:cs typeface="Calibri"/>
              </a:rPr>
              <a:t>νε</a:t>
            </a:r>
            <a:r>
              <a:rPr sz="1800" spc="-10" dirty="0">
                <a:latin typeface="Calibri"/>
                <a:cs typeface="Calibri"/>
              </a:rPr>
              <a:t>τ</a:t>
            </a:r>
            <a:r>
              <a:rPr sz="1800" spc="5" dirty="0">
                <a:latin typeface="Calibri"/>
                <a:cs typeface="Calibri"/>
              </a:rPr>
              <a:t>α</a:t>
            </a:r>
            <a:r>
              <a:rPr sz="1800" dirty="0">
                <a:latin typeface="Calibri"/>
                <a:cs typeface="Calibri"/>
              </a:rPr>
              <a:t>ι	</a:t>
            </a:r>
            <a:r>
              <a:rPr sz="1800" spc="-5" dirty="0">
                <a:latin typeface="Calibri"/>
                <a:cs typeface="Calibri"/>
              </a:rPr>
              <a:t>ό</a:t>
            </a:r>
            <a:r>
              <a:rPr sz="1800" spc="5" dirty="0">
                <a:latin typeface="Calibri"/>
                <a:cs typeface="Calibri"/>
              </a:rPr>
              <a:t>τ</a:t>
            </a:r>
            <a:r>
              <a:rPr sz="1800" dirty="0">
                <a:latin typeface="Calibri"/>
                <a:cs typeface="Calibri"/>
              </a:rPr>
              <a:t>ι	</a:t>
            </a:r>
            <a:r>
              <a:rPr sz="1800" spc="-15" dirty="0">
                <a:latin typeface="Calibri"/>
                <a:cs typeface="Calibri"/>
              </a:rPr>
              <a:t>τ</a:t>
            </a:r>
            <a:r>
              <a:rPr sz="1800" dirty="0">
                <a:latin typeface="Calibri"/>
                <a:cs typeface="Calibri"/>
              </a:rPr>
              <a:t>α	</a:t>
            </a:r>
            <a:r>
              <a:rPr sz="1800" spc="-10" dirty="0">
                <a:latin typeface="Calibri"/>
                <a:cs typeface="Calibri"/>
              </a:rPr>
              <a:t>μ</a:t>
            </a:r>
            <a:r>
              <a:rPr sz="1800" spc="-5" dirty="0">
                <a:latin typeface="Calibri"/>
                <a:cs typeface="Calibri"/>
              </a:rPr>
              <a:t>όρ</a:t>
            </a:r>
            <a:r>
              <a:rPr sz="1800" spc="-10" dirty="0">
                <a:latin typeface="Calibri"/>
                <a:cs typeface="Calibri"/>
              </a:rPr>
              <a:t>ι</a:t>
            </a:r>
            <a:r>
              <a:rPr sz="1800" dirty="0">
                <a:latin typeface="Calibri"/>
                <a:cs typeface="Calibri"/>
              </a:rPr>
              <a:t>α	</a:t>
            </a:r>
            <a:r>
              <a:rPr sz="1800" spc="-5" dirty="0">
                <a:latin typeface="Calibri"/>
                <a:cs typeface="Calibri"/>
              </a:rPr>
              <a:t>τ</a:t>
            </a:r>
            <a:r>
              <a:rPr sz="1800" spc="-20" dirty="0">
                <a:latin typeface="Calibri"/>
                <a:cs typeface="Calibri"/>
              </a:rPr>
              <a:t>ω</a:t>
            </a:r>
            <a:r>
              <a:rPr sz="1800" dirty="0">
                <a:latin typeface="Calibri"/>
                <a:cs typeface="Calibri"/>
              </a:rPr>
              <a:t>ν	</a:t>
            </a:r>
            <a:r>
              <a:rPr sz="1800" spc="5" dirty="0">
                <a:latin typeface="Calibri"/>
                <a:cs typeface="Calibri"/>
              </a:rPr>
              <a:t>ε</a:t>
            </a:r>
            <a:r>
              <a:rPr sz="1800" spc="-20" dirty="0">
                <a:latin typeface="Calibri"/>
                <a:cs typeface="Calibri"/>
              </a:rPr>
              <a:t>ν</a:t>
            </a:r>
            <a:r>
              <a:rPr sz="1800" dirty="0">
                <a:latin typeface="Calibri"/>
                <a:cs typeface="Calibri"/>
              </a:rPr>
              <a:t>ώ</a:t>
            </a:r>
            <a:r>
              <a:rPr sz="1800" spc="10" dirty="0">
                <a:latin typeface="Calibri"/>
                <a:cs typeface="Calibri"/>
              </a:rPr>
              <a:t>σ</a:t>
            </a:r>
            <a:r>
              <a:rPr sz="1800" dirty="0">
                <a:latin typeface="Calibri"/>
                <a:cs typeface="Calibri"/>
              </a:rPr>
              <a:t>ε</a:t>
            </a:r>
            <a:r>
              <a:rPr sz="1800" spc="-10" dirty="0">
                <a:latin typeface="Calibri"/>
                <a:cs typeface="Calibri"/>
              </a:rPr>
              <a:t>ω</a:t>
            </a:r>
            <a:r>
              <a:rPr sz="1800" dirty="0">
                <a:latin typeface="Calibri"/>
                <a:cs typeface="Calibri"/>
              </a:rPr>
              <a:t>ν	</a:t>
            </a:r>
            <a:r>
              <a:rPr sz="1800" spc="-15" dirty="0">
                <a:latin typeface="Calibri"/>
                <a:cs typeface="Calibri"/>
              </a:rPr>
              <a:t>τ</a:t>
            </a:r>
            <a:r>
              <a:rPr sz="1800" spc="5" dirty="0">
                <a:latin typeface="Calibri"/>
                <a:cs typeface="Calibri"/>
              </a:rPr>
              <a:t>α</a:t>
            </a:r>
            <a:r>
              <a:rPr sz="1800" spc="-5" dirty="0">
                <a:latin typeface="Calibri"/>
                <a:cs typeface="Calibri"/>
              </a:rPr>
              <a:t>ι</a:t>
            </a:r>
            <a:r>
              <a:rPr sz="1800" spc="-10" dirty="0">
                <a:latin typeface="Calibri"/>
                <a:cs typeface="Calibri"/>
              </a:rPr>
              <a:t>ρ</a:t>
            </a:r>
            <a:r>
              <a:rPr sz="1800" spc="5" dirty="0">
                <a:latin typeface="Calibri"/>
                <a:cs typeface="Calibri"/>
              </a:rPr>
              <a:t>ι</a:t>
            </a:r>
            <a:r>
              <a:rPr sz="1800" spc="-5" dirty="0">
                <a:latin typeface="Calibri"/>
                <a:cs typeface="Calibri"/>
              </a:rPr>
              <a:t>άζου</a:t>
            </a:r>
            <a:r>
              <a:rPr sz="1800" dirty="0">
                <a:latin typeface="Calibri"/>
                <a:cs typeface="Calibri"/>
              </a:rPr>
              <a:t>ν	δ</a:t>
            </a:r>
            <a:r>
              <a:rPr sz="1800" spc="-5" dirty="0">
                <a:latin typeface="Calibri"/>
                <a:cs typeface="Calibri"/>
              </a:rPr>
              <a:t>ο</a:t>
            </a:r>
            <a:r>
              <a:rPr sz="1800" spc="-10" dirty="0">
                <a:latin typeface="Calibri"/>
                <a:cs typeface="Calibri"/>
              </a:rPr>
              <a:t>μ</a:t>
            </a:r>
            <a:r>
              <a:rPr sz="1800" spc="-5" dirty="0">
                <a:latin typeface="Calibri"/>
                <a:cs typeface="Calibri"/>
              </a:rPr>
              <a:t>ι</a:t>
            </a:r>
            <a:r>
              <a:rPr sz="1800" spc="-70" dirty="0">
                <a:latin typeface="Calibri"/>
                <a:cs typeface="Calibri"/>
              </a:rPr>
              <a:t>κ</a:t>
            </a:r>
            <a:r>
              <a:rPr sz="1800" dirty="0">
                <a:latin typeface="Calibri"/>
                <a:cs typeface="Calibri"/>
              </a:rPr>
              <a:t>ά	</a:t>
            </a:r>
            <a:r>
              <a:rPr sz="1800" spc="10" dirty="0">
                <a:latin typeface="Calibri"/>
                <a:cs typeface="Calibri"/>
              </a:rPr>
              <a:t>σε  </a:t>
            </a:r>
            <a:r>
              <a:rPr sz="1800" spc="-10" dirty="0">
                <a:latin typeface="Calibri"/>
                <a:cs typeface="Calibri"/>
              </a:rPr>
              <a:t>αντίστοιχους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υποδοχείς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των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απολήξεων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οσφρητικού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νεύρου.</a:t>
            </a:r>
            <a:endParaRPr sz="1800">
              <a:latin typeface="Calibri"/>
              <a:cs typeface="Calibri"/>
            </a:endParaRPr>
          </a:p>
          <a:p>
            <a:pPr marL="285115" marR="8255" indent="-273050">
              <a:lnSpc>
                <a:spcPct val="100000"/>
              </a:lnSpc>
              <a:spcBef>
                <a:spcPts val="6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dirty="0">
                <a:latin typeface="Calibri"/>
                <a:cs typeface="Calibri"/>
              </a:rPr>
              <a:t>Η</a:t>
            </a:r>
            <a:r>
              <a:rPr sz="1800" spc="3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οσμή</a:t>
            </a:r>
            <a:r>
              <a:rPr sz="1800" spc="34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των</a:t>
            </a:r>
            <a:r>
              <a:rPr sz="1800" spc="3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ενώσεων</a:t>
            </a:r>
            <a:r>
              <a:rPr sz="1800" spc="34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φαίνεται</a:t>
            </a:r>
            <a:r>
              <a:rPr sz="1800" spc="3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να</a:t>
            </a:r>
            <a:r>
              <a:rPr sz="1800" spc="3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σχετίζεται</a:t>
            </a:r>
            <a:r>
              <a:rPr sz="1800" spc="36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με</a:t>
            </a:r>
            <a:r>
              <a:rPr sz="1800" spc="3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τις</a:t>
            </a:r>
            <a:r>
              <a:rPr sz="1800" spc="34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συχνότητες</a:t>
            </a:r>
            <a:r>
              <a:rPr sz="1800" spc="34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δονήσεων</a:t>
            </a:r>
            <a:r>
              <a:rPr sz="1800" spc="3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τμήματος</a:t>
            </a:r>
            <a:r>
              <a:rPr sz="1800" spc="34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του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μορίου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ή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ολόκληρου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μορίου,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είτε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με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μέγεθος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σχήμα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μορίου.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marR="8255" indent="-273050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  <a:tab pos="559435" algn="l"/>
                <a:tab pos="1844675" algn="l"/>
                <a:tab pos="2682875" algn="l"/>
                <a:tab pos="3778885" algn="l"/>
                <a:tab pos="4860925" algn="l"/>
                <a:tab pos="6031865" algn="l"/>
                <a:tab pos="6455410" algn="l"/>
                <a:tab pos="7353300" algn="l"/>
                <a:tab pos="7738745" algn="l"/>
                <a:tab pos="7993380" algn="l"/>
                <a:tab pos="8667115" algn="l"/>
              </a:tabLst>
            </a:pPr>
            <a:r>
              <a:rPr sz="1800" dirty="0">
                <a:latin typeface="Calibri"/>
                <a:cs typeface="Calibri"/>
              </a:rPr>
              <a:t>Η	παράμ</a:t>
            </a:r>
            <a:r>
              <a:rPr sz="1800" spc="5" dirty="0">
                <a:latin typeface="Calibri"/>
                <a:cs typeface="Calibri"/>
              </a:rPr>
              <a:t>ε</a:t>
            </a:r>
            <a:r>
              <a:rPr sz="1800" spc="-15" dirty="0">
                <a:latin typeface="Calibri"/>
                <a:cs typeface="Calibri"/>
              </a:rPr>
              <a:t>τ</a:t>
            </a:r>
            <a:r>
              <a:rPr sz="1800" dirty="0">
                <a:latin typeface="Calibri"/>
                <a:cs typeface="Calibri"/>
              </a:rPr>
              <a:t>ρος	</a:t>
            </a:r>
            <a:r>
              <a:rPr sz="1800" spc="-5" dirty="0">
                <a:latin typeface="Calibri"/>
                <a:cs typeface="Calibri"/>
              </a:rPr>
              <a:t>Δείκτη</a:t>
            </a:r>
            <a:r>
              <a:rPr sz="1800" dirty="0">
                <a:latin typeface="Calibri"/>
                <a:cs typeface="Calibri"/>
              </a:rPr>
              <a:t>ς	Αρ</a:t>
            </a:r>
            <a:r>
              <a:rPr sz="1800" spc="-10" dirty="0">
                <a:latin typeface="Calibri"/>
                <a:cs typeface="Calibri"/>
              </a:rPr>
              <a:t>ώ</a:t>
            </a:r>
            <a:r>
              <a:rPr sz="1800" spc="-20" dirty="0">
                <a:latin typeface="Calibri"/>
                <a:cs typeface="Calibri"/>
              </a:rPr>
              <a:t>μ</a:t>
            </a:r>
            <a:r>
              <a:rPr sz="1800" spc="5" dirty="0">
                <a:latin typeface="Calibri"/>
                <a:cs typeface="Calibri"/>
              </a:rPr>
              <a:t>α</a:t>
            </a:r>
            <a:r>
              <a:rPr sz="1800" spc="-15" dirty="0">
                <a:latin typeface="Calibri"/>
                <a:cs typeface="Calibri"/>
              </a:rPr>
              <a:t>τ</a:t>
            </a:r>
            <a:r>
              <a:rPr sz="1800" spc="-5" dirty="0">
                <a:latin typeface="Calibri"/>
                <a:cs typeface="Calibri"/>
              </a:rPr>
              <a:t>ο</a:t>
            </a:r>
            <a:r>
              <a:rPr sz="1800" dirty="0">
                <a:latin typeface="Calibri"/>
                <a:cs typeface="Calibri"/>
              </a:rPr>
              <a:t>ς	θ</a:t>
            </a:r>
            <a:r>
              <a:rPr sz="1800" spc="5" dirty="0">
                <a:latin typeface="Calibri"/>
                <a:cs typeface="Calibri"/>
              </a:rPr>
              <a:t>ε</a:t>
            </a:r>
            <a:r>
              <a:rPr sz="1800" spc="-5" dirty="0">
                <a:latin typeface="Calibri"/>
                <a:cs typeface="Calibri"/>
              </a:rPr>
              <a:t>ω</a:t>
            </a:r>
            <a:r>
              <a:rPr sz="1800" spc="-10" dirty="0">
                <a:latin typeface="Calibri"/>
                <a:cs typeface="Calibri"/>
              </a:rPr>
              <a:t>ρ</a:t>
            </a:r>
            <a:r>
              <a:rPr sz="1800" spc="5" dirty="0">
                <a:latin typeface="Calibri"/>
                <a:cs typeface="Calibri"/>
              </a:rPr>
              <a:t>ε</a:t>
            </a:r>
            <a:r>
              <a:rPr sz="1800" spc="-30" dirty="0">
                <a:latin typeface="Calibri"/>
                <a:cs typeface="Calibri"/>
              </a:rPr>
              <a:t>ί</a:t>
            </a:r>
            <a:r>
              <a:rPr sz="1800" spc="-5" dirty="0">
                <a:latin typeface="Calibri"/>
                <a:cs typeface="Calibri"/>
              </a:rPr>
              <a:t>τα</a:t>
            </a:r>
            <a:r>
              <a:rPr sz="1800" dirty="0">
                <a:latin typeface="Calibri"/>
                <a:cs typeface="Calibri"/>
              </a:rPr>
              <a:t>ι	σ</a:t>
            </a:r>
            <a:r>
              <a:rPr sz="1800" spc="5" dirty="0">
                <a:latin typeface="Calibri"/>
                <a:cs typeface="Calibri"/>
              </a:rPr>
              <a:t>η</a:t>
            </a:r>
            <a:r>
              <a:rPr sz="1800" spc="-20" dirty="0">
                <a:latin typeface="Calibri"/>
                <a:cs typeface="Calibri"/>
              </a:rPr>
              <a:t>μ</a:t>
            </a:r>
            <a:r>
              <a:rPr sz="1800" spc="-5" dirty="0">
                <a:latin typeface="Calibri"/>
                <a:cs typeface="Calibri"/>
              </a:rPr>
              <a:t>α</a:t>
            </a:r>
            <a:r>
              <a:rPr sz="1800" dirty="0">
                <a:latin typeface="Calibri"/>
                <a:cs typeface="Calibri"/>
              </a:rPr>
              <a:t>ν</a:t>
            </a:r>
            <a:r>
              <a:rPr sz="1800" spc="5" dirty="0">
                <a:latin typeface="Calibri"/>
                <a:cs typeface="Calibri"/>
              </a:rPr>
              <a:t>τ</a:t>
            </a:r>
            <a:r>
              <a:rPr sz="1800" spc="-5" dirty="0">
                <a:latin typeface="Calibri"/>
                <a:cs typeface="Calibri"/>
              </a:rPr>
              <a:t>ική</a:t>
            </a:r>
            <a:r>
              <a:rPr sz="1800" dirty="0">
                <a:latin typeface="Calibri"/>
                <a:cs typeface="Calibri"/>
              </a:rPr>
              <a:t>,	</a:t>
            </a:r>
            <a:r>
              <a:rPr sz="1800" spc="-65" dirty="0">
                <a:latin typeface="Calibri"/>
                <a:cs typeface="Calibri"/>
              </a:rPr>
              <a:t>κ</a:t>
            </a:r>
            <a:r>
              <a:rPr sz="1800" spc="5" dirty="0">
                <a:latin typeface="Calibri"/>
                <a:cs typeface="Calibri"/>
              </a:rPr>
              <a:t>α</a:t>
            </a:r>
            <a:r>
              <a:rPr sz="1800" dirty="0">
                <a:latin typeface="Calibri"/>
                <a:cs typeface="Calibri"/>
              </a:rPr>
              <a:t>ι	</a:t>
            </a:r>
            <a:r>
              <a:rPr sz="1800" spc="-5" dirty="0">
                <a:latin typeface="Calibri"/>
                <a:cs typeface="Calibri"/>
              </a:rPr>
              <a:t>ο</a:t>
            </a:r>
            <a:r>
              <a:rPr sz="1800" dirty="0">
                <a:latin typeface="Calibri"/>
                <a:cs typeface="Calibri"/>
              </a:rPr>
              <a:t>ρ</a:t>
            </a:r>
            <a:r>
              <a:rPr sz="1800" spc="-5" dirty="0">
                <a:latin typeface="Calibri"/>
                <a:cs typeface="Calibri"/>
              </a:rPr>
              <a:t>ί</a:t>
            </a:r>
            <a:r>
              <a:rPr sz="1800" spc="-20" dirty="0">
                <a:latin typeface="Calibri"/>
                <a:cs typeface="Calibri"/>
              </a:rPr>
              <a:t>ζ</a:t>
            </a:r>
            <a:r>
              <a:rPr sz="1800" spc="5" dirty="0">
                <a:latin typeface="Calibri"/>
                <a:cs typeface="Calibri"/>
              </a:rPr>
              <a:t>ε</a:t>
            </a:r>
            <a:r>
              <a:rPr sz="1800" spc="-15" dirty="0">
                <a:latin typeface="Calibri"/>
                <a:cs typeface="Calibri"/>
              </a:rPr>
              <a:t>τ</a:t>
            </a:r>
            <a:r>
              <a:rPr sz="1800" spc="5" dirty="0">
                <a:latin typeface="Calibri"/>
                <a:cs typeface="Calibri"/>
              </a:rPr>
              <a:t>α</a:t>
            </a:r>
            <a:r>
              <a:rPr sz="1800" dirty="0">
                <a:latin typeface="Calibri"/>
                <a:cs typeface="Calibri"/>
              </a:rPr>
              <a:t>ι	</a:t>
            </a:r>
            <a:r>
              <a:rPr sz="1800" spc="-10" dirty="0">
                <a:latin typeface="Calibri"/>
                <a:cs typeface="Calibri"/>
              </a:rPr>
              <a:t>ω</a:t>
            </a:r>
            <a:r>
              <a:rPr sz="1800" dirty="0">
                <a:latin typeface="Calibri"/>
                <a:cs typeface="Calibri"/>
              </a:rPr>
              <a:t>ς	ο	</a:t>
            </a:r>
            <a:r>
              <a:rPr sz="1800" spc="-20" dirty="0">
                <a:latin typeface="Calibri"/>
                <a:cs typeface="Calibri"/>
              </a:rPr>
              <a:t>λ</a:t>
            </a:r>
            <a:r>
              <a:rPr sz="1800" spc="-5" dirty="0">
                <a:latin typeface="Calibri"/>
                <a:cs typeface="Calibri"/>
              </a:rPr>
              <a:t>όγο</a:t>
            </a:r>
            <a:r>
              <a:rPr sz="1800" dirty="0">
                <a:latin typeface="Calibri"/>
                <a:cs typeface="Calibri"/>
              </a:rPr>
              <a:t>ς	</a:t>
            </a:r>
            <a:r>
              <a:rPr sz="1800" spc="-5" dirty="0">
                <a:latin typeface="Calibri"/>
                <a:cs typeface="Calibri"/>
              </a:rPr>
              <a:t>της  </a:t>
            </a:r>
            <a:r>
              <a:rPr sz="1800" spc="-10" dirty="0">
                <a:latin typeface="Calibri"/>
                <a:cs typeface="Calibri"/>
              </a:rPr>
              <a:t>συγκέντρωσης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της </a:t>
            </a:r>
            <a:r>
              <a:rPr sz="1800" spc="-10" dirty="0">
                <a:latin typeface="Calibri"/>
                <a:cs typeface="Calibri"/>
              </a:rPr>
              <a:t>ένωσης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προς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-5" dirty="0">
                <a:latin typeface="Calibri"/>
                <a:cs typeface="Calibri"/>
              </a:rPr>
              <a:t> όριο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ανίχνευσής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της.</a:t>
            </a:r>
            <a:endParaRPr sz="1800">
              <a:latin typeface="Calibri"/>
              <a:cs typeface="Calibri"/>
            </a:endParaRPr>
          </a:p>
          <a:p>
            <a:pPr marL="285115" indent="-273050">
              <a:lnSpc>
                <a:spcPct val="100000"/>
              </a:lnSpc>
              <a:spcBef>
                <a:spcPts val="60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80" dirty="0">
                <a:latin typeface="Calibri"/>
                <a:cs typeface="Calibri"/>
              </a:rPr>
              <a:t>Το</a:t>
            </a:r>
            <a:r>
              <a:rPr sz="1800" spc="35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όριο</a:t>
            </a:r>
            <a:r>
              <a:rPr sz="1800" spc="37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ανίχνευσης</a:t>
            </a:r>
            <a:r>
              <a:rPr sz="1800" spc="36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είναι</a:t>
            </a:r>
            <a:r>
              <a:rPr sz="1800" spc="3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η</a:t>
            </a:r>
            <a:r>
              <a:rPr sz="1800" spc="37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ελάχιστη</a:t>
            </a:r>
            <a:r>
              <a:rPr sz="1800" spc="36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συγκέντρωση</a:t>
            </a:r>
            <a:r>
              <a:rPr sz="1800" spc="37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της</a:t>
            </a:r>
            <a:r>
              <a:rPr sz="1800" spc="36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ένωσης</a:t>
            </a:r>
            <a:r>
              <a:rPr sz="1800" spc="37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σε</a:t>
            </a:r>
            <a:r>
              <a:rPr sz="1800" spc="36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υδατικό</a:t>
            </a:r>
            <a:r>
              <a:rPr sz="1800" spc="36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διάλυμα</a:t>
            </a:r>
            <a:r>
              <a:rPr sz="1800" spc="36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που</a:t>
            </a:r>
            <a:endParaRPr sz="1800">
              <a:latin typeface="Calibri"/>
              <a:cs typeface="Calibri"/>
            </a:endParaRPr>
          </a:p>
          <a:p>
            <a:pPr marL="285115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μπορεί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να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γίνει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αντιληπτή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με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την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όσφρηση.</a:t>
            </a:r>
            <a:endParaRPr sz="1800">
              <a:latin typeface="Calibri"/>
              <a:cs typeface="Calibri"/>
            </a:endParaRPr>
          </a:p>
          <a:p>
            <a:pPr marL="337185" indent="-325120">
              <a:lnSpc>
                <a:spcPct val="100000"/>
              </a:lnSpc>
              <a:spcBef>
                <a:spcPts val="6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337185" algn="l"/>
                <a:tab pos="337820" algn="l"/>
              </a:tabLst>
            </a:pPr>
            <a:r>
              <a:rPr sz="1800" spc="-5" dirty="0">
                <a:latin typeface="Calibri"/>
                <a:cs typeface="Calibri"/>
              </a:rPr>
              <a:t>Ανάλογα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μπορεί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να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εφαρμόζονται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για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τις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ενώσεις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γεύσης.</a:t>
            </a:r>
            <a:endParaRPr sz="1800">
              <a:latin typeface="Calibri"/>
              <a:cs typeface="Calibri"/>
            </a:endParaRPr>
          </a:p>
          <a:p>
            <a:pPr marL="285115" indent="-273050">
              <a:lnSpc>
                <a:spcPct val="100000"/>
              </a:lnSpc>
              <a:spcBef>
                <a:spcPts val="6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5" dirty="0">
                <a:latin typeface="Calibri"/>
                <a:cs typeface="Calibri"/>
              </a:rPr>
              <a:t>Με</a:t>
            </a:r>
            <a:r>
              <a:rPr sz="1800" spc="30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</a:t>
            </a:r>
            <a:r>
              <a:rPr sz="1800" spc="3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χρήση</a:t>
            </a:r>
            <a:r>
              <a:rPr sz="1800" spc="3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3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Δείκτη</a:t>
            </a:r>
            <a:r>
              <a:rPr sz="1800" spc="3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Αρώματος</a:t>
            </a:r>
            <a:r>
              <a:rPr sz="1800" spc="31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και</a:t>
            </a:r>
            <a:r>
              <a:rPr sz="1800" spc="3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με</a:t>
            </a:r>
            <a:r>
              <a:rPr sz="1800" spc="320" dirty="0">
                <a:latin typeface="Calibri"/>
                <a:cs typeface="Calibri"/>
              </a:rPr>
              <a:t> </a:t>
            </a:r>
            <a:r>
              <a:rPr sz="1800" spc="5" dirty="0">
                <a:latin typeface="Calibri"/>
                <a:cs typeface="Calibri"/>
              </a:rPr>
              <a:t>τις</a:t>
            </a:r>
            <a:r>
              <a:rPr sz="1800" spc="3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σύγχρονες</a:t>
            </a:r>
            <a:r>
              <a:rPr sz="1800" spc="3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μεθόδους</a:t>
            </a:r>
            <a:r>
              <a:rPr sz="1800" spc="3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ανάλυσης</a:t>
            </a:r>
            <a:r>
              <a:rPr sz="1800" spc="3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μπορεί</a:t>
            </a:r>
            <a:r>
              <a:rPr sz="1800" spc="3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να</a:t>
            </a:r>
            <a:endParaRPr sz="1800">
              <a:latin typeface="Calibri"/>
              <a:cs typeface="Calibri"/>
            </a:endParaRPr>
          </a:p>
          <a:p>
            <a:pPr marL="285115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αποτιμάται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η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συνεισφορά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κάθε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ένωσης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στο </a:t>
            </a:r>
            <a:r>
              <a:rPr sz="1800" spc="-10" dirty="0">
                <a:latin typeface="Calibri"/>
                <a:cs typeface="Calibri"/>
              </a:rPr>
              <a:t>άρωμα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των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οίνων.</a:t>
            </a:r>
            <a:endParaRPr sz="1800">
              <a:latin typeface="Calibri"/>
              <a:cs typeface="Calibri"/>
            </a:endParaRPr>
          </a:p>
          <a:p>
            <a:pPr marL="285115" marR="10160" indent="-273050">
              <a:lnSpc>
                <a:spcPct val="100000"/>
              </a:lnSpc>
              <a:spcBef>
                <a:spcPts val="6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5" dirty="0">
                <a:latin typeface="Calibri"/>
                <a:cs typeface="Calibri"/>
              </a:rPr>
              <a:t>Επίσης,</a:t>
            </a:r>
            <a:r>
              <a:rPr sz="1800" spc="2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με</a:t>
            </a:r>
            <a:r>
              <a:rPr sz="1800" spc="2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</a:t>
            </a:r>
            <a:r>
              <a:rPr sz="1800" spc="2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χρήση</a:t>
            </a:r>
            <a:r>
              <a:rPr sz="1800" spc="2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2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Δείκτη</a:t>
            </a:r>
            <a:r>
              <a:rPr sz="1800" spc="2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Αρώματος</a:t>
            </a:r>
            <a:r>
              <a:rPr sz="1800" spc="2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αναδεικνύονται</a:t>
            </a:r>
            <a:r>
              <a:rPr sz="1800" spc="229" dirty="0">
                <a:latin typeface="Calibri"/>
                <a:cs typeface="Calibri"/>
              </a:rPr>
              <a:t> </a:t>
            </a:r>
            <a:r>
              <a:rPr sz="1800" spc="5" dirty="0">
                <a:latin typeface="Calibri"/>
                <a:cs typeface="Calibri"/>
              </a:rPr>
              <a:t>οι</a:t>
            </a:r>
            <a:r>
              <a:rPr sz="1800" spc="229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ενώσεις</a:t>
            </a:r>
            <a:r>
              <a:rPr sz="1800" spc="229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που</a:t>
            </a:r>
            <a:r>
              <a:rPr sz="1800" spc="2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προσδίνουν</a:t>
            </a:r>
            <a:r>
              <a:rPr sz="1800" spc="2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το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ιδιαίτερο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άρωμα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σε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οίνους.</a:t>
            </a:r>
            <a:endParaRPr sz="1800">
              <a:latin typeface="Calibri"/>
              <a:cs typeface="Calibri"/>
            </a:endParaRPr>
          </a:p>
          <a:p>
            <a:pPr marL="285115" indent="-273050">
              <a:lnSpc>
                <a:spcPct val="100000"/>
              </a:lnSpc>
              <a:spcBef>
                <a:spcPts val="6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  <a:tab pos="846455" algn="l"/>
                <a:tab pos="1715135" algn="l"/>
                <a:tab pos="2594610" algn="l"/>
                <a:tab pos="3037840" algn="l"/>
                <a:tab pos="3848735" algn="l"/>
                <a:tab pos="4745355" algn="l"/>
                <a:tab pos="6417310" algn="l"/>
                <a:tab pos="6685915" algn="l"/>
                <a:tab pos="7282815" algn="l"/>
                <a:tab pos="8331834" algn="l"/>
              </a:tabLst>
            </a:pPr>
            <a:r>
              <a:rPr sz="1800" dirty="0">
                <a:latin typeface="Calibri"/>
                <a:cs typeface="Calibri"/>
              </a:rPr>
              <a:t>Σ</a:t>
            </a:r>
            <a:r>
              <a:rPr sz="1800" spc="-5" dirty="0">
                <a:latin typeface="Calibri"/>
                <a:cs typeface="Calibri"/>
              </a:rPr>
              <a:t>τ</a:t>
            </a:r>
            <a:r>
              <a:rPr sz="1800" spc="-30" dirty="0">
                <a:latin typeface="Calibri"/>
                <a:cs typeface="Calibri"/>
              </a:rPr>
              <a:t>η</a:t>
            </a:r>
            <a:r>
              <a:rPr sz="1800" dirty="0">
                <a:latin typeface="Calibri"/>
                <a:cs typeface="Calibri"/>
              </a:rPr>
              <a:t>ν	</a:t>
            </a:r>
            <a:r>
              <a:rPr sz="1800" spc="-5" dirty="0">
                <a:latin typeface="Calibri"/>
                <a:cs typeface="Calibri"/>
              </a:rPr>
              <a:t>αγ</a:t>
            </a:r>
            <a:r>
              <a:rPr sz="1800" spc="-35" dirty="0">
                <a:latin typeface="Calibri"/>
                <a:cs typeface="Calibri"/>
              </a:rPr>
              <a:t>γ</a:t>
            </a:r>
            <a:r>
              <a:rPr sz="1800" spc="-20" dirty="0">
                <a:latin typeface="Calibri"/>
                <a:cs typeface="Calibri"/>
              </a:rPr>
              <a:t>λ</a:t>
            </a:r>
            <a:r>
              <a:rPr sz="1800" spc="-5" dirty="0">
                <a:latin typeface="Calibri"/>
                <a:cs typeface="Calibri"/>
              </a:rPr>
              <a:t>ικ</a:t>
            </a:r>
            <a:r>
              <a:rPr sz="1800" dirty="0">
                <a:latin typeface="Calibri"/>
                <a:cs typeface="Calibri"/>
              </a:rPr>
              <a:t>ή	</a:t>
            </a:r>
            <a:r>
              <a:rPr sz="1800" spc="-35" dirty="0">
                <a:latin typeface="Calibri"/>
                <a:cs typeface="Calibri"/>
              </a:rPr>
              <a:t>γ</a:t>
            </a:r>
            <a:r>
              <a:rPr sz="1800" spc="-30" dirty="0">
                <a:latin typeface="Calibri"/>
                <a:cs typeface="Calibri"/>
              </a:rPr>
              <a:t>λ</a:t>
            </a:r>
            <a:r>
              <a:rPr sz="1800" spc="-5" dirty="0">
                <a:latin typeface="Calibri"/>
                <a:cs typeface="Calibri"/>
              </a:rPr>
              <a:t>ώσσ</a:t>
            </a:r>
            <a:r>
              <a:rPr sz="1800" dirty="0">
                <a:latin typeface="Calibri"/>
                <a:cs typeface="Calibri"/>
              </a:rPr>
              <a:t>α	</a:t>
            </a:r>
            <a:r>
              <a:rPr sz="1800" spc="-5" dirty="0">
                <a:latin typeface="Calibri"/>
                <a:cs typeface="Calibri"/>
              </a:rPr>
              <a:t>γ</a:t>
            </a:r>
            <a:r>
              <a:rPr sz="1800" spc="10" dirty="0">
                <a:latin typeface="Calibri"/>
                <a:cs typeface="Calibri"/>
              </a:rPr>
              <a:t>ι</a:t>
            </a:r>
            <a:r>
              <a:rPr sz="1800" dirty="0">
                <a:latin typeface="Calibri"/>
                <a:cs typeface="Calibri"/>
              </a:rPr>
              <a:t>α	</a:t>
            </a:r>
            <a:r>
              <a:rPr sz="1800" spc="-5" dirty="0">
                <a:latin typeface="Calibri"/>
                <a:cs typeface="Calibri"/>
              </a:rPr>
              <a:t>τ</a:t>
            </a:r>
            <a:r>
              <a:rPr sz="1800" spc="5" dirty="0">
                <a:latin typeface="Calibri"/>
                <a:cs typeface="Calibri"/>
              </a:rPr>
              <a:t>έ</a:t>
            </a:r>
            <a:r>
              <a:rPr sz="1800" spc="-5" dirty="0">
                <a:latin typeface="Calibri"/>
                <a:cs typeface="Calibri"/>
              </a:rPr>
              <a:t>το</a:t>
            </a:r>
            <a:r>
              <a:rPr sz="1800" spc="5" dirty="0">
                <a:latin typeface="Calibri"/>
                <a:cs typeface="Calibri"/>
              </a:rPr>
              <a:t>ι</a:t>
            </a:r>
            <a:r>
              <a:rPr sz="1800" dirty="0">
                <a:latin typeface="Calibri"/>
                <a:cs typeface="Calibri"/>
              </a:rPr>
              <a:t>ες	</a:t>
            </a:r>
            <a:r>
              <a:rPr sz="1800" spc="5" dirty="0">
                <a:latin typeface="Calibri"/>
                <a:cs typeface="Calibri"/>
              </a:rPr>
              <a:t>ε</a:t>
            </a:r>
            <a:r>
              <a:rPr sz="1800" dirty="0">
                <a:latin typeface="Calibri"/>
                <a:cs typeface="Calibri"/>
              </a:rPr>
              <a:t>ν</a:t>
            </a:r>
            <a:r>
              <a:rPr sz="1800" spc="-10" dirty="0">
                <a:latin typeface="Calibri"/>
                <a:cs typeface="Calibri"/>
              </a:rPr>
              <a:t>ώ</a:t>
            </a:r>
            <a:r>
              <a:rPr sz="1800" spc="10" dirty="0">
                <a:latin typeface="Calibri"/>
                <a:cs typeface="Calibri"/>
              </a:rPr>
              <a:t>σ</a:t>
            </a:r>
            <a:r>
              <a:rPr sz="1800" dirty="0">
                <a:latin typeface="Calibri"/>
                <a:cs typeface="Calibri"/>
              </a:rPr>
              <a:t>ε</a:t>
            </a:r>
            <a:r>
              <a:rPr sz="1800" spc="-5" dirty="0">
                <a:latin typeface="Calibri"/>
                <a:cs typeface="Calibri"/>
              </a:rPr>
              <a:t>ι</a:t>
            </a:r>
            <a:r>
              <a:rPr sz="1800" dirty="0">
                <a:latin typeface="Calibri"/>
                <a:cs typeface="Calibri"/>
              </a:rPr>
              <a:t>ς	</a:t>
            </a:r>
            <a:r>
              <a:rPr sz="1800" spc="10" dirty="0">
                <a:latin typeface="Calibri"/>
                <a:cs typeface="Calibri"/>
              </a:rPr>
              <a:t>χ</a:t>
            </a:r>
            <a:r>
              <a:rPr sz="1800" dirty="0">
                <a:latin typeface="Calibri"/>
                <a:cs typeface="Calibri"/>
              </a:rPr>
              <a:t>ρησι</a:t>
            </a:r>
            <a:r>
              <a:rPr sz="1800" spc="-20" dirty="0">
                <a:latin typeface="Calibri"/>
                <a:cs typeface="Calibri"/>
              </a:rPr>
              <a:t>μ</a:t>
            </a:r>
            <a:r>
              <a:rPr sz="1800" spc="-5" dirty="0">
                <a:latin typeface="Calibri"/>
                <a:cs typeface="Calibri"/>
              </a:rPr>
              <a:t>οπ</a:t>
            </a:r>
            <a:r>
              <a:rPr sz="1800" spc="5" dirty="0">
                <a:latin typeface="Calibri"/>
                <a:cs typeface="Calibri"/>
              </a:rPr>
              <a:t>ο</a:t>
            </a:r>
            <a:r>
              <a:rPr sz="1800" spc="-5" dirty="0">
                <a:latin typeface="Calibri"/>
                <a:cs typeface="Calibri"/>
              </a:rPr>
              <a:t>ι</a:t>
            </a:r>
            <a:r>
              <a:rPr sz="1800" dirty="0">
                <a:latin typeface="Calibri"/>
                <a:cs typeface="Calibri"/>
              </a:rPr>
              <a:t>ε</a:t>
            </a:r>
            <a:r>
              <a:rPr sz="1800" spc="-30" dirty="0">
                <a:latin typeface="Calibri"/>
                <a:cs typeface="Calibri"/>
              </a:rPr>
              <a:t>ί</a:t>
            </a:r>
            <a:r>
              <a:rPr sz="1800" spc="-5" dirty="0">
                <a:latin typeface="Calibri"/>
                <a:cs typeface="Calibri"/>
              </a:rPr>
              <a:t>τ</a:t>
            </a:r>
            <a:r>
              <a:rPr sz="1800" spc="5" dirty="0">
                <a:latin typeface="Calibri"/>
                <a:cs typeface="Calibri"/>
              </a:rPr>
              <a:t>α</a:t>
            </a:r>
            <a:r>
              <a:rPr sz="1800" dirty="0">
                <a:latin typeface="Calibri"/>
                <a:cs typeface="Calibri"/>
              </a:rPr>
              <a:t>ι	ο	</a:t>
            </a:r>
            <a:r>
              <a:rPr sz="1800" spc="-5" dirty="0">
                <a:latin typeface="Calibri"/>
                <a:cs typeface="Calibri"/>
              </a:rPr>
              <a:t>όρ</a:t>
            </a:r>
            <a:r>
              <a:rPr sz="1800" spc="-10" dirty="0">
                <a:latin typeface="Calibri"/>
                <a:cs typeface="Calibri"/>
              </a:rPr>
              <a:t>ο</a:t>
            </a:r>
            <a:r>
              <a:rPr sz="1800" dirty="0">
                <a:latin typeface="Calibri"/>
                <a:cs typeface="Calibri"/>
              </a:rPr>
              <a:t>ς	</a:t>
            </a:r>
            <a:r>
              <a:rPr sz="1800" spc="-5" dirty="0">
                <a:latin typeface="Calibri"/>
                <a:cs typeface="Calibri"/>
              </a:rPr>
              <a:t>Ch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40" dirty="0">
                <a:latin typeface="Calibri"/>
                <a:cs typeface="Calibri"/>
              </a:rPr>
              <a:t>r</a:t>
            </a:r>
            <a:r>
              <a:rPr sz="1800" spc="10" dirty="0">
                <a:latin typeface="Calibri"/>
                <a:cs typeface="Calibri"/>
              </a:rPr>
              <a:t>a</a:t>
            </a:r>
            <a:r>
              <a:rPr sz="1800" spc="-10" dirty="0">
                <a:latin typeface="Calibri"/>
                <a:cs typeface="Calibri"/>
              </a:rPr>
              <a:t>c</a:t>
            </a:r>
            <a:r>
              <a:rPr sz="1800" spc="-30" dirty="0">
                <a:latin typeface="Calibri"/>
                <a:cs typeface="Calibri"/>
              </a:rPr>
              <a:t>t</a:t>
            </a:r>
            <a:r>
              <a:rPr sz="1800" dirty="0">
                <a:latin typeface="Calibri"/>
                <a:cs typeface="Calibri"/>
              </a:rPr>
              <a:t>er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dirty="0">
                <a:latin typeface="Calibri"/>
                <a:cs typeface="Calibri"/>
              </a:rPr>
              <a:t>Im</a:t>
            </a:r>
            <a:r>
              <a:rPr sz="1800" spc="5" dirty="0">
                <a:latin typeface="Calibri"/>
                <a:cs typeface="Calibri"/>
              </a:rPr>
              <a:t>p</a:t>
            </a:r>
            <a:r>
              <a:rPr sz="1800" dirty="0">
                <a:latin typeface="Calibri"/>
                <a:cs typeface="Calibri"/>
              </a:rPr>
              <a:t>act</a:t>
            </a:r>
            <a:endParaRPr sz="1800">
              <a:latin typeface="Calibri"/>
              <a:cs typeface="Calibri"/>
            </a:endParaRPr>
          </a:p>
          <a:p>
            <a:pPr marL="285115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latin typeface="Calibri"/>
                <a:cs typeface="Calibri"/>
              </a:rPr>
              <a:t>Compounds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(CIC).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4020" y="6432554"/>
            <a:ext cx="121285" cy="190500"/>
          </a:xfrm>
          <a:custGeom>
            <a:avLst/>
            <a:gdLst/>
            <a:ahLst/>
            <a:cxnLst/>
            <a:rect l="l" t="t" r="r" b="b"/>
            <a:pathLst>
              <a:path w="121284" h="190500">
                <a:moveTo>
                  <a:pt x="0" y="0"/>
                </a:moveTo>
                <a:lnTo>
                  <a:pt x="0" y="190499"/>
                </a:lnTo>
                <a:lnTo>
                  <a:pt x="120658" y="95249"/>
                </a:lnTo>
                <a:lnTo>
                  <a:pt x="0" y="0"/>
                </a:lnTo>
                <a:close/>
              </a:path>
            </a:pathLst>
          </a:custGeom>
          <a:solidFill>
            <a:srgbClr val="9EB8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740" y="220212"/>
            <a:ext cx="40798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Οργανοληπτική</a:t>
            </a:r>
            <a:r>
              <a:rPr spc="-30" dirty="0"/>
              <a:t> </a:t>
            </a:r>
            <a:r>
              <a:rPr spc="-5" dirty="0"/>
              <a:t>δοκιμασία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57375" y="2857500"/>
            <a:ext cx="4126595" cy="400050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78740" y="946780"/>
            <a:ext cx="8987155" cy="456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marR="6985" indent="-273050">
              <a:lnSpc>
                <a:spcPct val="100000"/>
              </a:lnSpc>
              <a:spcBef>
                <a:spcPts val="1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  <a:tab pos="1254760" algn="l"/>
                <a:tab pos="2487930" algn="l"/>
                <a:tab pos="7216140" algn="l"/>
              </a:tabLst>
            </a:pPr>
            <a:r>
              <a:rPr sz="1800" spc="-390" dirty="0">
                <a:latin typeface="Calibri"/>
                <a:cs typeface="Calibri"/>
              </a:rPr>
              <a:t>Η</a:t>
            </a:r>
            <a:r>
              <a:rPr sz="1800" u="dashLong" spc="28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γεύση	ανιχνεύεται	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στο</a:t>
            </a:r>
            <a:r>
              <a:rPr sz="1800" u="dashLong" spc="59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στόμα</a:t>
            </a:r>
            <a:r>
              <a:rPr sz="1800" u="dashLong" spc="59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2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και</a:t>
            </a:r>
            <a:r>
              <a:rPr sz="1800" u="dashLong" spc="60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το</a:t>
            </a:r>
            <a:r>
              <a:rPr sz="1800" u="dashLong" spc="59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φάρυγγα,</a:t>
            </a:r>
            <a:r>
              <a:rPr sz="1800" u="dashLong" spc="59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όπου</a:t>
            </a:r>
            <a:r>
              <a:rPr sz="1800" u="dashLong" spc="59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βρίσκονται	</a:t>
            </a:r>
            <a:r>
              <a:rPr sz="1800" u="dashLong" spc="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οι</a:t>
            </a:r>
            <a:r>
              <a:rPr sz="1800" u="dashLong" spc="14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υποδοχείς</a:t>
            </a:r>
            <a:r>
              <a:rPr sz="1800" u="dashLong" spc="4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των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ενώσεων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που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έχουν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γεύση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(γευστικές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θηλές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της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γλώσσας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ουρανίσκου).</a:t>
            </a:r>
            <a:endParaRPr sz="1800">
              <a:latin typeface="Calibri"/>
              <a:cs typeface="Calibri"/>
            </a:endParaRPr>
          </a:p>
          <a:p>
            <a:pPr marL="285115" marR="5080" indent="-273050">
              <a:lnSpc>
                <a:spcPct val="100000"/>
              </a:lnSpc>
              <a:spcBef>
                <a:spcPts val="6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  <a:tab pos="765175" algn="l"/>
                <a:tab pos="1443355" algn="l"/>
                <a:tab pos="2509520" algn="l"/>
                <a:tab pos="3525520" algn="l"/>
                <a:tab pos="4466590" algn="l"/>
                <a:tab pos="4967605" algn="l"/>
                <a:tab pos="6054725" algn="l"/>
                <a:tab pos="6835140" algn="l"/>
                <a:tab pos="8005445" algn="l"/>
              </a:tabLst>
            </a:pPr>
            <a:r>
              <a:rPr sz="1800" dirty="0">
                <a:latin typeface="Calibri"/>
                <a:cs typeface="Calibri"/>
              </a:rPr>
              <a:t>Σ</a:t>
            </a:r>
            <a:r>
              <a:rPr sz="1800" spc="-5" dirty="0">
                <a:latin typeface="Calibri"/>
                <a:cs typeface="Calibri"/>
              </a:rPr>
              <a:t>τι</a:t>
            </a:r>
            <a:r>
              <a:rPr sz="1800" dirty="0">
                <a:latin typeface="Calibri"/>
                <a:cs typeface="Calibri"/>
              </a:rPr>
              <a:t>ς	θ</a:t>
            </a:r>
            <a:r>
              <a:rPr sz="1800" spc="5" dirty="0">
                <a:latin typeface="Calibri"/>
                <a:cs typeface="Calibri"/>
              </a:rPr>
              <a:t>η</a:t>
            </a:r>
            <a:r>
              <a:rPr sz="1800" spc="-10" dirty="0">
                <a:latin typeface="Calibri"/>
                <a:cs typeface="Calibri"/>
              </a:rPr>
              <a:t>λ</a:t>
            </a:r>
            <a:r>
              <a:rPr sz="1800" dirty="0">
                <a:latin typeface="Calibri"/>
                <a:cs typeface="Calibri"/>
              </a:rPr>
              <a:t>ές	υπ</a:t>
            </a:r>
            <a:r>
              <a:rPr sz="1800" spc="5" dirty="0">
                <a:latin typeface="Calibri"/>
                <a:cs typeface="Calibri"/>
              </a:rPr>
              <a:t>ά</a:t>
            </a:r>
            <a:r>
              <a:rPr sz="1800" spc="-20" dirty="0">
                <a:latin typeface="Calibri"/>
                <a:cs typeface="Calibri"/>
              </a:rPr>
              <a:t>ρ</a:t>
            </a:r>
            <a:r>
              <a:rPr sz="1800" spc="-25" dirty="0">
                <a:latin typeface="Calibri"/>
                <a:cs typeface="Calibri"/>
              </a:rPr>
              <a:t>χ</a:t>
            </a:r>
            <a:r>
              <a:rPr sz="1800" spc="-5" dirty="0">
                <a:latin typeface="Calibri"/>
                <a:cs typeface="Calibri"/>
              </a:rPr>
              <a:t>ου</a:t>
            </a:r>
            <a:r>
              <a:rPr sz="1800" dirty="0">
                <a:latin typeface="Calibri"/>
                <a:cs typeface="Calibri"/>
              </a:rPr>
              <a:t>ν	</a:t>
            </a:r>
            <a:r>
              <a:rPr sz="1800" spc="-5" dirty="0">
                <a:latin typeface="Calibri"/>
                <a:cs typeface="Calibri"/>
              </a:rPr>
              <a:t>γε</a:t>
            </a:r>
            <a:r>
              <a:rPr sz="1800" spc="-10" dirty="0">
                <a:latin typeface="Calibri"/>
                <a:cs typeface="Calibri"/>
              </a:rPr>
              <a:t>υ</a:t>
            </a:r>
            <a:r>
              <a:rPr sz="1800" spc="25" dirty="0">
                <a:latin typeface="Calibri"/>
                <a:cs typeface="Calibri"/>
              </a:rPr>
              <a:t>σ</a:t>
            </a:r>
            <a:r>
              <a:rPr sz="1800" spc="5" dirty="0">
                <a:latin typeface="Calibri"/>
                <a:cs typeface="Calibri"/>
              </a:rPr>
              <a:t>τ</a:t>
            </a:r>
            <a:r>
              <a:rPr sz="1800" spc="-5" dirty="0">
                <a:latin typeface="Calibri"/>
                <a:cs typeface="Calibri"/>
              </a:rPr>
              <a:t>ι</a:t>
            </a:r>
            <a:r>
              <a:rPr sz="1800" spc="-70" dirty="0">
                <a:latin typeface="Calibri"/>
                <a:cs typeface="Calibri"/>
              </a:rPr>
              <a:t>κ</a:t>
            </a:r>
            <a:r>
              <a:rPr sz="1800" spc="5" dirty="0">
                <a:latin typeface="Calibri"/>
                <a:cs typeface="Calibri"/>
              </a:rPr>
              <a:t>ο</a:t>
            </a:r>
            <a:r>
              <a:rPr sz="1800" dirty="0">
                <a:latin typeface="Calibri"/>
                <a:cs typeface="Calibri"/>
              </a:rPr>
              <a:t>ί	</a:t>
            </a:r>
            <a:r>
              <a:rPr sz="1800" spc="-50" dirty="0">
                <a:latin typeface="Calibri"/>
                <a:cs typeface="Calibri"/>
              </a:rPr>
              <a:t>κ</a:t>
            </a:r>
            <a:r>
              <a:rPr sz="1800" spc="5" dirty="0">
                <a:latin typeface="Calibri"/>
                <a:cs typeface="Calibri"/>
              </a:rPr>
              <a:t>ά</a:t>
            </a:r>
            <a:r>
              <a:rPr sz="1800" spc="-30" dirty="0">
                <a:latin typeface="Calibri"/>
                <a:cs typeface="Calibri"/>
              </a:rPr>
              <a:t>λ</a:t>
            </a:r>
            <a:r>
              <a:rPr sz="1800" dirty="0">
                <a:latin typeface="Calibri"/>
                <a:cs typeface="Calibri"/>
              </a:rPr>
              <a:t>υ</a:t>
            </a:r>
            <a:r>
              <a:rPr sz="1800" spc="-30" dirty="0">
                <a:latin typeface="Calibri"/>
                <a:cs typeface="Calibri"/>
              </a:rPr>
              <a:t>κ</a:t>
            </a:r>
            <a:r>
              <a:rPr sz="1800" dirty="0">
                <a:latin typeface="Calibri"/>
                <a:cs typeface="Calibri"/>
              </a:rPr>
              <a:t>ες,	που	περ</a:t>
            </a:r>
            <a:r>
              <a:rPr sz="1800" spc="10" dirty="0">
                <a:latin typeface="Calibri"/>
                <a:cs typeface="Calibri"/>
              </a:rPr>
              <a:t>ι</a:t>
            </a:r>
            <a:r>
              <a:rPr sz="1800" dirty="0">
                <a:latin typeface="Calibri"/>
                <a:cs typeface="Calibri"/>
              </a:rPr>
              <a:t>έ</a:t>
            </a:r>
            <a:r>
              <a:rPr sz="1800" spc="-30" dirty="0">
                <a:latin typeface="Calibri"/>
                <a:cs typeface="Calibri"/>
              </a:rPr>
              <a:t>χ</a:t>
            </a:r>
            <a:r>
              <a:rPr sz="1800" spc="-5" dirty="0">
                <a:latin typeface="Calibri"/>
                <a:cs typeface="Calibri"/>
              </a:rPr>
              <a:t>ο</a:t>
            </a:r>
            <a:r>
              <a:rPr sz="1800" dirty="0">
                <a:latin typeface="Calibri"/>
                <a:cs typeface="Calibri"/>
              </a:rPr>
              <a:t>υν	</a:t>
            </a:r>
            <a:r>
              <a:rPr sz="1800" spc="-5" dirty="0">
                <a:latin typeface="Calibri"/>
                <a:cs typeface="Calibri"/>
              </a:rPr>
              <a:t>50</a:t>
            </a:r>
            <a:r>
              <a:rPr sz="1800" spc="10" dirty="0">
                <a:latin typeface="Calibri"/>
                <a:cs typeface="Calibri"/>
              </a:rPr>
              <a:t>-</a:t>
            </a:r>
            <a:r>
              <a:rPr sz="1800" spc="-5" dirty="0">
                <a:latin typeface="Calibri"/>
                <a:cs typeface="Calibri"/>
              </a:rPr>
              <a:t>15</a:t>
            </a:r>
            <a:r>
              <a:rPr sz="1800" dirty="0">
                <a:latin typeface="Calibri"/>
                <a:cs typeface="Calibri"/>
              </a:rPr>
              <a:t>0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spc="-15" dirty="0">
                <a:latin typeface="Calibri"/>
                <a:cs typeface="Calibri"/>
              </a:rPr>
              <a:t>γ</a:t>
            </a:r>
            <a:r>
              <a:rPr sz="1800" dirty="0">
                <a:latin typeface="Calibri"/>
                <a:cs typeface="Calibri"/>
              </a:rPr>
              <a:t>ε</a:t>
            </a:r>
            <a:r>
              <a:rPr sz="1800" spc="-10" dirty="0">
                <a:latin typeface="Calibri"/>
                <a:cs typeface="Calibri"/>
              </a:rPr>
              <a:t>υ</a:t>
            </a:r>
            <a:r>
              <a:rPr sz="1800" spc="25" dirty="0">
                <a:latin typeface="Calibri"/>
                <a:cs typeface="Calibri"/>
              </a:rPr>
              <a:t>σ</a:t>
            </a:r>
            <a:r>
              <a:rPr sz="1800" spc="5" dirty="0">
                <a:latin typeface="Calibri"/>
                <a:cs typeface="Calibri"/>
              </a:rPr>
              <a:t>τ</a:t>
            </a:r>
            <a:r>
              <a:rPr sz="1800" spc="-5" dirty="0">
                <a:latin typeface="Calibri"/>
                <a:cs typeface="Calibri"/>
              </a:rPr>
              <a:t>ι</a:t>
            </a:r>
            <a:r>
              <a:rPr sz="1800" spc="-70" dirty="0">
                <a:latin typeface="Calibri"/>
                <a:cs typeface="Calibri"/>
              </a:rPr>
              <a:t>κ</a:t>
            </a:r>
            <a:r>
              <a:rPr sz="1800" spc="-5" dirty="0">
                <a:latin typeface="Calibri"/>
                <a:cs typeface="Calibri"/>
              </a:rPr>
              <a:t>ού</a:t>
            </a:r>
            <a:r>
              <a:rPr sz="1800" dirty="0">
                <a:latin typeface="Calibri"/>
                <a:cs typeface="Calibri"/>
              </a:rPr>
              <a:t>ς	υποδο</a:t>
            </a:r>
            <a:r>
              <a:rPr sz="1800" spc="-10" dirty="0">
                <a:latin typeface="Calibri"/>
                <a:cs typeface="Calibri"/>
              </a:rPr>
              <a:t>χ</a:t>
            </a:r>
            <a:r>
              <a:rPr sz="1800" dirty="0">
                <a:latin typeface="Calibri"/>
                <a:cs typeface="Calibri"/>
              </a:rPr>
              <a:t>ε</a:t>
            </a:r>
            <a:r>
              <a:rPr sz="1800" spc="-5" dirty="0">
                <a:latin typeface="Calibri"/>
                <a:cs typeface="Calibri"/>
              </a:rPr>
              <a:t>ί</a:t>
            </a:r>
            <a:r>
              <a:rPr sz="1800" dirty="0">
                <a:latin typeface="Calibri"/>
                <a:cs typeface="Calibri"/>
              </a:rPr>
              <a:t>ς  </a:t>
            </a:r>
            <a:r>
              <a:rPr sz="1800" spc="-5" dirty="0">
                <a:latin typeface="Calibri"/>
                <a:cs typeface="Calibri"/>
              </a:rPr>
              <a:t>(κύτταρα-υποδοχείς).</a:t>
            </a:r>
            <a:endParaRPr sz="1800">
              <a:latin typeface="Calibri"/>
              <a:cs typeface="Calibri"/>
            </a:endParaRPr>
          </a:p>
          <a:p>
            <a:pPr marL="337185" indent="-325120">
              <a:lnSpc>
                <a:spcPct val="100000"/>
              </a:lnSpc>
              <a:spcBef>
                <a:spcPts val="6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337185" algn="l"/>
                <a:tab pos="337820" algn="l"/>
                <a:tab pos="1164590" algn="l"/>
                <a:tab pos="2233295" algn="l"/>
                <a:tab pos="3429635" algn="l"/>
                <a:tab pos="4678045" algn="l"/>
                <a:tab pos="5115560" algn="l"/>
                <a:tab pos="5914390" algn="l"/>
                <a:tab pos="6333490" algn="l"/>
                <a:tab pos="7202170" algn="l"/>
                <a:tab pos="8667115" algn="l"/>
              </a:tabLst>
            </a:pPr>
            <a:r>
              <a:rPr sz="1800" spc="-5" dirty="0">
                <a:latin typeface="Calibri"/>
                <a:cs typeface="Calibri"/>
              </a:rPr>
              <a:t>Επ</a:t>
            </a:r>
            <a:r>
              <a:rPr sz="1800" spc="-10" dirty="0">
                <a:latin typeface="Calibri"/>
                <a:cs typeface="Calibri"/>
              </a:rPr>
              <a:t>ί</a:t>
            </a:r>
            <a:r>
              <a:rPr sz="1800" dirty="0">
                <a:latin typeface="Calibri"/>
                <a:cs typeface="Calibri"/>
              </a:rPr>
              <a:t>ση</a:t>
            </a:r>
            <a:r>
              <a:rPr sz="1800" spc="5" dirty="0">
                <a:latin typeface="Calibri"/>
                <a:cs typeface="Calibri"/>
              </a:rPr>
              <a:t>ς</a:t>
            </a:r>
            <a:r>
              <a:rPr sz="1800" dirty="0">
                <a:latin typeface="Calibri"/>
                <a:cs typeface="Calibri"/>
              </a:rPr>
              <a:t>,	υ</a:t>
            </a:r>
            <a:r>
              <a:rPr sz="1800" spc="-5" dirty="0">
                <a:latin typeface="Calibri"/>
                <a:cs typeface="Calibri"/>
              </a:rPr>
              <a:t>πά</a:t>
            </a:r>
            <a:r>
              <a:rPr sz="1800" spc="-25" dirty="0">
                <a:latin typeface="Calibri"/>
                <a:cs typeface="Calibri"/>
              </a:rPr>
              <a:t>ρ</a:t>
            </a:r>
            <a:r>
              <a:rPr sz="1800" spc="-15" dirty="0">
                <a:latin typeface="Calibri"/>
                <a:cs typeface="Calibri"/>
              </a:rPr>
              <a:t>χ</a:t>
            </a:r>
            <a:r>
              <a:rPr sz="1800" spc="-5" dirty="0">
                <a:latin typeface="Calibri"/>
                <a:cs typeface="Calibri"/>
              </a:rPr>
              <a:t>ο</a:t>
            </a:r>
            <a:r>
              <a:rPr sz="1800" spc="-10" dirty="0">
                <a:latin typeface="Calibri"/>
                <a:cs typeface="Calibri"/>
              </a:rPr>
              <a:t>υ</a:t>
            </a:r>
            <a:r>
              <a:rPr sz="1800" dirty="0">
                <a:latin typeface="Calibri"/>
                <a:cs typeface="Calibri"/>
              </a:rPr>
              <a:t>ν	</a:t>
            </a:r>
            <a:r>
              <a:rPr sz="1800" spc="-10" dirty="0">
                <a:latin typeface="Calibri"/>
                <a:cs typeface="Calibri"/>
              </a:rPr>
              <a:t>μη</a:t>
            </a:r>
            <a:r>
              <a:rPr sz="1800" spc="-50" dirty="0">
                <a:latin typeface="Calibri"/>
                <a:cs typeface="Calibri"/>
              </a:rPr>
              <a:t>χ</a:t>
            </a:r>
            <a:r>
              <a:rPr sz="1800" spc="-5" dirty="0">
                <a:latin typeface="Calibri"/>
                <a:cs typeface="Calibri"/>
              </a:rPr>
              <a:t>α</a:t>
            </a:r>
            <a:r>
              <a:rPr sz="1800" spc="-10" dirty="0">
                <a:latin typeface="Calibri"/>
                <a:cs typeface="Calibri"/>
              </a:rPr>
              <a:t>ν</a:t>
            </a:r>
            <a:r>
              <a:rPr sz="1800" spc="5" dirty="0">
                <a:latin typeface="Calibri"/>
                <a:cs typeface="Calibri"/>
              </a:rPr>
              <a:t>ι</a:t>
            </a:r>
            <a:r>
              <a:rPr sz="1800" dirty="0">
                <a:latin typeface="Calibri"/>
                <a:cs typeface="Calibri"/>
              </a:rPr>
              <a:t>σ</a:t>
            </a:r>
            <a:r>
              <a:rPr sz="1800" spc="-20" dirty="0">
                <a:latin typeface="Calibri"/>
                <a:cs typeface="Calibri"/>
              </a:rPr>
              <a:t>μ</a:t>
            </a:r>
            <a:r>
              <a:rPr sz="1800" spc="5" dirty="0">
                <a:latin typeface="Calibri"/>
                <a:cs typeface="Calibri"/>
              </a:rPr>
              <a:t>ο</a:t>
            </a:r>
            <a:r>
              <a:rPr sz="1800" dirty="0">
                <a:latin typeface="Calibri"/>
                <a:cs typeface="Calibri"/>
              </a:rPr>
              <a:t>ί	μετα</a:t>
            </a:r>
            <a:r>
              <a:rPr sz="1800" spc="-20" dirty="0">
                <a:latin typeface="Calibri"/>
                <a:cs typeface="Calibri"/>
              </a:rPr>
              <a:t>τ</a:t>
            </a:r>
            <a:r>
              <a:rPr sz="1800" spc="-5" dirty="0">
                <a:latin typeface="Calibri"/>
                <a:cs typeface="Calibri"/>
              </a:rPr>
              <a:t>ρ</a:t>
            </a:r>
            <a:r>
              <a:rPr sz="1800" spc="5" dirty="0">
                <a:latin typeface="Calibri"/>
                <a:cs typeface="Calibri"/>
              </a:rPr>
              <a:t>ο</a:t>
            </a:r>
            <a:r>
              <a:rPr sz="1800" dirty="0">
                <a:latin typeface="Calibri"/>
                <a:cs typeface="Calibri"/>
              </a:rPr>
              <a:t>πής	</a:t>
            </a:r>
            <a:r>
              <a:rPr sz="1800" spc="-5" dirty="0">
                <a:latin typeface="Calibri"/>
                <a:cs typeface="Calibri"/>
              </a:rPr>
              <a:t>τη</a:t>
            </a:r>
            <a:r>
              <a:rPr sz="1800" dirty="0">
                <a:latin typeface="Calibri"/>
                <a:cs typeface="Calibri"/>
              </a:rPr>
              <a:t>ς	</a:t>
            </a:r>
            <a:r>
              <a:rPr sz="1800" spc="-15" dirty="0">
                <a:latin typeface="Calibri"/>
                <a:cs typeface="Calibri"/>
              </a:rPr>
              <a:t>γ</a:t>
            </a:r>
            <a:r>
              <a:rPr sz="1800" spc="-5" dirty="0">
                <a:latin typeface="Calibri"/>
                <a:cs typeface="Calibri"/>
              </a:rPr>
              <a:t>ε</a:t>
            </a:r>
            <a:r>
              <a:rPr sz="1800" dirty="0">
                <a:latin typeface="Calibri"/>
                <a:cs typeface="Calibri"/>
              </a:rPr>
              <a:t>ύσης	</a:t>
            </a:r>
            <a:r>
              <a:rPr sz="1800" spc="-65" dirty="0">
                <a:latin typeface="Calibri"/>
                <a:cs typeface="Calibri"/>
              </a:rPr>
              <a:t>κ</a:t>
            </a:r>
            <a:r>
              <a:rPr sz="1800" spc="-5" dirty="0">
                <a:latin typeface="Calibri"/>
                <a:cs typeface="Calibri"/>
              </a:rPr>
              <a:t>α</a:t>
            </a:r>
            <a:r>
              <a:rPr sz="1800" dirty="0">
                <a:latin typeface="Calibri"/>
                <a:cs typeface="Calibri"/>
              </a:rPr>
              <a:t>ι	</a:t>
            </a:r>
            <a:r>
              <a:rPr sz="1800" spc="5" dirty="0">
                <a:latin typeface="Calibri"/>
                <a:cs typeface="Calibri"/>
              </a:rPr>
              <a:t>ν</a:t>
            </a:r>
            <a:r>
              <a:rPr sz="1800" spc="-5" dirty="0">
                <a:latin typeface="Calibri"/>
                <a:cs typeface="Calibri"/>
              </a:rPr>
              <a:t>ε</a:t>
            </a:r>
            <a:r>
              <a:rPr sz="1800" dirty="0">
                <a:latin typeface="Calibri"/>
                <a:cs typeface="Calibri"/>
              </a:rPr>
              <a:t>υρική	</a:t>
            </a:r>
            <a:r>
              <a:rPr sz="1800" spc="-40" dirty="0">
                <a:latin typeface="Calibri"/>
                <a:cs typeface="Calibri"/>
              </a:rPr>
              <a:t>κ</a:t>
            </a:r>
            <a:r>
              <a:rPr sz="1800" spc="-10" dirty="0">
                <a:latin typeface="Calibri"/>
                <a:cs typeface="Calibri"/>
              </a:rPr>
              <a:t>ω</a:t>
            </a:r>
            <a:r>
              <a:rPr sz="1800" spc="-5" dirty="0">
                <a:latin typeface="Calibri"/>
                <a:cs typeface="Calibri"/>
              </a:rPr>
              <a:t>δι</a:t>
            </a:r>
            <a:r>
              <a:rPr sz="1800" spc="-75" dirty="0">
                <a:latin typeface="Calibri"/>
                <a:cs typeface="Calibri"/>
              </a:rPr>
              <a:t>κ</a:t>
            </a:r>
            <a:r>
              <a:rPr sz="1800" spc="-5" dirty="0">
                <a:latin typeface="Calibri"/>
                <a:cs typeface="Calibri"/>
              </a:rPr>
              <a:t>οπο</a:t>
            </a:r>
            <a:r>
              <a:rPr sz="1800" spc="-10" dirty="0">
                <a:latin typeface="Calibri"/>
                <a:cs typeface="Calibri"/>
              </a:rPr>
              <a:t>ί</a:t>
            </a:r>
            <a:r>
              <a:rPr sz="1800" spc="-5" dirty="0">
                <a:latin typeface="Calibri"/>
                <a:cs typeface="Calibri"/>
              </a:rPr>
              <a:t>ησ</a:t>
            </a:r>
            <a:r>
              <a:rPr sz="1800" dirty="0">
                <a:latin typeface="Calibri"/>
                <a:cs typeface="Calibri"/>
              </a:rPr>
              <a:t>η	</a:t>
            </a:r>
            <a:r>
              <a:rPr sz="1800" spc="-5" dirty="0">
                <a:latin typeface="Calibri"/>
                <a:cs typeface="Calibri"/>
              </a:rPr>
              <a:t>της</a:t>
            </a:r>
            <a:endParaRPr sz="1800">
              <a:latin typeface="Calibri"/>
              <a:cs typeface="Calibri"/>
            </a:endParaRPr>
          </a:p>
          <a:p>
            <a:pPr marL="285115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γεύσης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για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μετάδοση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ερεθίσματος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στον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εγκέφαλο.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700">
              <a:latin typeface="Calibri"/>
              <a:cs typeface="Calibri"/>
            </a:endParaRPr>
          </a:p>
          <a:p>
            <a:pPr marR="288290" algn="r">
              <a:lnSpc>
                <a:spcPct val="100000"/>
              </a:lnSpc>
            </a:pPr>
            <a:r>
              <a:rPr sz="1800" b="1" spc="-5" dirty="0">
                <a:latin typeface="Calibri"/>
                <a:cs typeface="Calibri"/>
              </a:rPr>
              <a:t>Τα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όργανα</a:t>
            </a:r>
            <a:r>
              <a:rPr sz="1800" b="1" spc="-5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της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γεύσης.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750">
              <a:latin typeface="Calibri"/>
              <a:cs typeface="Calibri"/>
            </a:endParaRPr>
          </a:p>
          <a:p>
            <a:pPr marL="6711315" marR="201930" algn="ctr">
              <a:lnSpc>
                <a:spcPct val="99900"/>
              </a:lnSpc>
            </a:pPr>
            <a:r>
              <a:rPr sz="1800" spc="-45" dirty="0">
                <a:latin typeface="Trebuchet MS"/>
                <a:cs typeface="Trebuchet MS"/>
              </a:rPr>
              <a:t>Tongue=</a:t>
            </a:r>
            <a:r>
              <a:rPr sz="1800" spc="-45" dirty="0">
                <a:latin typeface="Calibri"/>
                <a:cs typeface="Calibri"/>
              </a:rPr>
              <a:t>γλώσσα, 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spc="-55" dirty="0">
                <a:latin typeface="Trebuchet MS"/>
                <a:cs typeface="Trebuchet MS"/>
              </a:rPr>
              <a:t>pallate=</a:t>
            </a:r>
            <a:r>
              <a:rPr sz="1800" spc="-55" dirty="0">
                <a:latin typeface="Calibri"/>
                <a:cs typeface="Calibri"/>
              </a:rPr>
              <a:t>ουρανίσκος, 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spc="-30" dirty="0">
                <a:latin typeface="Trebuchet MS"/>
                <a:cs typeface="Trebuchet MS"/>
              </a:rPr>
              <a:t>pharynx=</a:t>
            </a:r>
            <a:r>
              <a:rPr sz="1800" spc="-30" dirty="0">
                <a:latin typeface="Calibri"/>
                <a:cs typeface="Calibri"/>
              </a:rPr>
              <a:t>φάρυγγας, 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epiglat</a:t>
            </a:r>
            <a:r>
              <a:rPr sz="1800" spc="-85" dirty="0">
                <a:latin typeface="Trebuchet MS"/>
                <a:cs typeface="Trebuchet MS"/>
              </a:rPr>
              <a:t>i</a:t>
            </a:r>
            <a:r>
              <a:rPr sz="1800" spc="-40" dirty="0">
                <a:latin typeface="Trebuchet MS"/>
                <a:cs typeface="Trebuchet MS"/>
              </a:rPr>
              <a:t>s</a:t>
            </a:r>
            <a:r>
              <a:rPr sz="1800" spc="105" dirty="0">
                <a:latin typeface="Trebuchet MS"/>
                <a:cs typeface="Trebuchet MS"/>
              </a:rPr>
              <a:t>=</a:t>
            </a:r>
            <a:r>
              <a:rPr sz="1800" dirty="0">
                <a:latin typeface="Calibri"/>
                <a:cs typeface="Calibri"/>
              </a:rPr>
              <a:t>επ</a:t>
            </a:r>
            <a:r>
              <a:rPr sz="1800" spc="-30" dirty="0">
                <a:latin typeface="Calibri"/>
                <a:cs typeface="Calibri"/>
              </a:rPr>
              <a:t>ι</a:t>
            </a:r>
            <a:r>
              <a:rPr sz="1800" spc="-35" dirty="0">
                <a:latin typeface="Calibri"/>
                <a:cs typeface="Calibri"/>
              </a:rPr>
              <a:t>γ</a:t>
            </a:r>
            <a:r>
              <a:rPr sz="1800" spc="-30" dirty="0">
                <a:latin typeface="Calibri"/>
                <a:cs typeface="Calibri"/>
              </a:rPr>
              <a:t>λ</a:t>
            </a:r>
            <a:r>
              <a:rPr sz="1800" spc="-5" dirty="0">
                <a:latin typeface="Calibri"/>
                <a:cs typeface="Calibri"/>
              </a:rPr>
              <a:t>ω</a:t>
            </a:r>
            <a:r>
              <a:rPr sz="1800" spc="25" dirty="0">
                <a:latin typeface="Calibri"/>
                <a:cs typeface="Calibri"/>
              </a:rPr>
              <a:t>τ</a:t>
            </a:r>
            <a:r>
              <a:rPr sz="1800" spc="-5" dirty="0">
                <a:latin typeface="Calibri"/>
                <a:cs typeface="Calibri"/>
              </a:rPr>
              <a:t>τ</a:t>
            </a:r>
            <a:r>
              <a:rPr sz="1800" spc="-15" dirty="0">
                <a:latin typeface="Calibri"/>
                <a:cs typeface="Calibri"/>
              </a:rPr>
              <a:t>ί</a:t>
            </a:r>
            <a:r>
              <a:rPr sz="1800" dirty="0">
                <a:latin typeface="Calibri"/>
                <a:cs typeface="Calibri"/>
              </a:rPr>
              <a:t>δ</a:t>
            </a:r>
            <a:r>
              <a:rPr sz="1800" spc="-5" dirty="0">
                <a:latin typeface="Calibri"/>
                <a:cs typeface="Calibri"/>
              </a:rPr>
              <a:t>α,  </a:t>
            </a:r>
            <a:r>
              <a:rPr sz="1800" spc="-125" dirty="0">
                <a:latin typeface="Trebuchet MS"/>
                <a:cs typeface="Trebuchet MS"/>
              </a:rPr>
              <a:t>nasal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135" dirty="0">
                <a:latin typeface="Trebuchet MS"/>
                <a:cs typeface="Trebuchet MS"/>
              </a:rPr>
              <a:t>c</a:t>
            </a:r>
            <a:r>
              <a:rPr sz="1800" spc="-204" dirty="0">
                <a:latin typeface="Trebuchet MS"/>
                <a:cs typeface="Trebuchet MS"/>
              </a:rPr>
              <a:t>a</a:t>
            </a:r>
            <a:r>
              <a:rPr sz="1800" spc="-110" dirty="0">
                <a:latin typeface="Trebuchet MS"/>
                <a:cs typeface="Trebuchet MS"/>
              </a:rPr>
              <a:t>vity</a:t>
            </a:r>
            <a:r>
              <a:rPr sz="1800" spc="110" dirty="0">
                <a:latin typeface="Trebuchet MS"/>
                <a:cs typeface="Trebuchet MS"/>
              </a:rPr>
              <a:t>=</a:t>
            </a:r>
            <a:r>
              <a:rPr sz="1800" spc="-5" dirty="0">
                <a:latin typeface="Calibri"/>
                <a:cs typeface="Calibri"/>
              </a:rPr>
              <a:t>ρ</a:t>
            </a:r>
            <a:r>
              <a:rPr sz="1800" spc="-30" dirty="0">
                <a:latin typeface="Calibri"/>
                <a:cs typeface="Calibri"/>
              </a:rPr>
              <a:t>ι</a:t>
            </a:r>
            <a:r>
              <a:rPr sz="1800" dirty="0">
                <a:latin typeface="Calibri"/>
                <a:cs typeface="Calibri"/>
              </a:rPr>
              <a:t>ν</a:t>
            </a:r>
            <a:r>
              <a:rPr sz="1800" spc="-10" dirty="0">
                <a:latin typeface="Calibri"/>
                <a:cs typeface="Calibri"/>
              </a:rPr>
              <a:t>ι</a:t>
            </a:r>
            <a:r>
              <a:rPr sz="1800" dirty="0">
                <a:latin typeface="Calibri"/>
                <a:cs typeface="Calibri"/>
              </a:rPr>
              <a:t>κή  </a:t>
            </a:r>
            <a:r>
              <a:rPr sz="1800" spc="-15" dirty="0">
                <a:latin typeface="Calibri"/>
                <a:cs typeface="Calibri"/>
              </a:rPr>
              <a:t>κοιλότητα.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11430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599" y="0"/>
                </a:lnTo>
              </a:path>
            </a:pathLst>
          </a:custGeom>
          <a:ln w="9524">
            <a:solidFill>
              <a:srgbClr val="9EB8CD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4020" y="6432554"/>
            <a:ext cx="121285" cy="190500"/>
          </a:xfrm>
          <a:custGeom>
            <a:avLst/>
            <a:gdLst/>
            <a:ahLst/>
            <a:cxnLst/>
            <a:rect l="l" t="t" r="r" b="b"/>
            <a:pathLst>
              <a:path w="121284" h="190500">
                <a:moveTo>
                  <a:pt x="0" y="0"/>
                </a:moveTo>
                <a:lnTo>
                  <a:pt x="0" y="190499"/>
                </a:lnTo>
                <a:lnTo>
                  <a:pt x="120658" y="95249"/>
                </a:lnTo>
                <a:lnTo>
                  <a:pt x="0" y="0"/>
                </a:lnTo>
                <a:close/>
              </a:path>
            </a:pathLst>
          </a:custGeom>
          <a:solidFill>
            <a:srgbClr val="9EB8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8740" y="309493"/>
            <a:ext cx="88900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Οι</a:t>
            </a:r>
            <a:r>
              <a:rPr sz="3600" spc="-20" dirty="0"/>
              <a:t> </a:t>
            </a:r>
            <a:r>
              <a:rPr sz="3600" spc="-5" dirty="0"/>
              <a:t>αισθήσεις</a:t>
            </a:r>
            <a:r>
              <a:rPr sz="3600" spc="-20" dirty="0"/>
              <a:t> </a:t>
            </a:r>
            <a:r>
              <a:rPr sz="3600" dirty="0"/>
              <a:t>που</a:t>
            </a:r>
            <a:r>
              <a:rPr sz="3600" spc="-35" dirty="0"/>
              <a:t> </a:t>
            </a:r>
            <a:r>
              <a:rPr sz="3600" spc="5" dirty="0"/>
              <a:t>εμπλέκονται</a:t>
            </a:r>
            <a:r>
              <a:rPr sz="3600" spc="-15" dirty="0"/>
              <a:t> </a:t>
            </a:r>
            <a:r>
              <a:rPr sz="3600" dirty="0"/>
              <a:t>στη</a:t>
            </a:r>
            <a:r>
              <a:rPr sz="3600" spc="-15" dirty="0"/>
              <a:t> </a:t>
            </a:r>
            <a:r>
              <a:rPr sz="3600" dirty="0"/>
              <a:t>δοκιμασία</a:t>
            </a:r>
            <a:endParaRPr sz="3600"/>
          </a:p>
        </p:txBody>
      </p:sp>
      <p:sp>
        <p:nvSpPr>
          <p:cNvPr id="5" name="object 5"/>
          <p:cNvSpPr txBox="1"/>
          <p:nvPr/>
        </p:nvSpPr>
        <p:spPr>
          <a:xfrm>
            <a:off x="293017" y="1161029"/>
            <a:ext cx="8559165" cy="5299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marR="6350" indent="-273050" algn="just">
              <a:lnSpc>
                <a:spcPct val="100000"/>
              </a:lnSpc>
              <a:spcBef>
                <a:spcPts val="1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dirty="0">
                <a:latin typeface="Calibri"/>
                <a:cs typeface="Calibri"/>
              </a:rPr>
              <a:t>Η </a:t>
            </a:r>
            <a:r>
              <a:rPr sz="1800" b="1" spc="-5" dirty="0">
                <a:latin typeface="Calibri"/>
                <a:cs typeface="Calibri"/>
              </a:rPr>
              <a:t>όραση</a:t>
            </a:r>
            <a:r>
              <a:rPr sz="1800" spc="-5" dirty="0">
                <a:latin typeface="Calibri"/>
                <a:cs typeface="Calibri"/>
              </a:rPr>
              <a:t>: πληροφορεί </a:t>
            </a:r>
            <a:r>
              <a:rPr sz="1800" dirty="0">
                <a:latin typeface="Calibri"/>
                <a:cs typeface="Calibri"/>
              </a:rPr>
              <a:t>για </a:t>
            </a:r>
            <a:r>
              <a:rPr sz="1800" spc="-10" dirty="0">
                <a:latin typeface="Calibri"/>
                <a:cs typeface="Calibri"/>
              </a:rPr>
              <a:t>το </a:t>
            </a:r>
            <a:r>
              <a:rPr sz="1800" spc="-5" dirty="0">
                <a:latin typeface="Calibri"/>
                <a:cs typeface="Calibri"/>
              </a:rPr>
              <a:t>χρώμα, τη διαύγεια, </a:t>
            </a:r>
            <a:r>
              <a:rPr sz="1800" spc="-15" dirty="0">
                <a:latin typeface="Calibri"/>
                <a:cs typeface="Calibri"/>
              </a:rPr>
              <a:t>την </a:t>
            </a:r>
            <a:r>
              <a:rPr sz="1800" spc="-5" dirty="0">
                <a:latin typeface="Calibri"/>
                <a:cs typeface="Calibri"/>
              </a:rPr>
              <a:t>αδράνεια, τη ρευστότητα, </a:t>
            </a:r>
            <a:r>
              <a:rPr sz="1800" spc="-15" dirty="0">
                <a:latin typeface="Calibri"/>
                <a:cs typeface="Calibri"/>
              </a:rPr>
              <a:t>την 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έκλυση </a:t>
            </a:r>
            <a:r>
              <a:rPr sz="1800" spc="-10" dirty="0">
                <a:latin typeface="Calibri"/>
                <a:cs typeface="Calibri"/>
              </a:rPr>
              <a:t>του </a:t>
            </a:r>
            <a:r>
              <a:rPr sz="1800" spc="-5" dirty="0">
                <a:latin typeface="Calibri"/>
                <a:cs typeface="Calibri"/>
              </a:rPr>
              <a:t>διοξειδίου του </a:t>
            </a:r>
            <a:r>
              <a:rPr sz="1800" spc="-10" dirty="0">
                <a:latin typeface="Calibri"/>
                <a:cs typeface="Calibri"/>
              </a:rPr>
              <a:t>άνθρακα. </a:t>
            </a:r>
            <a:r>
              <a:rPr sz="1800" spc="-5" dirty="0">
                <a:latin typeface="Calibri"/>
                <a:cs typeface="Calibri"/>
              </a:rPr>
              <a:t>Πάνω </a:t>
            </a:r>
            <a:r>
              <a:rPr sz="1800" dirty="0">
                <a:latin typeface="Calibri"/>
                <a:cs typeface="Calibri"/>
              </a:rPr>
              <a:t>στο </a:t>
            </a:r>
            <a:r>
              <a:rPr sz="1800" spc="-10" dirty="0">
                <a:latin typeface="Calibri"/>
                <a:cs typeface="Calibri"/>
              </a:rPr>
              <a:t>χρώμα </a:t>
            </a:r>
            <a:r>
              <a:rPr sz="1800" spc="-5" dirty="0">
                <a:latin typeface="Calibri"/>
                <a:cs typeface="Calibri"/>
              </a:rPr>
              <a:t>μας πληροφορεί για </a:t>
            </a:r>
            <a:r>
              <a:rPr sz="1800" spc="-15" dirty="0">
                <a:latin typeface="Calibri"/>
                <a:cs typeface="Calibri"/>
              </a:rPr>
              <a:t>την </a:t>
            </a:r>
            <a:r>
              <a:rPr sz="1800" spc="-5" dirty="0">
                <a:latin typeface="Calibri"/>
                <a:cs typeface="Calibri"/>
              </a:rPr>
              <a:t>ένταση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τις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αποχρώσεις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marR="6985" indent="-273050" algn="just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dirty="0">
                <a:latin typeface="Calibri"/>
                <a:cs typeface="Calibri"/>
              </a:rPr>
              <a:t>Η </a:t>
            </a:r>
            <a:r>
              <a:rPr sz="1800" b="1" spc="-5" dirty="0">
                <a:latin typeface="Calibri"/>
                <a:cs typeface="Calibri"/>
              </a:rPr>
              <a:t>όσφρη</a:t>
            </a:r>
            <a:r>
              <a:rPr sz="1800" spc="-5" dirty="0">
                <a:latin typeface="Calibri"/>
                <a:cs typeface="Calibri"/>
              </a:rPr>
              <a:t>ση: </a:t>
            </a:r>
            <a:r>
              <a:rPr sz="1800" spc="-10" dirty="0">
                <a:latin typeface="Calibri"/>
                <a:cs typeface="Calibri"/>
              </a:rPr>
              <a:t>εξυπηρετείται </a:t>
            </a:r>
            <a:r>
              <a:rPr sz="1800" spc="-5" dirty="0">
                <a:latin typeface="Calibri"/>
                <a:cs typeface="Calibri"/>
              </a:rPr>
              <a:t>από μια </a:t>
            </a:r>
            <a:r>
              <a:rPr sz="1800" spc="-20" dirty="0">
                <a:latin typeface="Calibri"/>
                <a:cs typeface="Calibri"/>
              </a:rPr>
              <a:t>ζώνη </a:t>
            </a:r>
            <a:r>
              <a:rPr sz="1800" spc="-5" dirty="0">
                <a:latin typeface="Calibri"/>
                <a:cs typeface="Calibri"/>
              </a:rPr>
              <a:t>περιορισμένης </a:t>
            </a:r>
            <a:r>
              <a:rPr sz="1800" dirty="0">
                <a:latin typeface="Calibri"/>
                <a:cs typeface="Calibri"/>
              </a:rPr>
              <a:t>επιφάνειας που </a:t>
            </a:r>
            <a:r>
              <a:rPr sz="1800" spc="-5" dirty="0">
                <a:latin typeface="Calibri"/>
                <a:cs typeface="Calibri"/>
              </a:rPr>
              <a:t>βρίσκεται </a:t>
            </a:r>
            <a:r>
              <a:rPr sz="1800" dirty="0">
                <a:latin typeface="Calibri"/>
                <a:cs typeface="Calibri"/>
              </a:rPr>
              <a:t>στο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πάνω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μέρος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της </a:t>
            </a:r>
            <a:r>
              <a:rPr sz="1800" spc="-10" dirty="0">
                <a:latin typeface="Calibri"/>
                <a:cs typeface="Calibri"/>
              </a:rPr>
              <a:t>ρινικής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κοιλότητας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αποτελεί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κέντρο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της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όσφρησης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marR="5080" indent="-273050" algn="just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spc="-5" dirty="0">
                <a:latin typeface="Calibri"/>
                <a:cs typeface="Calibri"/>
              </a:rPr>
              <a:t>Τα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ρουθούνια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χρησιμεύουν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5" dirty="0">
                <a:latin typeface="Calibri"/>
                <a:cs typeface="Calibri"/>
              </a:rPr>
              <a:t>στο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να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οδηγούν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τον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αέρα,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φορτισμένο</a:t>
            </a:r>
            <a:r>
              <a:rPr sz="1800" dirty="0">
                <a:latin typeface="Calibri"/>
                <a:cs typeface="Calibri"/>
              </a:rPr>
              <a:t> με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οσμηρά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συστατικά, </a:t>
            </a:r>
            <a:r>
              <a:rPr sz="1800" dirty="0">
                <a:latin typeface="Calibri"/>
                <a:cs typeface="Calibri"/>
              </a:rPr>
              <a:t>μέχρι </a:t>
            </a:r>
            <a:r>
              <a:rPr sz="1800" spc="-5" dirty="0">
                <a:latin typeface="Calibri"/>
                <a:cs typeface="Calibri"/>
              </a:rPr>
              <a:t>αυτή </a:t>
            </a:r>
            <a:r>
              <a:rPr sz="1800" spc="-15" dirty="0">
                <a:latin typeface="Calibri"/>
                <a:cs typeface="Calibri"/>
              </a:rPr>
              <a:t>την </a:t>
            </a:r>
            <a:r>
              <a:rPr sz="1800" dirty="0">
                <a:latin typeface="Calibri"/>
                <a:cs typeface="Calibri"/>
              </a:rPr>
              <a:t>επιφάνεια που </a:t>
            </a:r>
            <a:r>
              <a:rPr sz="1800" spc="-5" dirty="0">
                <a:latin typeface="Calibri"/>
                <a:cs typeface="Calibri"/>
              </a:rPr>
              <a:t>είναι </a:t>
            </a:r>
            <a:r>
              <a:rPr sz="1800" dirty="0">
                <a:latin typeface="Calibri"/>
                <a:cs typeface="Calibri"/>
              </a:rPr>
              <a:t>προστατευμένη πίσω </a:t>
            </a:r>
            <a:r>
              <a:rPr sz="1800" spc="-5" dirty="0">
                <a:latin typeface="Calibri"/>
                <a:cs typeface="Calibri"/>
              </a:rPr>
              <a:t>από μια </a:t>
            </a:r>
            <a:r>
              <a:rPr sz="1800" spc="-15" dirty="0">
                <a:latin typeface="Calibri"/>
                <a:cs typeface="Calibri"/>
              </a:rPr>
              <a:t>χαραγή 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δυο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χιλιοστών.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marR="6985" indent="-273050" algn="just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dirty="0">
                <a:latin typeface="Calibri"/>
                <a:cs typeface="Calibri"/>
              </a:rPr>
              <a:t>Η </a:t>
            </a:r>
            <a:r>
              <a:rPr sz="1800" spc="-5" dirty="0">
                <a:latin typeface="Calibri"/>
                <a:cs typeface="Calibri"/>
              </a:rPr>
              <a:t>ελάχιστη συγκέντρωση </a:t>
            </a:r>
            <a:r>
              <a:rPr sz="1800" dirty="0">
                <a:latin typeface="Calibri"/>
                <a:cs typeface="Calibri"/>
              </a:rPr>
              <a:t>μιας </a:t>
            </a:r>
            <a:r>
              <a:rPr sz="1800" spc="-10" dirty="0">
                <a:latin typeface="Calibri"/>
                <a:cs typeface="Calibri"/>
              </a:rPr>
              <a:t>πτητικής </a:t>
            </a:r>
            <a:r>
              <a:rPr sz="1800" spc="-5" dirty="0">
                <a:latin typeface="Calibri"/>
                <a:cs typeface="Calibri"/>
              </a:rPr>
              <a:t>ουσίας </a:t>
            </a:r>
            <a:r>
              <a:rPr sz="1800" dirty="0">
                <a:latin typeface="Calibri"/>
                <a:cs typeface="Calibri"/>
              </a:rPr>
              <a:t>σ’ ένα </a:t>
            </a:r>
            <a:r>
              <a:rPr sz="1800" spc="-5" dirty="0">
                <a:latin typeface="Calibri"/>
                <a:cs typeface="Calibri"/>
              </a:rPr>
              <a:t>διαλύτη </a:t>
            </a:r>
            <a:r>
              <a:rPr sz="1800" dirty="0">
                <a:latin typeface="Calibri"/>
                <a:cs typeface="Calibri"/>
              </a:rPr>
              <a:t>αποτελεί </a:t>
            </a:r>
            <a:r>
              <a:rPr sz="1800" spc="-10" dirty="0">
                <a:latin typeface="Calibri"/>
                <a:cs typeface="Calibri"/>
              </a:rPr>
              <a:t>το </a:t>
            </a:r>
            <a:r>
              <a:rPr sz="1800" spc="-20" dirty="0">
                <a:latin typeface="Calibri"/>
                <a:cs typeface="Calibri"/>
              </a:rPr>
              <a:t>κατώφλι 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αντίληψης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,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που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είναι</a:t>
            </a:r>
            <a:r>
              <a:rPr sz="1800" dirty="0">
                <a:latin typeface="Calibri"/>
                <a:cs typeface="Calibri"/>
              </a:rPr>
              <a:t> η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ελάχιστη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ποσότητα</a:t>
            </a:r>
            <a:r>
              <a:rPr sz="1800" dirty="0">
                <a:latin typeface="Calibri"/>
                <a:cs typeface="Calibri"/>
              </a:rPr>
              <a:t> που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γίνεται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αισθητή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χωρίς</a:t>
            </a:r>
            <a:r>
              <a:rPr sz="1800" spc="-5" dirty="0">
                <a:latin typeface="Calibri"/>
                <a:cs typeface="Calibri"/>
              </a:rPr>
              <a:t> να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γίνεται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αντιληπτή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η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φύση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της.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indent="-273050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  <a:tab pos="931544" algn="l"/>
                <a:tab pos="2073275" algn="l"/>
                <a:tab pos="2481580" algn="l"/>
                <a:tab pos="3874770" algn="l"/>
                <a:tab pos="4262120" algn="l"/>
                <a:tab pos="4955540" algn="l"/>
                <a:tab pos="5493385" algn="l"/>
                <a:tab pos="6069965" algn="l"/>
                <a:tab pos="6900545" algn="l"/>
                <a:tab pos="7371715" algn="l"/>
                <a:tab pos="7755890" algn="l"/>
              </a:tabLst>
            </a:pPr>
            <a:r>
              <a:rPr sz="1800" spc="-5" dirty="0">
                <a:latin typeface="Calibri"/>
                <a:cs typeface="Calibri"/>
              </a:rPr>
              <a:t>Όταν	</a:t>
            </a:r>
            <a:r>
              <a:rPr sz="1800" dirty="0">
                <a:latin typeface="Calibri"/>
                <a:cs typeface="Calibri"/>
              </a:rPr>
              <a:t>μπορούμε	</a:t>
            </a:r>
            <a:r>
              <a:rPr sz="1800" spc="-5" dirty="0">
                <a:latin typeface="Calibri"/>
                <a:cs typeface="Calibri"/>
              </a:rPr>
              <a:t>να	</a:t>
            </a:r>
            <a:r>
              <a:rPr sz="1800" spc="-10" dirty="0">
                <a:latin typeface="Calibri"/>
                <a:cs typeface="Calibri"/>
              </a:rPr>
              <a:t>ξεχωρίσουμε	</a:t>
            </a:r>
            <a:r>
              <a:rPr sz="1800" spc="-5" dirty="0">
                <a:latin typeface="Calibri"/>
                <a:cs typeface="Calibri"/>
              </a:rPr>
              <a:t>τη	φύση	της,	τότε	μιλάμε	για	</a:t>
            </a:r>
            <a:r>
              <a:rPr sz="1800" spc="-10" dirty="0">
                <a:latin typeface="Calibri"/>
                <a:cs typeface="Calibri"/>
              </a:rPr>
              <a:t>το	</a:t>
            </a:r>
            <a:r>
              <a:rPr sz="1800" spc="-20" dirty="0">
                <a:latin typeface="Calibri"/>
                <a:cs typeface="Calibri"/>
              </a:rPr>
              <a:t>κατώφλι</a:t>
            </a:r>
            <a:endParaRPr sz="1800">
              <a:latin typeface="Calibri"/>
              <a:cs typeface="Calibri"/>
            </a:endParaRPr>
          </a:p>
          <a:p>
            <a:pPr marL="163830">
              <a:lnSpc>
                <a:spcPct val="100000"/>
              </a:lnSpc>
              <a:tabLst>
                <a:tab pos="8393430" algn="l"/>
              </a:tabLst>
            </a:pPr>
            <a:r>
              <a:rPr sz="1800" u="dashLong" dirty="0">
                <a:uFill>
                  <a:solidFill>
                    <a:srgbClr val="9EB8CD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dashLong" spc="55" dirty="0">
                <a:uFill>
                  <a:solidFill>
                    <a:srgbClr val="9EB8CD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προσδιορισμού.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Times New Roman"/>
                <a:cs typeface="Times New Roman"/>
              </a:rPr>
              <a:t>	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11430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599" y="0"/>
                </a:lnTo>
              </a:path>
            </a:pathLst>
          </a:custGeom>
          <a:ln w="9524">
            <a:solidFill>
              <a:srgbClr val="9EB8CD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4020" y="6432554"/>
            <a:ext cx="121285" cy="190500"/>
          </a:xfrm>
          <a:custGeom>
            <a:avLst/>
            <a:gdLst/>
            <a:ahLst/>
            <a:cxnLst/>
            <a:rect l="l" t="t" r="r" b="b"/>
            <a:pathLst>
              <a:path w="121284" h="190500">
                <a:moveTo>
                  <a:pt x="0" y="0"/>
                </a:moveTo>
                <a:lnTo>
                  <a:pt x="0" y="190499"/>
                </a:lnTo>
                <a:lnTo>
                  <a:pt x="120658" y="95249"/>
                </a:lnTo>
                <a:lnTo>
                  <a:pt x="0" y="0"/>
                </a:lnTo>
                <a:close/>
              </a:path>
            </a:pathLst>
          </a:custGeom>
          <a:solidFill>
            <a:srgbClr val="9EB8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8740" y="220212"/>
            <a:ext cx="39433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5" dirty="0"/>
              <a:t>Οργανοληπτικός</a:t>
            </a:r>
            <a:r>
              <a:rPr spc="-55" dirty="0"/>
              <a:t> </a:t>
            </a:r>
            <a:r>
              <a:rPr spc="-5" dirty="0"/>
              <a:t>Έλεγχος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93017" y="1304031"/>
            <a:ext cx="877379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246379" algn="l"/>
              </a:tabLst>
            </a:pPr>
            <a:r>
              <a:rPr sz="1800" dirty="0">
                <a:latin typeface="Calibri"/>
                <a:cs typeface="Calibri"/>
              </a:rPr>
              <a:t>Ο </a:t>
            </a:r>
            <a:r>
              <a:rPr sz="1800" spc="-10" dirty="0">
                <a:latin typeface="Calibri"/>
                <a:cs typeface="Calibri"/>
              </a:rPr>
              <a:t>οργανοληπτικός </a:t>
            </a:r>
            <a:r>
              <a:rPr sz="1800" spc="-5" dirty="0">
                <a:latin typeface="Calibri"/>
                <a:cs typeface="Calibri"/>
              </a:rPr>
              <a:t>έλεγχος σχετίζεται </a:t>
            </a:r>
            <a:r>
              <a:rPr sz="1800" dirty="0">
                <a:latin typeface="Calibri"/>
                <a:cs typeface="Calibri"/>
              </a:rPr>
              <a:t>με </a:t>
            </a:r>
            <a:r>
              <a:rPr sz="1800" spc="-15" dirty="0">
                <a:latin typeface="Calibri"/>
                <a:cs typeface="Calibri"/>
              </a:rPr>
              <a:t>την ικανότητα, </a:t>
            </a:r>
            <a:r>
              <a:rPr sz="1800" dirty="0">
                <a:latin typeface="Calibri"/>
                <a:cs typeface="Calibri"/>
              </a:rPr>
              <a:t>τις γνώσεις </a:t>
            </a:r>
            <a:r>
              <a:rPr sz="1800" spc="-20" dirty="0">
                <a:latin typeface="Calibri"/>
                <a:cs typeface="Calibri"/>
              </a:rPr>
              <a:t>και </a:t>
            </a:r>
            <a:r>
              <a:rPr sz="1800" spc="-15" dirty="0">
                <a:latin typeface="Calibri"/>
                <a:cs typeface="Calibri"/>
              </a:rPr>
              <a:t>την </a:t>
            </a:r>
            <a:r>
              <a:rPr sz="1800" spc="-5" dirty="0">
                <a:latin typeface="Calibri"/>
                <a:cs typeface="Calibri"/>
              </a:rPr>
              <a:t>εμπειρία του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δοκιμαστή </a:t>
            </a:r>
            <a:r>
              <a:rPr sz="1800" dirty="0">
                <a:latin typeface="Calibri"/>
                <a:cs typeface="Calibri"/>
              </a:rPr>
              <a:t>στο να </a:t>
            </a:r>
            <a:r>
              <a:rPr sz="1800" spc="-5" dirty="0">
                <a:latin typeface="Calibri"/>
                <a:cs typeface="Calibri"/>
              </a:rPr>
              <a:t>ψάξει </a:t>
            </a:r>
            <a:r>
              <a:rPr sz="1800" dirty="0">
                <a:latin typeface="Calibri"/>
                <a:cs typeface="Calibri"/>
              </a:rPr>
              <a:t>να </a:t>
            </a:r>
            <a:r>
              <a:rPr sz="1800" spc="-5" dirty="0">
                <a:latin typeface="Calibri"/>
                <a:cs typeface="Calibri"/>
              </a:rPr>
              <a:t>βρει </a:t>
            </a:r>
            <a:r>
              <a:rPr sz="1800" spc="-25" dirty="0">
                <a:latin typeface="Calibri"/>
                <a:cs typeface="Calibri"/>
              </a:rPr>
              <a:t>και </a:t>
            </a:r>
            <a:r>
              <a:rPr sz="1800" dirty="0">
                <a:latin typeface="Calibri"/>
                <a:cs typeface="Calibri"/>
              </a:rPr>
              <a:t>να </a:t>
            </a:r>
            <a:r>
              <a:rPr sz="1800" spc="-5" dirty="0">
                <a:latin typeface="Calibri"/>
                <a:cs typeface="Calibri"/>
              </a:rPr>
              <a:t>εξακριβώσει, </a:t>
            </a:r>
            <a:r>
              <a:rPr sz="1800" spc="-10" dirty="0">
                <a:latin typeface="Calibri"/>
                <a:cs typeface="Calibri"/>
              </a:rPr>
              <a:t>μέσω των </a:t>
            </a:r>
            <a:r>
              <a:rPr sz="1800" spc="-5" dirty="0">
                <a:latin typeface="Calibri"/>
                <a:cs typeface="Calibri"/>
              </a:rPr>
              <a:t>αισθητηρίων </a:t>
            </a:r>
            <a:r>
              <a:rPr sz="1800" spc="-10" dirty="0">
                <a:latin typeface="Calibri"/>
                <a:cs typeface="Calibri"/>
              </a:rPr>
              <a:t>οργάνων </a:t>
            </a:r>
            <a:r>
              <a:rPr sz="1800" spc="-5" dirty="0">
                <a:latin typeface="Calibri"/>
                <a:cs typeface="Calibri"/>
              </a:rPr>
              <a:t>του, το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“χαρακτήρα” του </a:t>
            </a:r>
            <a:r>
              <a:rPr sz="1800" spc="-5" dirty="0">
                <a:latin typeface="Calibri"/>
                <a:cs typeface="Calibri"/>
              </a:rPr>
              <a:t>οίνου. Είναι </a:t>
            </a:r>
            <a:r>
              <a:rPr sz="1800" dirty="0">
                <a:latin typeface="Calibri"/>
                <a:cs typeface="Calibri"/>
              </a:rPr>
              <a:t>μια </a:t>
            </a:r>
            <a:r>
              <a:rPr sz="1800" spc="-10" dirty="0">
                <a:latin typeface="Calibri"/>
                <a:cs typeface="Calibri"/>
              </a:rPr>
              <a:t>δοκιμασία </a:t>
            </a:r>
            <a:r>
              <a:rPr sz="1800" spc="-5" dirty="0">
                <a:latin typeface="Calibri"/>
                <a:cs typeface="Calibri"/>
              </a:rPr>
              <a:t>δια </a:t>
            </a:r>
            <a:r>
              <a:rPr sz="1800" spc="-10" dirty="0">
                <a:latin typeface="Calibri"/>
                <a:cs typeface="Calibri"/>
              </a:rPr>
              <a:t>μέσου των </a:t>
            </a:r>
            <a:r>
              <a:rPr sz="1800" spc="-5" dirty="0">
                <a:latin typeface="Calibri"/>
                <a:cs typeface="Calibri"/>
              </a:rPr>
              <a:t>αισθήσεων </a:t>
            </a:r>
            <a:r>
              <a:rPr sz="1800" dirty="0">
                <a:latin typeface="Calibri"/>
                <a:cs typeface="Calibri"/>
              </a:rPr>
              <a:t>που </a:t>
            </a:r>
            <a:r>
              <a:rPr sz="1800" spc="-5" dirty="0">
                <a:latin typeface="Calibri"/>
                <a:cs typeface="Calibri"/>
              </a:rPr>
              <a:t>μας </a:t>
            </a:r>
            <a:r>
              <a:rPr sz="1800" spc="-10" dirty="0">
                <a:latin typeface="Calibri"/>
                <a:cs typeface="Calibri"/>
              </a:rPr>
              <a:t>οδηγεί </a:t>
            </a:r>
            <a:r>
              <a:rPr sz="1800" spc="-5" dirty="0">
                <a:latin typeface="Calibri"/>
                <a:cs typeface="Calibri"/>
              </a:rPr>
              <a:t>στην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“ανάλυση”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οίνου.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71796" y="2428804"/>
            <a:ext cx="4545568" cy="3843406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2246504" y="6507888"/>
            <a:ext cx="47923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alibri"/>
                <a:cs typeface="Calibri"/>
              </a:rPr>
              <a:t>Απεικόνιση</a:t>
            </a:r>
            <a:r>
              <a:rPr sz="1800" b="1" spc="-5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διαδικασίας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οργανοληπτικού</a:t>
            </a:r>
            <a:r>
              <a:rPr sz="1800" b="1" spc="-4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έλεγχου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11430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599" y="0"/>
                </a:lnTo>
              </a:path>
            </a:pathLst>
          </a:custGeom>
          <a:ln w="9524">
            <a:solidFill>
              <a:srgbClr val="9EB8CD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4020" y="6432554"/>
            <a:ext cx="121285" cy="190500"/>
          </a:xfrm>
          <a:custGeom>
            <a:avLst/>
            <a:gdLst/>
            <a:ahLst/>
            <a:cxnLst/>
            <a:rect l="l" t="t" r="r" b="b"/>
            <a:pathLst>
              <a:path w="121284" h="190500">
                <a:moveTo>
                  <a:pt x="0" y="0"/>
                </a:moveTo>
                <a:lnTo>
                  <a:pt x="0" y="190499"/>
                </a:lnTo>
                <a:lnTo>
                  <a:pt x="120658" y="95249"/>
                </a:lnTo>
                <a:lnTo>
                  <a:pt x="0" y="0"/>
                </a:lnTo>
                <a:close/>
              </a:path>
            </a:pathLst>
          </a:custGeom>
          <a:solidFill>
            <a:srgbClr val="9EB8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8740" y="220212"/>
            <a:ext cx="39433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5" dirty="0"/>
              <a:t>Οργανοληπτικός</a:t>
            </a:r>
            <a:r>
              <a:rPr spc="-55" dirty="0"/>
              <a:t> </a:t>
            </a:r>
            <a:r>
              <a:rPr spc="-5" dirty="0"/>
              <a:t>Έλεγχος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93011" y="1304031"/>
            <a:ext cx="8773160" cy="4964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4135" algn="just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Ο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οργανοληπτικός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έλεγχος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σκοπεύει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στην:</a:t>
            </a:r>
            <a:endParaRPr sz="1800">
              <a:latin typeface="Calibri"/>
              <a:cs typeface="Calibri"/>
            </a:endParaRPr>
          </a:p>
          <a:p>
            <a:pPr marL="12700" marR="6350" algn="just">
              <a:lnSpc>
                <a:spcPct val="100000"/>
              </a:lnSpc>
              <a:buFont typeface="Wingdings"/>
              <a:buChar char=""/>
              <a:tabLst>
                <a:tab pos="246379" algn="l"/>
              </a:tabLst>
            </a:pPr>
            <a:r>
              <a:rPr sz="1800" b="1" spc="-5" dirty="0">
                <a:latin typeface="Calibri"/>
                <a:cs typeface="Calibri"/>
              </a:rPr>
              <a:t>Εκτίμηση </a:t>
            </a:r>
            <a:r>
              <a:rPr sz="1800" b="1" dirty="0">
                <a:latin typeface="Calibri"/>
                <a:cs typeface="Calibri"/>
              </a:rPr>
              <a:t>της </a:t>
            </a:r>
            <a:r>
              <a:rPr sz="1800" b="1" spc="-10" dirty="0">
                <a:latin typeface="Calibri"/>
                <a:cs typeface="Calibri"/>
              </a:rPr>
              <a:t>ποιότητας </a:t>
            </a:r>
            <a:r>
              <a:rPr sz="1800" b="1" spc="-5" dirty="0">
                <a:latin typeface="Calibri"/>
                <a:cs typeface="Calibri"/>
              </a:rPr>
              <a:t>του </a:t>
            </a:r>
            <a:r>
              <a:rPr sz="1800" b="1" spc="-10" dirty="0">
                <a:latin typeface="Calibri"/>
                <a:cs typeface="Calibri"/>
              </a:rPr>
              <a:t>οίνου</a:t>
            </a:r>
            <a:r>
              <a:rPr sz="1800" spc="-10" dirty="0">
                <a:latin typeface="Calibri"/>
                <a:cs typeface="Calibri"/>
              </a:rPr>
              <a:t>. </a:t>
            </a:r>
            <a:r>
              <a:rPr sz="1800" dirty="0">
                <a:latin typeface="Calibri"/>
                <a:cs typeface="Calibri"/>
              </a:rPr>
              <a:t>Αν </a:t>
            </a:r>
            <a:r>
              <a:rPr sz="1800" spc="-25" dirty="0">
                <a:latin typeface="Calibri"/>
                <a:cs typeface="Calibri"/>
              </a:rPr>
              <a:t>και </a:t>
            </a:r>
            <a:r>
              <a:rPr sz="1800" spc="5" dirty="0">
                <a:latin typeface="Calibri"/>
                <a:cs typeface="Calibri"/>
              </a:rPr>
              <a:t>οι </a:t>
            </a:r>
            <a:r>
              <a:rPr sz="1800" spc="-5" dirty="0">
                <a:latin typeface="Calibri"/>
                <a:cs typeface="Calibri"/>
              </a:rPr>
              <a:t>αναλυτικές μέθοδοι σήμερα είναι </a:t>
            </a:r>
            <a:r>
              <a:rPr sz="1800" spc="-15" dirty="0">
                <a:latin typeface="Calibri"/>
                <a:cs typeface="Calibri"/>
              </a:rPr>
              <a:t>ικανές </a:t>
            </a:r>
            <a:r>
              <a:rPr sz="1800" spc="-5" dirty="0">
                <a:latin typeface="Calibri"/>
                <a:cs typeface="Calibri"/>
              </a:rPr>
              <a:t>να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δώσουν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πληροφορίες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για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πάνω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από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300</a:t>
            </a:r>
            <a:r>
              <a:rPr sz="1800" dirty="0">
                <a:latin typeface="Calibri"/>
                <a:cs typeface="Calibri"/>
              </a:rPr>
              <a:t> ουσίες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που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υπάρχουν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στον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οίνο,</a:t>
            </a:r>
            <a:r>
              <a:rPr sz="1800" spc="-5" dirty="0">
                <a:latin typeface="Calibri"/>
                <a:cs typeface="Calibri"/>
              </a:rPr>
              <a:t> εν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τούτοις 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υπάρχουν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πολλές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ακόμα,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5" dirty="0">
                <a:latin typeface="Calibri"/>
                <a:cs typeface="Calibri"/>
              </a:rPr>
              <a:t>σε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πολύ</a:t>
            </a:r>
            <a:r>
              <a:rPr sz="1800" spc="-5" dirty="0">
                <a:latin typeface="Calibri"/>
                <a:cs typeface="Calibri"/>
              </a:rPr>
              <a:t> μικρή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συγκέντρωση,</a:t>
            </a:r>
            <a:r>
              <a:rPr sz="1800" dirty="0">
                <a:latin typeface="Calibri"/>
                <a:cs typeface="Calibri"/>
              </a:rPr>
              <a:t> που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είναι</a:t>
            </a:r>
            <a:r>
              <a:rPr sz="1800" dirty="0">
                <a:latin typeface="Calibri"/>
                <a:cs typeface="Calibri"/>
              </a:rPr>
              <a:t> υπεύθυνες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για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το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διαφορετικό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χαρακτήρα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των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οίνων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γίνονται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αντιληπτές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μόνο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μέσω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των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αισθήσεων.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Wingdings"/>
              <a:buChar char=""/>
            </a:pPr>
            <a:endParaRPr sz="175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  <a:buFont typeface="Wingdings"/>
              <a:buChar char=""/>
              <a:tabLst>
                <a:tab pos="246379" algn="l"/>
              </a:tabLst>
            </a:pPr>
            <a:r>
              <a:rPr sz="1800" b="1" spc="-5" dirty="0">
                <a:latin typeface="Calibri"/>
                <a:cs typeface="Calibri"/>
              </a:rPr>
              <a:t>Ανάλυση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των</a:t>
            </a:r>
            <a:r>
              <a:rPr sz="1800" b="1" spc="-5" dirty="0">
                <a:latin typeface="Calibri"/>
                <a:cs typeface="Calibri"/>
              </a:rPr>
              <a:t> γευστικών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25" dirty="0">
                <a:latin typeface="Calibri"/>
                <a:cs typeface="Calibri"/>
              </a:rPr>
              <a:t>και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αρωματικών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χαρακτηριστικών</a:t>
            </a:r>
            <a:r>
              <a:rPr sz="1800" b="1" spc="-5" dirty="0">
                <a:latin typeface="Calibri"/>
                <a:cs typeface="Calibri"/>
              </a:rPr>
              <a:t> του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οίνου</a:t>
            </a:r>
            <a:r>
              <a:rPr sz="1800" spc="-10" dirty="0">
                <a:latin typeface="Calibri"/>
                <a:cs typeface="Calibri"/>
              </a:rPr>
              <a:t>,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ώστε</a:t>
            </a:r>
            <a:r>
              <a:rPr sz="1800" spc="5" dirty="0">
                <a:latin typeface="Calibri"/>
                <a:cs typeface="Calibri"/>
              </a:rPr>
              <a:t> να 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καταλάβουμε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35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να </a:t>
            </a:r>
            <a:r>
              <a:rPr sz="1800" spc="-10" dirty="0">
                <a:latin typeface="Calibri"/>
                <a:cs typeface="Calibri"/>
              </a:rPr>
              <a:t>εξηγήσουμε </a:t>
            </a:r>
            <a:r>
              <a:rPr sz="1800" spc="-15" dirty="0">
                <a:latin typeface="Calibri"/>
                <a:cs typeface="Calibri"/>
              </a:rPr>
              <a:t>την </a:t>
            </a:r>
            <a:r>
              <a:rPr sz="1800" dirty="0">
                <a:latin typeface="Calibri"/>
                <a:cs typeface="Calibri"/>
              </a:rPr>
              <a:t>προέλευση </a:t>
            </a:r>
            <a:r>
              <a:rPr sz="1800" spc="-15" dirty="0">
                <a:latin typeface="Calibri"/>
                <a:cs typeface="Calibri"/>
              </a:rPr>
              <a:t>των</a:t>
            </a:r>
            <a:r>
              <a:rPr sz="1800" spc="37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προτερημάτων </a:t>
            </a:r>
            <a:r>
              <a:rPr sz="1800" dirty="0">
                <a:latin typeface="Calibri"/>
                <a:cs typeface="Calibri"/>
              </a:rPr>
              <a:t>ή </a:t>
            </a:r>
            <a:r>
              <a:rPr sz="1800" spc="-10" dirty="0">
                <a:latin typeface="Calibri"/>
                <a:cs typeface="Calibri"/>
              </a:rPr>
              <a:t>των</a:t>
            </a:r>
            <a:r>
              <a:rPr sz="1800" spc="39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ελαττωμάτων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του,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καθώς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να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τον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αξιοποιήσουμε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με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τον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καλύτερο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δυνατό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τρόπο.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Wingdings"/>
              <a:buChar char=""/>
            </a:pPr>
            <a:endParaRPr sz="175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  <a:buFont typeface="Wingdings"/>
              <a:buChar char=""/>
              <a:tabLst>
                <a:tab pos="246379" algn="l"/>
              </a:tabLst>
            </a:pPr>
            <a:r>
              <a:rPr sz="1800" b="1" spc="-10" dirty="0">
                <a:latin typeface="Calibri"/>
                <a:cs typeface="Calibri"/>
              </a:rPr>
              <a:t>Ταξινόμηση </a:t>
            </a:r>
            <a:r>
              <a:rPr sz="1800" b="1" spc="-20" dirty="0">
                <a:latin typeface="Calibri"/>
                <a:cs typeface="Calibri"/>
              </a:rPr>
              <a:t>και </a:t>
            </a:r>
            <a:r>
              <a:rPr sz="1800" b="1" spc="-10" dirty="0">
                <a:latin typeface="Calibri"/>
                <a:cs typeface="Calibri"/>
              </a:rPr>
              <a:t>σύγκριση </a:t>
            </a:r>
            <a:r>
              <a:rPr sz="1800" b="1" spc="-15" dirty="0">
                <a:latin typeface="Calibri"/>
                <a:cs typeface="Calibri"/>
              </a:rPr>
              <a:t>οίνων </a:t>
            </a:r>
            <a:r>
              <a:rPr sz="1800" b="1" spc="-5" dirty="0">
                <a:latin typeface="Calibri"/>
                <a:cs typeface="Calibri"/>
              </a:rPr>
              <a:t>ιδίου </a:t>
            </a:r>
            <a:r>
              <a:rPr sz="1800" b="1" dirty="0">
                <a:latin typeface="Calibri"/>
                <a:cs typeface="Calibri"/>
              </a:rPr>
              <a:t>τύπου</a:t>
            </a:r>
            <a:r>
              <a:rPr sz="1800" dirty="0">
                <a:latin typeface="Calibri"/>
                <a:cs typeface="Calibri"/>
              </a:rPr>
              <a:t>, </a:t>
            </a:r>
            <a:r>
              <a:rPr sz="1800" spc="-5" dirty="0">
                <a:latin typeface="Calibri"/>
                <a:cs typeface="Calibri"/>
              </a:rPr>
              <a:t>αλλά </a:t>
            </a:r>
            <a:r>
              <a:rPr sz="1800" spc="-20" dirty="0">
                <a:latin typeface="Calibri"/>
                <a:cs typeface="Calibri"/>
              </a:rPr>
              <a:t>και </a:t>
            </a:r>
            <a:r>
              <a:rPr sz="1800" dirty="0">
                <a:latin typeface="Calibri"/>
                <a:cs typeface="Calibri"/>
              </a:rPr>
              <a:t>στον προσδιορισμό </a:t>
            </a:r>
            <a:r>
              <a:rPr sz="1800" spc="-5" dirty="0">
                <a:latin typeface="Calibri"/>
                <a:cs typeface="Calibri"/>
              </a:rPr>
              <a:t>της </a:t>
            </a:r>
            <a:r>
              <a:rPr sz="1800" spc="-10" dirty="0">
                <a:latin typeface="Calibri"/>
                <a:cs typeface="Calibri"/>
              </a:rPr>
              <a:t>ποιότητας 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διαφορετικών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τύπων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με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αντικειμενικά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κριτήρια.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Wingdings"/>
              <a:buChar char=""/>
            </a:pPr>
            <a:endParaRPr sz="1750">
              <a:latin typeface="Calibri"/>
              <a:cs typeface="Calibri"/>
            </a:endParaRPr>
          </a:p>
          <a:p>
            <a:pPr marL="194945" indent="-182880" algn="just">
              <a:lnSpc>
                <a:spcPct val="100000"/>
              </a:lnSpc>
              <a:buFont typeface="Wingdings"/>
              <a:buChar char=""/>
              <a:tabLst>
                <a:tab pos="195580" algn="l"/>
              </a:tabLst>
            </a:pPr>
            <a:r>
              <a:rPr sz="1800" b="1" dirty="0">
                <a:latin typeface="Calibri"/>
                <a:cs typeface="Calibri"/>
              </a:rPr>
              <a:t>Εκτίμηση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της</a:t>
            </a:r>
            <a:r>
              <a:rPr sz="1800" b="1" spc="1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εμπορικής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αξίας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συγκριτικά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με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άλλους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οίνους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κοινής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προέλευσης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τύπου.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Wingdings"/>
              <a:buChar char=""/>
            </a:pPr>
            <a:endParaRPr sz="1750">
              <a:latin typeface="Calibri"/>
              <a:cs typeface="Calibri"/>
            </a:endParaRPr>
          </a:p>
          <a:p>
            <a:pPr marL="12700" marR="5715" indent="-635" algn="just">
              <a:lnSpc>
                <a:spcPct val="100000"/>
              </a:lnSpc>
              <a:buFont typeface="Wingdings"/>
              <a:buChar char=""/>
              <a:tabLst>
                <a:tab pos="246379" algn="l"/>
              </a:tabLst>
            </a:pPr>
            <a:r>
              <a:rPr sz="1800" b="1" spc="-5" dirty="0">
                <a:latin typeface="Calibri"/>
                <a:cs typeface="Calibri"/>
              </a:rPr>
              <a:t>Εκτίμηση από τους εξειδικευμένους επαγγελματίες </a:t>
            </a:r>
            <a:r>
              <a:rPr sz="1800" spc="-10" dirty="0">
                <a:latin typeface="Calibri"/>
                <a:cs typeface="Calibri"/>
              </a:rPr>
              <a:t>οινολόγους, </a:t>
            </a:r>
            <a:r>
              <a:rPr sz="1800" spc="-15" dirty="0">
                <a:latin typeface="Calibri"/>
                <a:cs typeface="Calibri"/>
              </a:rPr>
              <a:t>οινολογικών </a:t>
            </a:r>
            <a:r>
              <a:rPr sz="1800" spc="-5" dirty="0">
                <a:latin typeface="Calibri"/>
                <a:cs typeface="Calibri"/>
              </a:rPr>
              <a:t>τεχνικών </a:t>
            </a:r>
            <a:r>
              <a:rPr sz="1800" spc="-20" dirty="0">
                <a:latin typeface="Calibri"/>
                <a:cs typeface="Calibri"/>
              </a:rPr>
              <a:t>και 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κατεργασιών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5" dirty="0">
                <a:latin typeface="Calibri"/>
                <a:cs typeface="Calibri"/>
              </a:rPr>
              <a:t>ώστε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να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βγουν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συμπεράσματα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χρήσιμα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για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την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οινοποίηση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αλλά</a:t>
            </a:r>
            <a:r>
              <a:rPr sz="1800" spc="38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και</a:t>
            </a:r>
            <a:r>
              <a:rPr sz="1800" spc="36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την 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εξέλιξη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προϊόντος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4020" y="6432554"/>
            <a:ext cx="121285" cy="190500"/>
          </a:xfrm>
          <a:custGeom>
            <a:avLst/>
            <a:gdLst/>
            <a:ahLst/>
            <a:cxnLst/>
            <a:rect l="l" t="t" r="r" b="b"/>
            <a:pathLst>
              <a:path w="121284" h="190500">
                <a:moveTo>
                  <a:pt x="0" y="0"/>
                </a:moveTo>
                <a:lnTo>
                  <a:pt x="0" y="190499"/>
                </a:lnTo>
                <a:lnTo>
                  <a:pt x="120658" y="95249"/>
                </a:lnTo>
                <a:lnTo>
                  <a:pt x="0" y="0"/>
                </a:lnTo>
                <a:close/>
              </a:path>
            </a:pathLst>
          </a:custGeom>
          <a:solidFill>
            <a:srgbClr val="9EB8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740" y="220212"/>
            <a:ext cx="40798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Οργανοληπτική</a:t>
            </a:r>
            <a:r>
              <a:rPr spc="-30" dirty="0"/>
              <a:t> </a:t>
            </a:r>
            <a:r>
              <a:rPr spc="-5" dirty="0"/>
              <a:t>δοκιμασία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40" y="946780"/>
            <a:ext cx="8986520" cy="2876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marR="5080" indent="-273050">
              <a:lnSpc>
                <a:spcPct val="100000"/>
              </a:lnSpc>
              <a:spcBef>
                <a:spcPts val="1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5" dirty="0">
                <a:latin typeface="Calibri"/>
                <a:cs typeface="Calibri"/>
              </a:rPr>
              <a:t>Σ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τη</a:t>
            </a:r>
            <a:r>
              <a:rPr sz="1800" u="dashLong" spc="3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1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γλώσσα</a:t>
            </a:r>
            <a:r>
              <a:rPr sz="1800" u="dashLong" spc="30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υπάρχουν</a:t>
            </a:r>
            <a:r>
              <a:rPr sz="1800" u="dashLong" spc="3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εξειδικευμένοι</a:t>
            </a:r>
            <a:r>
              <a:rPr sz="1800" u="dashLong" spc="30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υποδοχείς</a:t>
            </a:r>
            <a:r>
              <a:rPr sz="1800" u="dashLong" spc="30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για</a:t>
            </a:r>
            <a:r>
              <a:rPr sz="1800" u="dashLong" spc="30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τις</a:t>
            </a:r>
            <a:r>
              <a:rPr sz="1800" u="dashLong" spc="3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τέσσερις</a:t>
            </a:r>
            <a:r>
              <a:rPr sz="1800" u="dashLong" spc="31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βασικές</a:t>
            </a:r>
            <a:r>
              <a:rPr sz="1800" u="dashLong" spc="30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γεύσεις,</a:t>
            </a:r>
            <a:r>
              <a:rPr sz="1800" u="dashLong" spc="30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3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γλ</a:t>
            </a:r>
            <a:r>
              <a:rPr sz="1800" spc="-30" dirty="0">
                <a:latin typeface="Calibri"/>
                <a:cs typeface="Calibri"/>
              </a:rPr>
              <a:t>υκό,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πικρό,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ξινό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αλμυρό.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marR="5080" indent="-273050">
              <a:lnSpc>
                <a:spcPct val="100000"/>
              </a:lnSpc>
              <a:spcBef>
                <a:spcPts val="116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80" dirty="0">
                <a:latin typeface="Calibri"/>
                <a:cs typeface="Calibri"/>
              </a:rPr>
              <a:t>Το</a:t>
            </a:r>
            <a:r>
              <a:rPr sz="1800" spc="-6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αλμυρό</a:t>
            </a:r>
            <a:r>
              <a:rPr sz="1800" spc="26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γίνεται</a:t>
            </a:r>
            <a:r>
              <a:rPr sz="1800" spc="27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αντιληπτό</a:t>
            </a:r>
            <a:r>
              <a:rPr sz="1800" spc="27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με</a:t>
            </a:r>
            <a:r>
              <a:rPr sz="1800" spc="254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το</a:t>
            </a:r>
            <a:r>
              <a:rPr sz="1800" spc="25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πλάγιο</a:t>
            </a:r>
            <a:r>
              <a:rPr sz="1800" spc="27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μέρος</a:t>
            </a:r>
            <a:r>
              <a:rPr sz="1800" spc="26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της</a:t>
            </a:r>
            <a:r>
              <a:rPr sz="1800" spc="26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γλώσσας,</a:t>
            </a:r>
            <a:r>
              <a:rPr sz="1800" spc="254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και</a:t>
            </a:r>
            <a:r>
              <a:rPr sz="1800" spc="27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25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γλυκό</a:t>
            </a:r>
            <a:r>
              <a:rPr sz="1800" spc="26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με</a:t>
            </a:r>
            <a:r>
              <a:rPr sz="1800" spc="26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την</a:t>
            </a:r>
            <a:r>
              <a:rPr sz="1800" spc="254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άκρη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(εμπρόσθιο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άκρο)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της </a:t>
            </a:r>
            <a:r>
              <a:rPr sz="1800" spc="-10" dirty="0">
                <a:latin typeface="Calibri"/>
                <a:cs typeface="Calibri"/>
              </a:rPr>
              <a:t>γλώσσας.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marR="7620" indent="-273050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80" dirty="0">
                <a:latin typeface="Calibri"/>
                <a:cs typeface="Calibri"/>
              </a:rPr>
              <a:t>Το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ξινό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γίνεται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αντιληπτό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με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τα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εμπρόσθια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άκρα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της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γλώσσας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τα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ούλα,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και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το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πικρό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με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το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πίσω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μέρος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της </a:t>
            </a:r>
            <a:r>
              <a:rPr sz="1800" spc="-10" dirty="0">
                <a:latin typeface="Calibri"/>
                <a:cs typeface="Calibri"/>
              </a:rPr>
              <a:t>πάνω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επιφάνειας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της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γλώσσας.</a:t>
            </a:r>
            <a:endParaRPr sz="1800">
              <a:latin typeface="Calibri"/>
              <a:cs typeface="Calibri"/>
            </a:endParaRPr>
          </a:p>
          <a:p>
            <a:pPr marL="285115" indent="-273050">
              <a:lnSpc>
                <a:spcPct val="100000"/>
              </a:lnSpc>
              <a:spcBef>
                <a:spcPts val="60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80" dirty="0">
                <a:latin typeface="Calibri"/>
                <a:cs typeface="Calibri"/>
              </a:rPr>
              <a:t>Το</a:t>
            </a:r>
            <a:r>
              <a:rPr sz="1800" spc="-5" dirty="0">
                <a:latin typeface="Calibri"/>
                <a:cs typeface="Calibri"/>
              </a:rPr>
              <a:t> όριο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αντίληψης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μιας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γεύσης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(taste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threshold)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είναι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έννοια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που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χρησιμοποιείται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συχνά.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86140" y="3857664"/>
            <a:ext cx="2500374" cy="2659632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4020" y="6432554"/>
            <a:ext cx="121285" cy="190500"/>
          </a:xfrm>
          <a:custGeom>
            <a:avLst/>
            <a:gdLst/>
            <a:ahLst/>
            <a:cxnLst/>
            <a:rect l="l" t="t" r="r" b="b"/>
            <a:pathLst>
              <a:path w="121284" h="190500">
                <a:moveTo>
                  <a:pt x="0" y="0"/>
                </a:moveTo>
                <a:lnTo>
                  <a:pt x="0" y="190499"/>
                </a:lnTo>
                <a:lnTo>
                  <a:pt x="120658" y="95249"/>
                </a:lnTo>
                <a:lnTo>
                  <a:pt x="0" y="0"/>
                </a:lnTo>
                <a:close/>
              </a:path>
            </a:pathLst>
          </a:custGeom>
          <a:solidFill>
            <a:srgbClr val="9EB8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740" y="220212"/>
            <a:ext cx="40798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Οργανοληπτική</a:t>
            </a:r>
            <a:r>
              <a:rPr spc="-30" dirty="0"/>
              <a:t> </a:t>
            </a:r>
            <a:r>
              <a:rPr spc="-5" dirty="0"/>
              <a:t>δοκιμασία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40" y="946780"/>
            <a:ext cx="8985885" cy="4202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marR="5080" indent="-273050" algn="just">
              <a:lnSpc>
                <a:spcPct val="100000"/>
              </a:lnSpc>
              <a:spcBef>
                <a:spcPts val="1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dirty="0">
                <a:latin typeface="Calibri"/>
                <a:cs typeface="Calibri"/>
              </a:rPr>
              <a:t>Κ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ατά </a:t>
            </a:r>
            <a:r>
              <a:rPr sz="1800" u="dashLong" spc="-1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την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οπτική</a:t>
            </a:r>
            <a:r>
              <a:rPr sz="1800" u="dashLong" spc="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παρατήρηση, για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1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την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αποτίμηση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της διαύγειας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γίνεται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παρατήρηση</a:t>
            </a:r>
            <a:r>
              <a:rPr sz="1800" dirty="0">
                <a:latin typeface="Calibri"/>
                <a:cs typeface="Calibri"/>
              </a:rPr>
              <a:t> σε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μαύρο </a:t>
            </a:r>
            <a:r>
              <a:rPr sz="1800" spc="-5" dirty="0">
                <a:latin typeface="Calibri"/>
                <a:cs typeface="Calibri"/>
              </a:rPr>
              <a:t>φόντο </a:t>
            </a:r>
            <a:r>
              <a:rPr sz="1800" dirty="0">
                <a:latin typeface="Calibri"/>
                <a:cs typeface="Calibri"/>
              </a:rPr>
              <a:t>με </a:t>
            </a:r>
            <a:r>
              <a:rPr sz="1800" spc="-5" dirty="0">
                <a:latin typeface="Calibri"/>
                <a:cs typeface="Calibri"/>
              </a:rPr>
              <a:t>πλάγιο </a:t>
            </a:r>
            <a:r>
              <a:rPr sz="1800" spc="-10" dirty="0">
                <a:latin typeface="Calibri"/>
                <a:cs typeface="Calibri"/>
              </a:rPr>
              <a:t>φωτισμό,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 χρώματος </a:t>
            </a:r>
            <a:r>
              <a:rPr sz="1800" spc="5" dirty="0">
                <a:latin typeface="Calibri"/>
                <a:cs typeface="Calibri"/>
              </a:rPr>
              <a:t>σε </a:t>
            </a:r>
            <a:r>
              <a:rPr sz="1800" spc="-15" dirty="0">
                <a:latin typeface="Calibri"/>
                <a:cs typeface="Calibri"/>
              </a:rPr>
              <a:t>λευκό </a:t>
            </a:r>
            <a:r>
              <a:rPr sz="1800" spc="-5" dirty="0">
                <a:latin typeface="Calibri"/>
                <a:cs typeface="Calibri"/>
              </a:rPr>
              <a:t>φόντο </a:t>
            </a:r>
            <a:r>
              <a:rPr sz="1800" dirty="0">
                <a:latin typeface="Calibri"/>
                <a:cs typeface="Calibri"/>
              </a:rPr>
              <a:t>με </a:t>
            </a:r>
            <a:r>
              <a:rPr sz="1800" spc="-5" dirty="0">
                <a:latin typeface="Calibri"/>
                <a:cs typeface="Calibri"/>
              </a:rPr>
              <a:t>χρήση </a:t>
            </a:r>
            <a:r>
              <a:rPr sz="1800" spc="-15" dirty="0">
                <a:latin typeface="Calibri"/>
                <a:cs typeface="Calibri"/>
              </a:rPr>
              <a:t>φυσικού 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φωτός.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indent="-273050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  <a:tab pos="741045" algn="l"/>
                <a:tab pos="1122045" algn="l"/>
                <a:tab pos="2437130" algn="l"/>
                <a:tab pos="2728595" algn="l"/>
                <a:tab pos="4094479" algn="l"/>
                <a:tab pos="4911090" algn="l"/>
                <a:tab pos="5457190" algn="l"/>
                <a:tab pos="6198235" algn="l"/>
                <a:tab pos="6656705" algn="l"/>
                <a:tab pos="7476490" algn="l"/>
                <a:tab pos="8667115" algn="l"/>
              </a:tabLst>
            </a:pPr>
            <a:r>
              <a:rPr sz="1800" spc="-5" dirty="0">
                <a:latin typeface="Calibri"/>
                <a:cs typeface="Calibri"/>
              </a:rPr>
              <a:t>Γ</a:t>
            </a:r>
            <a:r>
              <a:rPr sz="1800" spc="5" dirty="0">
                <a:latin typeface="Calibri"/>
                <a:cs typeface="Calibri"/>
              </a:rPr>
              <a:t>ι</a:t>
            </a:r>
            <a:r>
              <a:rPr sz="1800" dirty="0">
                <a:latin typeface="Calibri"/>
                <a:cs typeface="Calibri"/>
              </a:rPr>
              <a:t>α	</a:t>
            </a:r>
            <a:r>
              <a:rPr sz="1800" spc="-5" dirty="0">
                <a:latin typeface="Calibri"/>
                <a:cs typeface="Calibri"/>
              </a:rPr>
              <a:t>τ</a:t>
            </a:r>
            <a:r>
              <a:rPr sz="1800" dirty="0">
                <a:latin typeface="Calibri"/>
                <a:cs typeface="Calibri"/>
              </a:rPr>
              <a:t>η	</a:t>
            </a:r>
            <a:r>
              <a:rPr sz="1800" spc="-35" dirty="0">
                <a:latin typeface="Calibri"/>
                <a:cs typeface="Calibri"/>
              </a:rPr>
              <a:t>λ</a:t>
            </a:r>
            <a:r>
              <a:rPr sz="1800" spc="5" dirty="0">
                <a:latin typeface="Calibri"/>
                <a:cs typeface="Calibri"/>
              </a:rPr>
              <a:t>α</a:t>
            </a:r>
            <a:r>
              <a:rPr sz="1800" spc="-10" dirty="0">
                <a:latin typeface="Calibri"/>
                <a:cs typeface="Calibri"/>
              </a:rPr>
              <a:t>μ</a:t>
            </a:r>
            <a:r>
              <a:rPr sz="1800" dirty="0">
                <a:latin typeface="Calibri"/>
                <a:cs typeface="Calibri"/>
              </a:rPr>
              <a:t>π</a:t>
            </a:r>
            <a:r>
              <a:rPr sz="1800" spc="-5" dirty="0">
                <a:latin typeface="Calibri"/>
                <a:cs typeface="Calibri"/>
              </a:rPr>
              <a:t>ρ</a:t>
            </a:r>
            <a:r>
              <a:rPr sz="1800" spc="5" dirty="0">
                <a:latin typeface="Calibri"/>
                <a:cs typeface="Calibri"/>
              </a:rPr>
              <a:t>ό</a:t>
            </a:r>
            <a:r>
              <a:rPr sz="1800" spc="-5" dirty="0">
                <a:latin typeface="Calibri"/>
                <a:cs typeface="Calibri"/>
              </a:rPr>
              <a:t>τ</a:t>
            </a:r>
            <a:r>
              <a:rPr sz="1800" spc="-25" dirty="0">
                <a:latin typeface="Calibri"/>
                <a:cs typeface="Calibri"/>
              </a:rPr>
              <a:t>η</a:t>
            </a:r>
            <a:r>
              <a:rPr sz="1800" spc="-15" dirty="0">
                <a:latin typeface="Calibri"/>
                <a:cs typeface="Calibri"/>
              </a:rPr>
              <a:t>τ</a:t>
            </a:r>
            <a:r>
              <a:rPr sz="1800" dirty="0">
                <a:latin typeface="Calibri"/>
                <a:cs typeface="Calibri"/>
              </a:rPr>
              <a:t>α	η	</a:t>
            </a:r>
            <a:r>
              <a:rPr sz="1800" spc="-15" dirty="0">
                <a:latin typeface="Calibri"/>
                <a:cs typeface="Calibri"/>
              </a:rPr>
              <a:t>π</a:t>
            </a:r>
            <a:r>
              <a:rPr sz="1800" spc="-5" dirty="0">
                <a:latin typeface="Calibri"/>
                <a:cs typeface="Calibri"/>
              </a:rPr>
              <a:t>α</a:t>
            </a:r>
            <a:r>
              <a:rPr sz="1800" spc="-10" dirty="0">
                <a:latin typeface="Calibri"/>
                <a:cs typeface="Calibri"/>
              </a:rPr>
              <a:t>ρ</a:t>
            </a:r>
            <a:r>
              <a:rPr sz="1800" spc="5" dirty="0">
                <a:latin typeface="Calibri"/>
                <a:cs typeface="Calibri"/>
              </a:rPr>
              <a:t>ατ</a:t>
            </a:r>
            <a:r>
              <a:rPr sz="1800" spc="-5" dirty="0">
                <a:latin typeface="Calibri"/>
                <a:cs typeface="Calibri"/>
              </a:rPr>
              <a:t>ή</a:t>
            </a:r>
            <a:r>
              <a:rPr sz="1800" spc="-15" dirty="0">
                <a:latin typeface="Calibri"/>
                <a:cs typeface="Calibri"/>
              </a:rPr>
              <a:t>ρ</a:t>
            </a:r>
            <a:r>
              <a:rPr sz="1800" spc="-5" dirty="0">
                <a:latin typeface="Calibri"/>
                <a:cs typeface="Calibri"/>
              </a:rPr>
              <a:t>ησ</a:t>
            </a:r>
            <a:r>
              <a:rPr sz="1800" dirty="0">
                <a:latin typeface="Calibri"/>
                <a:cs typeface="Calibri"/>
              </a:rPr>
              <a:t>η	</a:t>
            </a:r>
            <a:r>
              <a:rPr sz="1800" spc="-5" dirty="0">
                <a:latin typeface="Calibri"/>
                <a:cs typeface="Calibri"/>
              </a:rPr>
              <a:t>γ</a:t>
            </a:r>
            <a:r>
              <a:rPr sz="1800" spc="-30" dirty="0">
                <a:latin typeface="Calibri"/>
                <a:cs typeface="Calibri"/>
              </a:rPr>
              <a:t>ί</a:t>
            </a:r>
            <a:r>
              <a:rPr sz="1800" dirty="0">
                <a:latin typeface="Calibri"/>
                <a:cs typeface="Calibri"/>
              </a:rPr>
              <a:t>ν</a:t>
            </a:r>
            <a:r>
              <a:rPr sz="1800" spc="-15" dirty="0">
                <a:latin typeface="Calibri"/>
                <a:cs typeface="Calibri"/>
              </a:rPr>
              <a:t>ε</a:t>
            </a:r>
            <a:r>
              <a:rPr sz="1800" spc="-5" dirty="0">
                <a:latin typeface="Calibri"/>
                <a:cs typeface="Calibri"/>
              </a:rPr>
              <a:t>τα</a:t>
            </a:r>
            <a:r>
              <a:rPr sz="1800" dirty="0">
                <a:latin typeface="Calibri"/>
                <a:cs typeface="Calibri"/>
              </a:rPr>
              <a:t>ι	</a:t>
            </a:r>
            <a:r>
              <a:rPr sz="1800" spc="-5" dirty="0">
                <a:latin typeface="Calibri"/>
                <a:cs typeface="Calibri"/>
              </a:rPr>
              <a:t>απ</a:t>
            </a:r>
            <a:r>
              <a:rPr sz="1800" dirty="0">
                <a:latin typeface="Calibri"/>
                <a:cs typeface="Calibri"/>
              </a:rPr>
              <a:t>ό	</a:t>
            </a:r>
            <a:r>
              <a:rPr sz="1800" spc="-15" dirty="0">
                <a:latin typeface="Calibri"/>
                <a:cs typeface="Calibri"/>
              </a:rPr>
              <a:t>π</a:t>
            </a:r>
            <a:r>
              <a:rPr sz="1800" spc="5" dirty="0">
                <a:latin typeface="Calibri"/>
                <a:cs typeface="Calibri"/>
              </a:rPr>
              <a:t>ά</a:t>
            </a:r>
            <a:r>
              <a:rPr sz="1800" spc="-20" dirty="0">
                <a:latin typeface="Calibri"/>
                <a:cs typeface="Calibri"/>
              </a:rPr>
              <a:t>ν</a:t>
            </a:r>
            <a:r>
              <a:rPr sz="1800" dirty="0">
                <a:latin typeface="Calibri"/>
                <a:cs typeface="Calibri"/>
              </a:rPr>
              <a:t>ω,	</a:t>
            </a:r>
            <a:r>
              <a:rPr sz="1800" spc="-55" dirty="0">
                <a:latin typeface="Calibri"/>
                <a:cs typeface="Calibri"/>
              </a:rPr>
              <a:t>κ</a:t>
            </a:r>
            <a:r>
              <a:rPr sz="1800" spc="-5" dirty="0">
                <a:latin typeface="Calibri"/>
                <a:cs typeface="Calibri"/>
              </a:rPr>
              <a:t>α</a:t>
            </a:r>
            <a:r>
              <a:rPr sz="1800" dirty="0">
                <a:latin typeface="Calibri"/>
                <a:cs typeface="Calibri"/>
              </a:rPr>
              <a:t>ι	</a:t>
            </a:r>
            <a:r>
              <a:rPr sz="1800" spc="-5" dirty="0">
                <a:latin typeface="Calibri"/>
                <a:cs typeface="Calibri"/>
              </a:rPr>
              <a:t>γ</a:t>
            </a:r>
            <a:r>
              <a:rPr sz="1800" spc="-30" dirty="0">
                <a:latin typeface="Calibri"/>
                <a:cs typeface="Calibri"/>
              </a:rPr>
              <a:t>ί</a:t>
            </a:r>
            <a:r>
              <a:rPr sz="1800" spc="5" dirty="0">
                <a:latin typeface="Calibri"/>
                <a:cs typeface="Calibri"/>
              </a:rPr>
              <a:t>ν</a:t>
            </a:r>
            <a:r>
              <a:rPr sz="1800" dirty="0">
                <a:latin typeface="Calibri"/>
                <a:cs typeface="Calibri"/>
              </a:rPr>
              <a:t>ε</a:t>
            </a:r>
            <a:r>
              <a:rPr sz="1800" spc="-15" dirty="0">
                <a:latin typeface="Calibri"/>
                <a:cs typeface="Calibri"/>
              </a:rPr>
              <a:t>τ</a:t>
            </a:r>
            <a:r>
              <a:rPr sz="1800" spc="5" dirty="0">
                <a:latin typeface="Calibri"/>
                <a:cs typeface="Calibri"/>
              </a:rPr>
              <a:t>α</a:t>
            </a:r>
            <a:r>
              <a:rPr sz="1800" dirty="0">
                <a:latin typeface="Calibri"/>
                <a:cs typeface="Calibri"/>
              </a:rPr>
              <a:t>ι	</a:t>
            </a:r>
            <a:r>
              <a:rPr sz="1800" spc="-5" dirty="0">
                <a:latin typeface="Calibri"/>
                <a:cs typeface="Calibri"/>
              </a:rPr>
              <a:t>απ</a:t>
            </a:r>
            <a:r>
              <a:rPr sz="1800" dirty="0">
                <a:latin typeface="Calibri"/>
                <a:cs typeface="Calibri"/>
              </a:rPr>
              <a:t>ο</a:t>
            </a:r>
            <a:r>
              <a:rPr sz="1800" spc="-5" dirty="0">
                <a:latin typeface="Calibri"/>
                <a:cs typeface="Calibri"/>
              </a:rPr>
              <a:t>τί</a:t>
            </a:r>
            <a:r>
              <a:rPr sz="1800" spc="-15" dirty="0">
                <a:latin typeface="Calibri"/>
                <a:cs typeface="Calibri"/>
              </a:rPr>
              <a:t>μ</a:t>
            </a:r>
            <a:r>
              <a:rPr sz="1800" spc="-5" dirty="0">
                <a:latin typeface="Calibri"/>
                <a:cs typeface="Calibri"/>
              </a:rPr>
              <a:t>ησ</a:t>
            </a:r>
            <a:r>
              <a:rPr sz="1800" dirty="0">
                <a:latin typeface="Calibri"/>
                <a:cs typeface="Calibri"/>
              </a:rPr>
              <a:t>η	</a:t>
            </a:r>
            <a:r>
              <a:rPr sz="1800" spc="-5" dirty="0">
                <a:latin typeface="Calibri"/>
                <a:cs typeface="Calibri"/>
              </a:rPr>
              <a:t>της</a:t>
            </a:r>
            <a:endParaRPr sz="1800">
              <a:latin typeface="Calibri"/>
              <a:cs typeface="Calibri"/>
            </a:endParaRPr>
          </a:p>
          <a:p>
            <a:pPr marL="285115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ανακλαστικής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ικανότητας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οίνου.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>
              <a:latin typeface="Calibri"/>
              <a:cs typeface="Calibri"/>
            </a:endParaRPr>
          </a:p>
          <a:p>
            <a:pPr marL="285115" indent="-273050">
              <a:lnSpc>
                <a:spcPct val="100000"/>
              </a:lnSpc>
              <a:spcBef>
                <a:spcPts val="116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5" dirty="0">
                <a:latin typeface="Calibri"/>
                <a:cs typeface="Calibri"/>
              </a:rPr>
              <a:t>Κατά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την</a:t>
            </a:r>
            <a:r>
              <a:rPr sz="1800" spc="-10" dirty="0">
                <a:latin typeface="Calibri"/>
                <a:cs typeface="Calibri"/>
              </a:rPr>
              <a:t> οσφρητική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μελέτη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υπάρχουν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τρία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στάδια.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indent="-273050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15" dirty="0">
                <a:latin typeface="Calibri"/>
                <a:cs typeface="Calibri"/>
              </a:rPr>
              <a:t>Πρώτο,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η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όσφρηση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πάνω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από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ποτήρι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χωρίς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ανακίνηση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οίνου.</a:t>
            </a:r>
            <a:endParaRPr sz="1800">
              <a:latin typeface="Calibri"/>
              <a:cs typeface="Calibri"/>
            </a:endParaRPr>
          </a:p>
          <a:p>
            <a:pPr marL="285115" indent="-273050">
              <a:lnSpc>
                <a:spcPct val="100000"/>
              </a:lnSpc>
              <a:spcBef>
                <a:spcPts val="6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10" dirty="0">
                <a:latin typeface="Calibri"/>
                <a:cs typeface="Calibri"/>
              </a:rPr>
              <a:t>Δεύτερο,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η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όσφρηση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κρατώντας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dirty="0">
                <a:latin typeface="Calibri"/>
                <a:cs typeface="Calibri"/>
              </a:rPr>
              <a:t> ποτήρι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αφού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ανακινηθεί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κρασί.</a:t>
            </a:r>
            <a:endParaRPr sz="1800">
              <a:latin typeface="Calibri"/>
              <a:cs typeface="Calibri"/>
            </a:endParaRPr>
          </a:p>
          <a:p>
            <a:pPr marL="285115" indent="-273050">
              <a:lnSpc>
                <a:spcPct val="100000"/>
              </a:lnSpc>
              <a:spcBef>
                <a:spcPts val="6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15" dirty="0">
                <a:latin typeface="Calibri"/>
                <a:cs typeface="Calibri"/>
              </a:rPr>
              <a:t>Τρίτο,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η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όσφρηση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μετά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από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κάποιο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χρονικό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διάστημα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αφού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έχουμε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οξυγονώσει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κρασί</a:t>
            </a:r>
            <a:endParaRPr sz="1800">
              <a:latin typeface="Calibri"/>
              <a:cs typeface="Calibri"/>
            </a:endParaRPr>
          </a:p>
          <a:p>
            <a:pPr marL="285115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latin typeface="Calibri"/>
                <a:cs typeface="Calibri"/>
              </a:rPr>
              <a:t>με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διαδοχικές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ανακινήσεις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(παλαιά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κρασιά).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4020" y="6432554"/>
            <a:ext cx="121285" cy="190500"/>
          </a:xfrm>
          <a:custGeom>
            <a:avLst/>
            <a:gdLst/>
            <a:ahLst/>
            <a:cxnLst/>
            <a:rect l="l" t="t" r="r" b="b"/>
            <a:pathLst>
              <a:path w="121284" h="190500">
                <a:moveTo>
                  <a:pt x="0" y="0"/>
                </a:moveTo>
                <a:lnTo>
                  <a:pt x="0" y="190499"/>
                </a:lnTo>
                <a:lnTo>
                  <a:pt x="120658" y="95249"/>
                </a:lnTo>
                <a:lnTo>
                  <a:pt x="0" y="0"/>
                </a:lnTo>
                <a:close/>
              </a:path>
            </a:pathLst>
          </a:custGeom>
          <a:solidFill>
            <a:srgbClr val="9EB8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740" y="220212"/>
            <a:ext cx="40798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Οργανοληπτική</a:t>
            </a:r>
            <a:r>
              <a:rPr spc="-30" dirty="0"/>
              <a:t> </a:t>
            </a:r>
            <a:r>
              <a:rPr spc="-5" dirty="0"/>
              <a:t>δοκιμασία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40" y="946780"/>
            <a:ext cx="8985885" cy="400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marR="5080" indent="-273050">
              <a:lnSpc>
                <a:spcPct val="100000"/>
              </a:lnSpc>
              <a:spcBef>
                <a:spcPts val="1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dirty="0">
                <a:latin typeface="Calibri"/>
                <a:cs typeface="Calibri"/>
              </a:rPr>
              <a:t>Κ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ατά</a:t>
            </a:r>
            <a:r>
              <a:rPr sz="1800" u="dashLong" spc="40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τη</a:t>
            </a:r>
            <a:r>
              <a:rPr sz="1800" u="dashLong" spc="2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γευστική</a:t>
            </a:r>
            <a:r>
              <a:rPr sz="1800" u="dashLong" spc="1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μελέτη,</a:t>
            </a:r>
            <a:r>
              <a:rPr sz="1800" u="dashLong" spc="2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μετά</a:t>
            </a:r>
            <a:r>
              <a:rPr sz="1800" u="dashLong" spc="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1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την</a:t>
            </a:r>
            <a:r>
              <a:rPr sz="1800" u="dashLong" spc="3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εισαγωγή</a:t>
            </a:r>
            <a:r>
              <a:rPr sz="1800" u="dashLong" spc="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του</a:t>
            </a:r>
            <a:r>
              <a:rPr sz="1800" u="dashLong" spc="2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κρασιού</a:t>
            </a:r>
            <a:r>
              <a:rPr sz="1800" u="dashLong" spc="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στο</a:t>
            </a:r>
            <a:r>
              <a:rPr sz="1800" u="dashLong" spc="409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στόμα</a:t>
            </a:r>
            <a:r>
              <a:rPr sz="1800" u="dashLong" spc="3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1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ακολουθούν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δύο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στάδια.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indent="-273050">
              <a:lnSpc>
                <a:spcPct val="100000"/>
              </a:lnSpc>
              <a:spcBef>
                <a:spcPts val="116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15" dirty="0">
                <a:latin typeface="Calibri"/>
                <a:cs typeface="Calibri"/>
              </a:rPr>
              <a:t>Πρώτο,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ανακινούμε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κρασί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μέσα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στο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στόμα.</a:t>
            </a:r>
            <a:endParaRPr sz="1800">
              <a:latin typeface="Calibri"/>
              <a:cs typeface="Calibri"/>
            </a:endParaRPr>
          </a:p>
          <a:p>
            <a:pPr marL="285115" indent="-273050">
              <a:lnSpc>
                <a:spcPct val="100000"/>
              </a:lnSpc>
              <a:spcBef>
                <a:spcPts val="60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10" dirty="0">
                <a:latin typeface="Calibri"/>
                <a:cs typeface="Calibri"/>
              </a:rPr>
              <a:t>Δεύτερο,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εισπνέουμε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αέρα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από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-5" dirty="0">
                <a:latin typeface="Calibri"/>
                <a:cs typeface="Calibri"/>
              </a:rPr>
              <a:t> στόμα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ανοίγοντας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λίγο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τα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χείλη.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337185" indent="-325120">
              <a:lnSpc>
                <a:spcPct val="100000"/>
              </a:lnSpc>
              <a:spcBef>
                <a:spcPts val="116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337185" algn="l"/>
                <a:tab pos="337820" algn="l"/>
              </a:tabLst>
            </a:pPr>
            <a:r>
              <a:rPr sz="1800" spc="-5" dirty="0">
                <a:latin typeface="Calibri"/>
                <a:cs typeface="Calibri"/>
              </a:rPr>
              <a:t>Κατά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δοκιμασία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κρασιού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υπάρχουν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τρείς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φάσεις.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marR="5080" indent="-273050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dirty="0">
                <a:latin typeface="Calibri"/>
                <a:cs typeface="Calibri"/>
              </a:rPr>
              <a:t>Η</a:t>
            </a:r>
            <a:r>
              <a:rPr sz="1800" spc="16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στιγμιαία</a:t>
            </a:r>
            <a:r>
              <a:rPr sz="1800" spc="18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γεύση</a:t>
            </a:r>
            <a:r>
              <a:rPr sz="1800" spc="18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στα</a:t>
            </a:r>
            <a:r>
              <a:rPr sz="1800" spc="18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πρώτα</a:t>
            </a:r>
            <a:r>
              <a:rPr sz="1800" spc="17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2-3</a:t>
            </a:r>
            <a:r>
              <a:rPr sz="1800" spc="17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δευτερόλεπτα,</a:t>
            </a:r>
            <a:r>
              <a:rPr sz="1800" spc="17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η</a:t>
            </a:r>
            <a:r>
              <a:rPr sz="1800" spc="18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εξέλιξη</a:t>
            </a:r>
            <a:r>
              <a:rPr sz="1800" spc="18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που</a:t>
            </a:r>
            <a:r>
              <a:rPr sz="1800" spc="17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διαρκεί</a:t>
            </a:r>
            <a:r>
              <a:rPr sz="1800" spc="18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2-3</a:t>
            </a:r>
            <a:r>
              <a:rPr sz="1800" spc="17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δευτερόλεπτα,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στο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τελείωμα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η</a:t>
            </a:r>
            <a:r>
              <a:rPr sz="1800" spc="-10" dirty="0">
                <a:latin typeface="Calibri"/>
                <a:cs typeface="Calibri"/>
              </a:rPr>
              <a:t> επίγευση.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indent="-273050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dirty="0">
                <a:latin typeface="Calibri"/>
                <a:cs typeface="Calibri"/>
              </a:rPr>
              <a:t>Η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επίγευση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παραμένει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μετά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την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κατάποση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(ή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εξαγωγή)</a:t>
            </a:r>
            <a:r>
              <a:rPr sz="1800" b="1" spc="-10" dirty="0">
                <a:latin typeface="Calibri"/>
                <a:cs typeface="Calibri"/>
              </a:rPr>
              <a:t>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11430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599" y="0"/>
                </a:lnTo>
              </a:path>
            </a:pathLst>
          </a:custGeom>
          <a:ln w="9524">
            <a:solidFill>
              <a:srgbClr val="9EB8CD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4020" y="6432554"/>
            <a:ext cx="121285" cy="190500"/>
          </a:xfrm>
          <a:custGeom>
            <a:avLst/>
            <a:gdLst/>
            <a:ahLst/>
            <a:cxnLst/>
            <a:rect l="l" t="t" r="r" b="b"/>
            <a:pathLst>
              <a:path w="121284" h="190500">
                <a:moveTo>
                  <a:pt x="0" y="0"/>
                </a:moveTo>
                <a:lnTo>
                  <a:pt x="0" y="190499"/>
                </a:lnTo>
                <a:lnTo>
                  <a:pt x="120658" y="95249"/>
                </a:lnTo>
                <a:lnTo>
                  <a:pt x="0" y="0"/>
                </a:lnTo>
                <a:close/>
              </a:path>
            </a:pathLst>
          </a:custGeom>
          <a:solidFill>
            <a:srgbClr val="9EB8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8740" y="220212"/>
            <a:ext cx="40798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Οργανοληπτική</a:t>
            </a:r>
            <a:r>
              <a:rPr spc="-30" dirty="0"/>
              <a:t> </a:t>
            </a:r>
            <a:r>
              <a:rPr spc="-5" dirty="0"/>
              <a:t>δοκιμασία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8740" y="1297300"/>
            <a:ext cx="8986520" cy="49803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indent="-273050">
              <a:lnSpc>
                <a:spcPct val="100000"/>
              </a:lnSpc>
              <a:spcBef>
                <a:spcPts val="1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dirty="0">
                <a:latin typeface="Calibri"/>
                <a:cs typeface="Calibri"/>
              </a:rPr>
              <a:t>Η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αποτίμηση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χρώματος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των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οίνων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δίνει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σημαντικές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πληροφορίες.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indent="-273050">
              <a:lnSpc>
                <a:spcPct val="100000"/>
              </a:lnSpc>
              <a:spcBef>
                <a:spcPts val="116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80" dirty="0">
                <a:latin typeface="Calibri"/>
                <a:cs typeface="Calibri"/>
              </a:rPr>
              <a:t>Το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ίδιο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λευκό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κρασί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είναι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πιο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κίτρινο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όσο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πιο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οξειδωμένο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είναι.</a:t>
            </a:r>
            <a:endParaRPr sz="1800">
              <a:latin typeface="Calibri"/>
              <a:cs typeface="Calibri"/>
            </a:endParaRPr>
          </a:p>
          <a:p>
            <a:pPr marL="337185" indent="-325120">
              <a:lnSpc>
                <a:spcPct val="100000"/>
              </a:lnSpc>
              <a:spcBef>
                <a:spcPts val="60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337185" algn="l"/>
                <a:tab pos="337820" algn="l"/>
              </a:tabLst>
            </a:pPr>
            <a:r>
              <a:rPr sz="1800" dirty="0">
                <a:latin typeface="Calibri"/>
                <a:cs typeface="Calibri"/>
              </a:rPr>
              <a:t>Η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πράσινη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χροιά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σε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λευκά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κρασιά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χαρακτηρίζει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τα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περισσότερα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νέα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ξηρά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κρασιά.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indent="-273050">
              <a:lnSpc>
                <a:spcPct val="100000"/>
              </a:lnSpc>
              <a:spcBef>
                <a:spcPts val="116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dirty="0">
                <a:latin typeface="Calibri"/>
                <a:cs typeface="Calibri"/>
              </a:rPr>
              <a:t>Κατά</a:t>
            </a:r>
            <a:r>
              <a:rPr sz="1800" spc="114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</a:t>
            </a:r>
            <a:r>
              <a:rPr sz="1800" spc="114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γήρανση</a:t>
            </a:r>
            <a:r>
              <a:rPr sz="1800" spc="1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ερυθρού</a:t>
            </a:r>
            <a:r>
              <a:rPr sz="1800" spc="1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κρασιού</a:t>
            </a:r>
            <a:r>
              <a:rPr sz="1800" spc="1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συμβαίνει</a:t>
            </a:r>
            <a:r>
              <a:rPr sz="1800" spc="1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μείωση</a:t>
            </a:r>
            <a:r>
              <a:rPr sz="1800" spc="1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1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κόκκινου</a:t>
            </a:r>
            <a:r>
              <a:rPr sz="1800" spc="1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χρώματος</a:t>
            </a:r>
            <a:r>
              <a:rPr sz="1800" spc="1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(μείωση</a:t>
            </a:r>
            <a:r>
              <a:rPr sz="1800" spc="1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των</a:t>
            </a:r>
            <a:endParaRPr sz="1800">
              <a:latin typeface="Calibri"/>
              <a:cs typeface="Calibri"/>
            </a:endParaRPr>
          </a:p>
          <a:p>
            <a:pPr marL="285115">
              <a:lnSpc>
                <a:spcPct val="100000"/>
              </a:lnSpc>
              <a:spcBef>
                <a:spcPts val="5"/>
              </a:spcBef>
            </a:pPr>
            <a:r>
              <a:rPr sz="1800" spc="-10" dirty="0">
                <a:latin typeface="Calibri"/>
                <a:cs typeface="Calibri"/>
              </a:rPr>
              <a:t>ανθοκυανών)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λόγω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οξείδωσης,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καταβύθισης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ένωσής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τους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με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τις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ταννίνες.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>
              <a:latin typeface="Calibri"/>
              <a:cs typeface="Calibri"/>
            </a:endParaRPr>
          </a:p>
          <a:p>
            <a:pPr marL="285115" marR="6985" indent="-273050">
              <a:lnSpc>
                <a:spcPct val="100000"/>
              </a:lnSpc>
              <a:spcBef>
                <a:spcPts val="116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5" dirty="0">
                <a:latin typeface="Calibri"/>
                <a:cs typeface="Calibri"/>
              </a:rPr>
              <a:t>Στα</a:t>
            </a:r>
            <a:r>
              <a:rPr sz="1800" spc="3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ερυθρά</a:t>
            </a:r>
            <a:r>
              <a:rPr sz="1800" spc="3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κρασιά,</a:t>
            </a:r>
            <a:r>
              <a:rPr sz="1800" spc="3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έντονα</a:t>
            </a:r>
            <a:r>
              <a:rPr sz="1800" spc="32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κόκκινες</a:t>
            </a:r>
            <a:r>
              <a:rPr sz="1800" spc="3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χροιές</a:t>
            </a:r>
            <a:r>
              <a:rPr sz="1800" spc="3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φανερώνουν</a:t>
            </a:r>
            <a:r>
              <a:rPr sz="1800" spc="3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νεότητα,</a:t>
            </a:r>
            <a:r>
              <a:rPr sz="1800" spc="3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μπλέ</a:t>
            </a:r>
            <a:r>
              <a:rPr sz="1800" spc="3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χροιές</a:t>
            </a:r>
            <a:r>
              <a:rPr sz="1800" spc="3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πολύ</a:t>
            </a:r>
            <a:r>
              <a:rPr sz="1800" spc="3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νέο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κρασί.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indent="-273050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80" dirty="0">
                <a:latin typeface="Calibri"/>
                <a:cs typeface="Calibri"/>
              </a:rPr>
              <a:t>Το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χρώμα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βιολέτας,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δηλαδή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κόκκινο</a:t>
            </a:r>
            <a:r>
              <a:rPr sz="1800" spc="-5" dirty="0">
                <a:latin typeface="Calibri"/>
                <a:cs typeface="Calibri"/>
              </a:rPr>
              <a:t> με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μπλέ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ανταύγειες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δηλώνει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εξαιρετικά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νέο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κρασί.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indent="-273050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5" dirty="0">
                <a:latin typeface="Calibri"/>
                <a:cs typeface="Calibri"/>
              </a:rPr>
              <a:t>Καστανές</a:t>
            </a:r>
            <a:r>
              <a:rPr sz="1800" spc="29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και</a:t>
            </a:r>
            <a:r>
              <a:rPr sz="1800" spc="29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κεραμιδί</a:t>
            </a:r>
            <a:r>
              <a:rPr sz="1800" spc="30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χροιές</a:t>
            </a:r>
            <a:r>
              <a:rPr sz="1800" spc="29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δηλώνουν</a:t>
            </a:r>
            <a:r>
              <a:rPr sz="1800" spc="29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γήρανση,</a:t>
            </a:r>
            <a:r>
              <a:rPr sz="1800" spc="29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και</a:t>
            </a:r>
            <a:r>
              <a:rPr sz="1800" spc="29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κεραμιδί</a:t>
            </a:r>
            <a:r>
              <a:rPr sz="1800" spc="3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χρώμα</a:t>
            </a:r>
            <a:r>
              <a:rPr sz="1800" spc="29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δηλώνει</a:t>
            </a:r>
            <a:r>
              <a:rPr sz="1800" spc="3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οίνο</a:t>
            </a:r>
            <a:r>
              <a:rPr sz="1800" spc="285" dirty="0">
                <a:latin typeface="Calibri"/>
                <a:cs typeface="Calibri"/>
              </a:rPr>
              <a:t> </a:t>
            </a:r>
            <a:r>
              <a:rPr sz="1800" spc="5" dirty="0">
                <a:latin typeface="Calibri"/>
                <a:cs typeface="Calibri"/>
              </a:rPr>
              <a:t>που</a:t>
            </a:r>
            <a:endParaRPr sz="1800">
              <a:latin typeface="Calibri"/>
              <a:cs typeface="Calibri"/>
            </a:endParaRPr>
          </a:p>
          <a:p>
            <a:pPr marL="285115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είναι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στα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όρια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της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γευστικής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αρωματικής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καταστροφής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11430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599" y="0"/>
                </a:lnTo>
              </a:path>
            </a:pathLst>
          </a:custGeom>
          <a:ln w="9524">
            <a:solidFill>
              <a:srgbClr val="9EB8CD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4020" y="6432554"/>
            <a:ext cx="121285" cy="190500"/>
          </a:xfrm>
          <a:custGeom>
            <a:avLst/>
            <a:gdLst/>
            <a:ahLst/>
            <a:cxnLst/>
            <a:rect l="l" t="t" r="r" b="b"/>
            <a:pathLst>
              <a:path w="121284" h="190500">
                <a:moveTo>
                  <a:pt x="0" y="0"/>
                </a:moveTo>
                <a:lnTo>
                  <a:pt x="0" y="190499"/>
                </a:lnTo>
                <a:lnTo>
                  <a:pt x="120658" y="95249"/>
                </a:lnTo>
                <a:lnTo>
                  <a:pt x="0" y="0"/>
                </a:lnTo>
                <a:close/>
              </a:path>
            </a:pathLst>
          </a:custGeom>
          <a:solidFill>
            <a:srgbClr val="9EB8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8740" y="220212"/>
            <a:ext cx="883539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Οργανοληπτική</a:t>
            </a:r>
            <a:r>
              <a:rPr spc="20" dirty="0"/>
              <a:t> </a:t>
            </a:r>
            <a:r>
              <a:rPr spc="-5" dirty="0"/>
              <a:t>δοκιμασία-</a:t>
            </a:r>
            <a:r>
              <a:rPr spc="45" dirty="0"/>
              <a:t> </a:t>
            </a:r>
            <a:r>
              <a:rPr spc="-10" dirty="0"/>
              <a:t>Χρωματική</a:t>
            </a:r>
            <a:r>
              <a:rPr spc="20" dirty="0"/>
              <a:t> </a:t>
            </a:r>
            <a:r>
              <a:rPr spc="-5" dirty="0"/>
              <a:t>διαβάθμιση</a:t>
            </a:r>
            <a:r>
              <a:rPr spc="60" dirty="0"/>
              <a:t> </a:t>
            </a:r>
            <a:r>
              <a:rPr spc="5" dirty="0"/>
              <a:t>οίνων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1520974" y="1214490"/>
            <a:ext cx="6234430" cy="2839720"/>
            <a:chOff x="1520974" y="1214490"/>
            <a:chExt cx="6234430" cy="283972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20974" y="1214490"/>
              <a:ext cx="6233858" cy="2428875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71572" y="3540252"/>
              <a:ext cx="3963924" cy="513588"/>
            </a:xfrm>
            <a:prstGeom prst="rect">
              <a:avLst/>
            </a:prstGeom>
          </p:spPr>
        </p:pic>
      </p:grp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571625" y="4143338"/>
            <a:ext cx="6358006" cy="2214624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2803019" y="3590363"/>
            <a:ext cx="368109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Χρωματική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διαβάθμιση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ερυθρού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οίνου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968751" y="6584717"/>
            <a:ext cx="3502152" cy="227734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2949069" y="6507888"/>
            <a:ext cx="35286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Χρωματική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διαβάθμιση </a:t>
            </a:r>
            <a:r>
              <a:rPr sz="1800" spc="-15" dirty="0">
                <a:latin typeface="Calibri"/>
                <a:cs typeface="Calibri"/>
              </a:rPr>
              <a:t>λευκού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οίνου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11430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599" y="0"/>
                </a:lnTo>
              </a:path>
            </a:pathLst>
          </a:custGeom>
          <a:ln w="9524">
            <a:solidFill>
              <a:srgbClr val="9EB8CD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4020" y="6432554"/>
            <a:ext cx="121285" cy="190500"/>
          </a:xfrm>
          <a:custGeom>
            <a:avLst/>
            <a:gdLst/>
            <a:ahLst/>
            <a:cxnLst/>
            <a:rect l="l" t="t" r="r" b="b"/>
            <a:pathLst>
              <a:path w="121284" h="190500">
                <a:moveTo>
                  <a:pt x="0" y="0"/>
                </a:moveTo>
                <a:lnTo>
                  <a:pt x="0" y="190499"/>
                </a:lnTo>
                <a:lnTo>
                  <a:pt x="120658" y="95249"/>
                </a:lnTo>
                <a:lnTo>
                  <a:pt x="0" y="0"/>
                </a:lnTo>
                <a:close/>
              </a:path>
            </a:pathLst>
          </a:custGeom>
          <a:solidFill>
            <a:srgbClr val="9EB8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8740" y="220212"/>
            <a:ext cx="40798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Οργανοληπτική</a:t>
            </a:r>
            <a:r>
              <a:rPr spc="-30" dirty="0"/>
              <a:t> </a:t>
            </a:r>
            <a:r>
              <a:rPr spc="-5" dirty="0"/>
              <a:t>δοκιμασία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8740" y="1297300"/>
            <a:ext cx="8987155" cy="3622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indent="-273050">
              <a:lnSpc>
                <a:spcPct val="100000"/>
              </a:lnSpc>
              <a:spcBef>
                <a:spcPts val="1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5" dirty="0">
                <a:latin typeface="Calibri"/>
                <a:cs typeface="Calibri"/>
              </a:rPr>
              <a:t>Οι</a:t>
            </a:r>
            <a:r>
              <a:rPr sz="1800" spc="15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πτητικές</a:t>
            </a:r>
            <a:r>
              <a:rPr sz="1800" spc="1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ενώσεις</a:t>
            </a:r>
            <a:r>
              <a:rPr sz="1800" spc="1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που</a:t>
            </a:r>
            <a:r>
              <a:rPr sz="1800" spc="16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συμμετέχουν</a:t>
            </a:r>
            <a:r>
              <a:rPr sz="1800" spc="16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στην</a:t>
            </a:r>
            <a:r>
              <a:rPr sz="1800" spc="1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οσμή</a:t>
            </a:r>
            <a:r>
              <a:rPr sz="1800" spc="15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15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16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άρωμα</a:t>
            </a:r>
            <a:r>
              <a:rPr sz="1800" spc="15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των</a:t>
            </a:r>
            <a:r>
              <a:rPr sz="1800" spc="15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οίνων</a:t>
            </a:r>
            <a:r>
              <a:rPr sz="1800" spc="16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είναι</a:t>
            </a:r>
            <a:r>
              <a:rPr sz="1800" spc="15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πάνω</a:t>
            </a:r>
            <a:r>
              <a:rPr sz="1800" spc="16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από</a:t>
            </a:r>
            <a:endParaRPr sz="1800">
              <a:latin typeface="Calibri"/>
              <a:cs typeface="Calibri"/>
            </a:endParaRPr>
          </a:p>
          <a:p>
            <a:pPr marL="285115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300.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>
              <a:latin typeface="Calibri"/>
              <a:cs typeface="Calibri"/>
            </a:endParaRPr>
          </a:p>
          <a:p>
            <a:pPr marL="285115" marR="6985" indent="-273050" algn="just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spc="-5" dirty="0">
                <a:latin typeface="Calibri"/>
                <a:cs typeface="Calibri"/>
              </a:rPr>
              <a:t>Τα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συστατικά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αυτά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δίνουν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διάφορες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οσμές/αρώματα,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όπως:</a:t>
            </a:r>
            <a:r>
              <a:rPr sz="1800" dirty="0">
                <a:latin typeface="Calibri"/>
                <a:cs typeface="Calibri"/>
              </a:rPr>
              <a:t> τύπου</a:t>
            </a:r>
            <a:r>
              <a:rPr sz="1800" spc="409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ανθέων,</a:t>
            </a:r>
            <a:r>
              <a:rPr sz="1800" spc="4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τύπου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φρούτων,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φυτικού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τύπου,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ζωικού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τύπου,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τύπου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μυρωδικών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(μπαχαρικών),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τύπου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ξύλου,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τύπου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γλυκού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κουταλιού,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χημικού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τύπου.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marR="5080" indent="-273050" algn="just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dirty="0">
                <a:latin typeface="Calibri"/>
                <a:cs typeface="Calibri"/>
              </a:rPr>
              <a:t>Από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τις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διάφορες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ενώσεις</a:t>
            </a:r>
            <a:r>
              <a:rPr sz="1800" dirty="0">
                <a:latin typeface="Calibri"/>
                <a:cs typeface="Calibri"/>
              </a:rPr>
              <a:t> ο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ισοαμυλικός</a:t>
            </a:r>
            <a:r>
              <a:rPr sz="1800" spc="-10" dirty="0">
                <a:latin typeface="Calibri"/>
                <a:cs typeface="Calibri"/>
              </a:rPr>
              <a:t> αιθυλεστέρας</a:t>
            </a:r>
            <a:r>
              <a:rPr sz="1800" spc="-5" dirty="0">
                <a:latin typeface="Calibri"/>
                <a:cs typeface="Calibri"/>
              </a:rPr>
              <a:t> έχει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μυρωδιά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μπανάνας,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το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διακετύλιο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φρέσκου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βουτύρου,</a:t>
            </a:r>
            <a:r>
              <a:rPr sz="1800" dirty="0">
                <a:latin typeface="Calibri"/>
                <a:cs typeface="Calibri"/>
              </a:rPr>
              <a:t> η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κιναμμωμική</a:t>
            </a:r>
            <a:r>
              <a:rPr sz="1800" spc="-5" dirty="0">
                <a:latin typeface="Calibri"/>
                <a:cs typeface="Calibri"/>
              </a:rPr>
              <a:t> αλδεύδη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κανέλλας,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η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φαινυλαιθανόλη 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τριαντάφυλλου,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η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μερκαπτοεξανόλη</a:t>
            </a:r>
            <a:r>
              <a:rPr sz="1800" spc="-5" dirty="0">
                <a:latin typeface="Calibri"/>
                <a:cs typeface="Calibri"/>
              </a:rPr>
              <a:t> γκρέιπφρουτ,</a:t>
            </a:r>
            <a:r>
              <a:rPr sz="1800" dirty="0">
                <a:latin typeface="Calibri"/>
                <a:cs typeface="Calibri"/>
              </a:rPr>
              <a:t> η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β-δαμασκενόνη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δαμάσκηνου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 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κυδωνιού,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ο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βουτυρικός</a:t>
            </a:r>
            <a:r>
              <a:rPr sz="1800" spc="-5" dirty="0">
                <a:latin typeface="Calibri"/>
                <a:cs typeface="Calibri"/>
              </a:rPr>
              <a:t> αιθυλεστέρας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φράουλας,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ο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εξανοϊκός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αιθυλεστέρας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μήλου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και 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ανανά,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ο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οξικός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ισοαμυλεστέρας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μπανάνας.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11430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599" y="0"/>
                </a:lnTo>
              </a:path>
            </a:pathLst>
          </a:custGeom>
          <a:ln w="9524">
            <a:solidFill>
              <a:srgbClr val="9EB8CD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4020" y="6432554"/>
            <a:ext cx="121285" cy="190500"/>
          </a:xfrm>
          <a:custGeom>
            <a:avLst/>
            <a:gdLst/>
            <a:ahLst/>
            <a:cxnLst/>
            <a:rect l="l" t="t" r="r" b="b"/>
            <a:pathLst>
              <a:path w="121284" h="190500">
                <a:moveTo>
                  <a:pt x="0" y="0"/>
                </a:moveTo>
                <a:lnTo>
                  <a:pt x="0" y="190499"/>
                </a:lnTo>
                <a:lnTo>
                  <a:pt x="120658" y="95249"/>
                </a:lnTo>
                <a:lnTo>
                  <a:pt x="0" y="0"/>
                </a:lnTo>
                <a:close/>
              </a:path>
            </a:pathLst>
          </a:custGeom>
          <a:solidFill>
            <a:srgbClr val="9EB8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8740" y="220212"/>
            <a:ext cx="40798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Οργανοληπτική</a:t>
            </a:r>
            <a:r>
              <a:rPr spc="-30" dirty="0"/>
              <a:t> </a:t>
            </a:r>
            <a:r>
              <a:rPr spc="-5" dirty="0"/>
              <a:t>δοκιμασία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8740" y="1297300"/>
            <a:ext cx="8723630" cy="4781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indent="-273050">
              <a:lnSpc>
                <a:spcPct val="100000"/>
              </a:lnSpc>
              <a:spcBef>
                <a:spcPts val="1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5" dirty="0">
                <a:latin typeface="Calibri"/>
                <a:cs typeface="Calibri"/>
              </a:rPr>
              <a:t>Στα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κρασιά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υπάρχουν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συστατικά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που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είναι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υπεύθυνα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για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τις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γεύσεις.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indent="-273050">
              <a:lnSpc>
                <a:spcPct val="100000"/>
              </a:lnSpc>
              <a:spcBef>
                <a:spcPts val="116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5" dirty="0">
                <a:latin typeface="Calibri"/>
                <a:cs typeface="Calibri"/>
              </a:rPr>
              <a:t>Τα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σάκχαρα,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η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γλυκερόλη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η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αλκοόλη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δίνουν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γεύση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γλυκού.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337185" indent="-325120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337185" algn="l"/>
                <a:tab pos="337820" algn="l"/>
              </a:tabLst>
            </a:pPr>
            <a:r>
              <a:rPr sz="1800" spc="-5" dirty="0">
                <a:latin typeface="Calibri"/>
                <a:cs typeface="Calibri"/>
              </a:rPr>
              <a:t>Τα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ελεύθερα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οργανικά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οξέα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δίνουν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γεύση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ξινού,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τα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άλατα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γεύση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αλμυρού.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indent="-273050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20" dirty="0">
                <a:latin typeface="Calibri"/>
                <a:cs typeface="Calibri"/>
              </a:rPr>
              <a:t>Φαινολικά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συστατικά,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κυρίως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ταννίνες,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δίνουν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γεύση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πικρού.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337185" indent="-325120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337185" algn="l"/>
                <a:tab pos="337820" algn="l"/>
              </a:tabLst>
            </a:pPr>
            <a:r>
              <a:rPr sz="1800" spc="-5" dirty="0">
                <a:latin typeface="Calibri"/>
                <a:cs typeface="Calibri"/>
              </a:rPr>
              <a:t>Στους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οίνους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ισχύει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η</a:t>
            </a:r>
            <a:r>
              <a:rPr sz="1800" spc="-5" dirty="0">
                <a:latin typeface="Calibri"/>
                <a:cs typeface="Calibri"/>
              </a:rPr>
              <a:t> σχέση: </a:t>
            </a:r>
            <a:r>
              <a:rPr sz="1800" spc="-10" dirty="0">
                <a:latin typeface="Calibri"/>
                <a:cs typeface="Calibri"/>
              </a:rPr>
              <a:t>Γλυκιά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γεύση</a:t>
            </a:r>
            <a:r>
              <a:rPr sz="1800" dirty="0">
                <a:latin typeface="Calibri"/>
                <a:cs typeface="Calibri"/>
              </a:rPr>
              <a:t> =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ξινή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γεύση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+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πικρή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γεύση.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indent="-273050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dirty="0">
                <a:latin typeface="Calibri"/>
                <a:cs typeface="Calibri"/>
              </a:rPr>
              <a:t>Σε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ξηρούς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οίνους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η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γλυκιά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γεύση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οφείλεται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κυρίως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στην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αλκοόλη.</a:t>
            </a:r>
            <a:endParaRPr sz="1800">
              <a:latin typeface="Calibri"/>
              <a:cs typeface="Calibri"/>
            </a:endParaRPr>
          </a:p>
          <a:p>
            <a:pPr marL="285115" marR="5080" indent="-273050">
              <a:lnSpc>
                <a:spcPct val="100000"/>
              </a:lnSpc>
              <a:spcBef>
                <a:spcPts val="6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5" dirty="0">
                <a:latin typeface="Calibri"/>
                <a:cs typeface="Calibri"/>
              </a:rPr>
              <a:t>Έτσι,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η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απαλότητα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τους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εξαρτάται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από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την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αλκοόλη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από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ξινή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στυφή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τους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γεύση,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που </a:t>
            </a:r>
            <a:r>
              <a:rPr sz="1800" spc="-5" dirty="0">
                <a:latin typeface="Calibri"/>
                <a:cs typeface="Calibri"/>
              </a:rPr>
              <a:t>συνδέονται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με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σχέση</a:t>
            </a:r>
            <a:endParaRPr sz="1800">
              <a:latin typeface="Calibri"/>
              <a:cs typeface="Calibri"/>
            </a:endParaRPr>
          </a:p>
          <a:p>
            <a:pPr marL="1830705" lvl="1" indent="-325120">
              <a:lnSpc>
                <a:spcPct val="100000"/>
              </a:lnSpc>
              <a:spcBef>
                <a:spcPts val="6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1830705" algn="l"/>
                <a:tab pos="1831339" algn="l"/>
              </a:tabLst>
            </a:pPr>
            <a:r>
              <a:rPr sz="1800" spc="-5" dirty="0">
                <a:latin typeface="Calibri"/>
                <a:cs typeface="Calibri"/>
              </a:rPr>
              <a:t>Ένδειξη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απαλότητας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=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αλκοόλη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–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(ολική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οξύτητα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+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ταννίνες).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11430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599" y="0"/>
                </a:lnTo>
              </a:path>
            </a:pathLst>
          </a:custGeom>
          <a:ln w="9524">
            <a:solidFill>
              <a:srgbClr val="9EB8CD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4020" y="6432554"/>
            <a:ext cx="121285" cy="190500"/>
          </a:xfrm>
          <a:custGeom>
            <a:avLst/>
            <a:gdLst/>
            <a:ahLst/>
            <a:cxnLst/>
            <a:rect l="l" t="t" r="r" b="b"/>
            <a:pathLst>
              <a:path w="121284" h="190500">
                <a:moveTo>
                  <a:pt x="0" y="0"/>
                </a:moveTo>
                <a:lnTo>
                  <a:pt x="0" y="190499"/>
                </a:lnTo>
                <a:lnTo>
                  <a:pt x="120658" y="95249"/>
                </a:lnTo>
                <a:lnTo>
                  <a:pt x="0" y="0"/>
                </a:lnTo>
                <a:close/>
              </a:path>
            </a:pathLst>
          </a:custGeom>
          <a:solidFill>
            <a:srgbClr val="9EB8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8740" y="220212"/>
            <a:ext cx="40798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Οργανοληπτική</a:t>
            </a:r>
            <a:r>
              <a:rPr spc="-30" dirty="0"/>
              <a:t> </a:t>
            </a:r>
            <a:r>
              <a:rPr spc="-5" dirty="0"/>
              <a:t>δοκιμασία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8740" y="1297300"/>
            <a:ext cx="8989060" cy="4827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marR="5080" indent="-273050" algn="just">
              <a:lnSpc>
                <a:spcPct val="100000"/>
              </a:lnSpc>
              <a:spcBef>
                <a:spcPts val="1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dirty="0">
                <a:latin typeface="Calibri"/>
                <a:cs typeface="Calibri"/>
              </a:rPr>
              <a:t>Η </a:t>
            </a:r>
            <a:r>
              <a:rPr sz="1800" spc="-15" dirty="0">
                <a:latin typeface="Calibri"/>
                <a:cs typeface="Calibri"/>
              </a:rPr>
              <a:t>αλκοόλη </a:t>
            </a:r>
            <a:r>
              <a:rPr sz="1800" spc="-10" dirty="0">
                <a:latin typeface="Calibri"/>
                <a:cs typeface="Calibri"/>
              </a:rPr>
              <a:t>δίνει </a:t>
            </a:r>
            <a:r>
              <a:rPr sz="1800" spc="-15" dirty="0">
                <a:latin typeface="Calibri"/>
                <a:cs typeface="Calibri"/>
              </a:rPr>
              <a:t>γλυκιά </a:t>
            </a:r>
            <a:r>
              <a:rPr sz="1800" spc="-5" dirty="0">
                <a:latin typeface="Calibri"/>
                <a:cs typeface="Calibri"/>
              </a:rPr>
              <a:t>γεύση </a:t>
            </a:r>
            <a:r>
              <a:rPr sz="1800" spc="-20" dirty="0">
                <a:latin typeface="Calibri"/>
                <a:cs typeface="Calibri"/>
              </a:rPr>
              <a:t>και </a:t>
            </a:r>
            <a:r>
              <a:rPr sz="1800" spc="-5" dirty="0">
                <a:latin typeface="Calibri"/>
                <a:cs typeface="Calibri"/>
              </a:rPr>
              <a:t>αυξάνει </a:t>
            </a:r>
            <a:r>
              <a:rPr sz="1800" spc="-10" dirty="0">
                <a:latin typeface="Calibri"/>
                <a:cs typeface="Calibri"/>
              </a:rPr>
              <a:t>το </a:t>
            </a:r>
            <a:r>
              <a:rPr sz="1800" spc="-5" dirty="0">
                <a:latin typeface="Calibri"/>
                <a:cs typeface="Calibri"/>
              </a:rPr>
              <a:t>ιξώδες </a:t>
            </a:r>
            <a:r>
              <a:rPr sz="1800" spc="-10" dirty="0">
                <a:latin typeface="Calibri"/>
                <a:cs typeface="Calibri"/>
              </a:rPr>
              <a:t>του </a:t>
            </a:r>
            <a:r>
              <a:rPr sz="1800" spc="-5" dirty="0">
                <a:latin typeface="Calibri"/>
                <a:cs typeface="Calibri"/>
              </a:rPr>
              <a:t>οίνου, </a:t>
            </a:r>
            <a:r>
              <a:rPr sz="1800" dirty="0">
                <a:latin typeface="Calibri"/>
                <a:cs typeface="Calibri"/>
              </a:rPr>
              <a:t>συμβάλλει στο </a:t>
            </a:r>
            <a:r>
              <a:rPr sz="1800" spc="-5" dirty="0">
                <a:latin typeface="Calibri"/>
                <a:cs typeface="Calibri"/>
              </a:rPr>
              <a:t>σώμα, </a:t>
            </a:r>
            <a:r>
              <a:rPr sz="1800" dirty="0">
                <a:latin typeface="Calibri"/>
                <a:cs typeface="Calibri"/>
              </a:rPr>
              <a:t>ενώ </a:t>
            </a:r>
            <a:r>
              <a:rPr sz="1800" spc="10" dirty="0">
                <a:latin typeface="Calibri"/>
                <a:cs typeface="Calibri"/>
              </a:rPr>
              <a:t>σε 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υψηλά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επίπεδα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γίνεται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αντιληπτή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αρωματικά.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indent="-273050" algn="just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dirty="0">
                <a:latin typeface="Calibri"/>
                <a:cs typeface="Calibri"/>
              </a:rPr>
              <a:t>Η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γλυκερόλη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δίνει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γλυκιά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γεύση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προσθέτει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απαλότητα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λιπαρότητα.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indent="-273050" algn="just">
              <a:lnSpc>
                <a:spcPct val="100000"/>
              </a:lnSpc>
              <a:spcBef>
                <a:spcPts val="116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spc="-5" dirty="0">
                <a:latin typeface="Calibri"/>
                <a:cs typeface="Calibri"/>
              </a:rPr>
              <a:t>Τα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σάκχαρα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δίνουν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κατά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κύριο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λόγο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την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γλυκιά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γεύση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οίνου.</a:t>
            </a:r>
            <a:endParaRPr sz="1800">
              <a:latin typeface="Calibri"/>
              <a:cs typeface="Calibri"/>
            </a:endParaRPr>
          </a:p>
          <a:p>
            <a:pPr marL="285115" marR="8255" indent="-273050" algn="just">
              <a:lnSpc>
                <a:spcPct val="100000"/>
              </a:lnSpc>
              <a:spcBef>
                <a:spcPts val="6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spc="-5" dirty="0">
                <a:latin typeface="Calibri"/>
                <a:cs typeface="Calibri"/>
              </a:rPr>
              <a:t>Οι </a:t>
            </a:r>
            <a:r>
              <a:rPr sz="1800" spc="-10" dirty="0">
                <a:latin typeface="Calibri"/>
                <a:cs typeface="Calibri"/>
              </a:rPr>
              <a:t>φαινολικές </a:t>
            </a:r>
            <a:r>
              <a:rPr sz="1800" spc="-5" dirty="0">
                <a:latin typeface="Calibri"/>
                <a:cs typeface="Calibri"/>
              </a:rPr>
              <a:t>ενώσεις </a:t>
            </a:r>
            <a:r>
              <a:rPr sz="1800" spc="-10" dirty="0">
                <a:latin typeface="Calibri"/>
                <a:cs typeface="Calibri"/>
              </a:rPr>
              <a:t>προκαλούν πικράδα, δίνουν χορτώδη </a:t>
            </a:r>
            <a:r>
              <a:rPr sz="1800" spc="-5" dirty="0">
                <a:latin typeface="Calibri"/>
                <a:cs typeface="Calibri"/>
              </a:rPr>
              <a:t>οσμή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35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γεύση, </a:t>
            </a:r>
            <a:r>
              <a:rPr sz="1800" dirty="0">
                <a:latin typeface="Calibri"/>
                <a:cs typeface="Calibri"/>
              </a:rPr>
              <a:t>στυφή </a:t>
            </a:r>
            <a:r>
              <a:rPr sz="1800" spc="-5" dirty="0">
                <a:latin typeface="Calibri"/>
                <a:cs typeface="Calibri"/>
              </a:rPr>
              <a:t>γεύση </a:t>
            </a:r>
            <a:r>
              <a:rPr sz="1800" dirty="0">
                <a:latin typeface="Calibri"/>
                <a:cs typeface="Calibri"/>
              </a:rPr>
              <a:t> σε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νέους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οίνους,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συμμετέχουν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θετικά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5" dirty="0">
                <a:latin typeface="Calibri"/>
                <a:cs typeface="Calibri"/>
              </a:rPr>
              <a:t>στη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διαμόρφωση</a:t>
            </a:r>
            <a:r>
              <a:rPr sz="1800" spc="39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των</a:t>
            </a:r>
            <a:r>
              <a:rPr sz="1800" spc="39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οργανοληπτικών 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χαρακτήρων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των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παλαιωμένων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οίνων.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indent="-273050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80" dirty="0">
                <a:latin typeface="Calibri"/>
                <a:cs typeface="Calibri"/>
              </a:rPr>
              <a:t>Το</a:t>
            </a:r>
            <a:r>
              <a:rPr sz="1800" spc="2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σύνολο</a:t>
            </a:r>
            <a:r>
              <a:rPr sz="1800" spc="254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των</a:t>
            </a:r>
            <a:r>
              <a:rPr sz="1800" spc="254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καρβοξυλομάδων</a:t>
            </a:r>
            <a:r>
              <a:rPr sz="1800" spc="254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που</a:t>
            </a:r>
            <a:r>
              <a:rPr sz="1800" spc="2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βρίσκονται</a:t>
            </a:r>
            <a:r>
              <a:rPr sz="1800" spc="254" dirty="0">
                <a:latin typeface="Calibri"/>
                <a:cs typeface="Calibri"/>
              </a:rPr>
              <a:t> </a:t>
            </a:r>
            <a:r>
              <a:rPr sz="1800" spc="5" dirty="0">
                <a:latin typeface="Calibri"/>
                <a:cs typeface="Calibri"/>
              </a:rPr>
              <a:t>σε</a:t>
            </a:r>
            <a:r>
              <a:rPr sz="1800" spc="25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διάσταση</a:t>
            </a:r>
            <a:r>
              <a:rPr sz="1800" spc="28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ρυθμίζουν</a:t>
            </a:r>
            <a:r>
              <a:rPr sz="1800" spc="24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την</a:t>
            </a:r>
            <a:r>
              <a:rPr sz="1800" spc="2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όξινη</a:t>
            </a:r>
            <a:r>
              <a:rPr sz="1800" spc="254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γεύση</a:t>
            </a:r>
            <a:endParaRPr sz="1800">
              <a:latin typeface="Calibri"/>
              <a:cs typeface="Calibri"/>
            </a:endParaRPr>
          </a:p>
          <a:p>
            <a:pPr marL="285115">
              <a:lnSpc>
                <a:spcPct val="100000"/>
              </a:lnSpc>
              <a:spcBef>
                <a:spcPts val="5"/>
              </a:spcBef>
            </a:pP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οίνου.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>
              <a:latin typeface="Calibri"/>
              <a:cs typeface="Calibri"/>
            </a:endParaRPr>
          </a:p>
          <a:p>
            <a:pPr marL="285115" marR="7620" indent="-273050" algn="just">
              <a:lnSpc>
                <a:spcPct val="100000"/>
              </a:lnSpc>
              <a:spcBef>
                <a:spcPts val="116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337820" algn="l"/>
              </a:tabLst>
            </a:pPr>
            <a:r>
              <a:rPr dirty="0"/>
              <a:t>	</a:t>
            </a:r>
            <a:r>
              <a:rPr sz="1800" spc="-5" dirty="0">
                <a:latin typeface="Calibri"/>
                <a:cs typeface="Calibri"/>
              </a:rPr>
              <a:t>Τα </a:t>
            </a:r>
            <a:r>
              <a:rPr sz="1800" spc="-10" dirty="0">
                <a:latin typeface="Calibri"/>
                <a:cs typeface="Calibri"/>
              </a:rPr>
              <a:t>οξέα </a:t>
            </a:r>
            <a:r>
              <a:rPr sz="1800" dirty="0">
                <a:latin typeface="Calibri"/>
                <a:cs typeface="Calibri"/>
              </a:rPr>
              <a:t>σε </a:t>
            </a:r>
            <a:r>
              <a:rPr sz="1800" spc="-10" dirty="0">
                <a:latin typeface="Calibri"/>
                <a:cs typeface="Calibri"/>
              </a:rPr>
              <a:t>μικρές </a:t>
            </a:r>
            <a:r>
              <a:rPr sz="1800" spc="-5" dirty="0">
                <a:latin typeface="Calibri"/>
                <a:cs typeface="Calibri"/>
              </a:rPr>
              <a:t>μέχρι </a:t>
            </a:r>
            <a:r>
              <a:rPr sz="1800" dirty="0">
                <a:latin typeface="Calibri"/>
                <a:cs typeface="Calibri"/>
              </a:rPr>
              <a:t>μέτριες </a:t>
            </a:r>
            <a:r>
              <a:rPr sz="1800" spc="-5" dirty="0">
                <a:latin typeface="Calibri"/>
                <a:cs typeface="Calibri"/>
              </a:rPr>
              <a:t>συγκεντρώσεις προσφέρουν </a:t>
            </a:r>
            <a:r>
              <a:rPr sz="1800" spc="-10" dirty="0">
                <a:latin typeface="Calibri"/>
                <a:cs typeface="Calibri"/>
              </a:rPr>
              <a:t>ευχάριστη </a:t>
            </a:r>
            <a:r>
              <a:rPr sz="1800" dirty="0">
                <a:latin typeface="Calibri"/>
                <a:cs typeface="Calibri"/>
              </a:rPr>
              <a:t>δροσιά, </a:t>
            </a:r>
            <a:r>
              <a:rPr sz="1800" spc="-5" dirty="0">
                <a:latin typeface="Calibri"/>
                <a:cs typeface="Calibri"/>
              </a:rPr>
              <a:t>ενώ </a:t>
            </a:r>
            <a:r>
              <a:rPr sz="1800" dirty="0">
                <a:latin typeface="Calibri"/>
                <a:cs typeface="Calibri"/>
              </a:rPr>
              <a:t>σε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υψηλότερες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η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παρουσία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τους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είναι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δυσάρεστη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προκαλούν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ξηρότητα</a:t>
            </a:r>
            <a:r>
              <a:rPr sz="1800" dirty="0">
                <a:latin typeface="Calibri"/>
                <a:cs typeface="Calibri"/>
              </a:rPr>
              <a:t> στα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ούλα.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11430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599" y="0"/>
                </a:lnTo>
              </a:path>
            </a:pathLst>
          </a:custGeom>
          <a:ln w="9524">
            <a:solidFill>
              <a:srgbClr val="9EB8CD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4020" y="6432554"/>
            <a:ext cx="121285" cy="190500"/>
          </a:xfrm>
          <a:custGeom>
            <a:avLst/>
            <a:gdLst/>
            <a:ahLst/>
            <a:cxnLst/>
            <a:rect l="l" t="t" r="r" b="b"/>
            <a:pathLst>
              <a:path w="121284" h="190500">
                <a:moveTo>
                  <a:pt x="0" y="0"/>
                </a:moveTo>
                <a:lnTo>
                  <a:pt x="0" y="190499"/>
                </a:lnTo>
                <a:lnTo>
                  <a:pt x="120658" y="95249"/>
                </a:lnTo>
                <a:lnTo>
                  <a:pt x="0" y="0"/>
                </a:lnTo>
                <a:close/>
              </a:path>
            </a:pathLst>
          </a:custGeom>
          <a:solidFill>
            <a:srgbClr val="9EB8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8740" y="309493"/>
            <a:ext cx="22733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Η</a:t>
            </a:r>
            <a:r>
              <a:rPr sz="3600" spc="-80" dirty="0"/>
              <a:t> </a:t>
            </a:r>
            <a:r>
              <a:rPr sz="3600" dirty="0"/>
              <a:t>όσφρηση</a:t>
            </a:r>
            <a:endParaRPr sz="3600"/>
          </a:p>
        </p:txBody>
      </p:sp>
      <p:sp>
        <p:nvSpPr>
          <p:cNvPr id="5" name="object 5"/>
          <p:cNvSpPr txBox="1"/>
          <p:nvPr/>
        </p:nvSpPr>
        <p:spPr>
          <a:xfrm>
            <a:off x="242217" y="1161029"/>
            <a:ext cx="8672195" cy="5103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5915" marR="68580" indent="-273050" algn="just">
              <a:lnSpc>
                <a:spcPct val="100000"/>
              </a:lnSpc>
              <a:spcBef>
                <a:spcPts val="1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336550" algn="l"/>
              </a:tabLst>
            </a:pPr>
            <a:r>
              <a:rPr sz="1800" spc="-5" dirty="0">
                <a:latin typeface="Calibri"/>
                <a:cs typeface="Calibri"/>
              </a:rPr>
              <a:t>Κατώφλι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προσδιορισμού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είναι</a:t>
            </a:r>
            <a:r>
              <a:rPr sz="1800" dirty="0">
                <a:latin typeface="Calibri"/>
                <a:cs typeface="Calibri"/>
              </a:rPr>
              <a:t> η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ελάχιστη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συγκέντρωση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μιας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πτητικής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ουσίας</a:t>
            </a:r>
            <a:r>
              <a:rPr sz="1800" dirty="0">
                <a:latin typeface="Calibri"/>
                <a:cs typeface="Calibri"/>
              </a:rPr>
              <a:t> που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απαιτείται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ώστε </a:t>
            </a:r>
            <a:r>
              <a:rPr sz="1800" spc="-5" dirty="0">
                <a:latin typeface="Calibri"/>
                <a:cs typeface="Calibri"/>
              </a:rPr>
              <a:t>να γίνει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αισθητή</a:t>
            </a:r>
            <a:r>
              <a:rPr sz="1800" dirty="0">
                <a:latin typeface="Calibri"/>
                <a:cs typeface="Calibri"/>
              </a:rPr>
              <a:t> η </a:t>
            </a:r>
            <a:r>
              <a:rPr sz="1800" spc="-5" dirty="0">
                <a:latin typeface="Calibri"/>
                <a:cs typeface="Calibri"/>
              </a:rPr>
              <a:t>παρουσία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της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35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ταυτόχρονα</a:t>
            </a:r>
            <a:r>
              <a:rPr sz="1800" spc="38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αντιληπτή η </a:t>
            </a:r>
            <a:r>
              <a:rPr sz="1800" spc="-5" dirty="0">
                <a:latin typeface="Calibri"/>
                <a:cs typeface="Calibri"/>
              </a:rPr>
              <a:t>φύση </a:t>
            </a:r>
            <a:r>
              <a:rPr sz="1800" dirty="0">
                <a:latin typeface="Calibri"/>
                <a:cs typeface="Calibri"/>
              </a:rPr>
              <a:t> της.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335915" marR="70485" indent="-273050" algn="just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336550" algn="l"/>
              </a:tabLst>
            </a:pPr>
            <a:r>
              <a:rPr sz="1800" spc="-10" dirty="0">
                <a:latin typeface="Calibri"/>
                <a:cs typeface="Calibri"/>
              </a:rPr>
              <a:t>Ευδιάκριτο</a:t>
            </a:r>
            <a:r>
              <a:rPr sz="1800" spc="-5" dirty="0">
                <a:latin typeface="Calibri"/>
                <a:cs typeface="Calibri"/>
              </a:rPr>
              <a:t> λέγεται</a:t>
            </a:r>
            <a:r>
              <a:rPr sz="1800" dirty="0">
                <a:latin typeface="Calibri"/>
                <a:cs typeface="Calibri"/>
              </a:rPr>
              <a:t> ένα </a:t>
            </a:r>
            <a:r>
              <a:rPr sz="1800" spc="-10" dirty="0">
                <a:latin typeface="Calibri"/>
                <a:cs typeface="Calibri"/>
              </a:rPr>
              <a:t>άρωμα</a:t>
            </a:r>
            <a:r>
              <a:rPr sz="1800" spc="-5" dirty="0">
                <a:latin typeface="Calibri"/>
                <a:cs typeface="Calibri"/>
              </a:rPr>
              <a:t> όταν βρίσκεται</a:t>
            </a:r>
            <a:r>
              <a:rPr sz="1800" dirty="0">
                <a:latin typeface="Calibri"/>
                <a:cs typeface="Calibri"/>
              </a:rPr>
              <a:t> σε </a:t>
            </a:r>
            <a:r>
              <a:rPr sz="1800" spc="-5" dirty="0">
                <a:latin typeface="Calibri"/>
                <a:cs typeface="Calibri"/>
              </a:rPr>
              <a:t>συγκέντρωση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μεγαλύτερη από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το 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κατώφλι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προσδιορισμού,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με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αποτέλεσμα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να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γίνεται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εύκολα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αντιληπτό.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335915" indent="-273050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335915" algn="l"/>
                <a:tab pos="336550" algn="l"/>
              </a:tabLst>
            </a:pPr>
            <a:r>
              <a:rPr sz="1800" dirty="0">
                <a:latin typeface="Calibri"/>
                <a:cs typeface="Calibri"/>
              </a:rPr>
              <a:t>Η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ύπαρξη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ζάχαρης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μέσα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5" dirty="0">
                <a:latin typeface="Calibri"/>
                <a:cs typeface="Calibri"/>
              </a:rPr>
              <a:t>σε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ένα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διάλυμα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ελαττώνει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κατώφλι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προσδιορισμού,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δηλαδή</a:t>
            </a:r>
            <a:endParaRPr sz="1800">
              <a:latin typeface="Calibri"/>
              <a:cs typeface="Calibri"/>
            </a:endParaRPr>
          </a:p>
          <a:p>
            <a:pPr marL="335915">
              <a:lnSpc>
                <a:spcPct val="100000"/>
              </a:lnSpc>
            </a:pPr>
            <a:r>
              <a:rPr sz="1800" spc="-20" dirty="0">
                <a:latin typeface="Calibri"/>
                <a:cs typeface="Calibri"/>
              </a:rPr>
              <a:t>κάνει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πιο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οσμηρές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τις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ουσίες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που </a:t>
            </a:r>
            <a:r>
              <a:rPr sz="1800" spc="-15" dirty="0">
                <a:latin typeface="Calibri"/>
                <a:cs typeface="Calibri"/>
              </a:rPr>
              <a:t>βρίσκονται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μέσα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σε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αυτό.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>
              <a:latin typeface="Calibri"/>
              <a:cs typeface="Calibri"/>
            </a:endParaRPr>
          </a:p>
          <a:p>
            <a:pPr marL="335915" indent="-273050">
              <a:lnSpc>
                <a:spcPct val="100000"/>
              </a:lnSpc>
              <a:spcBef>
                <a:spcPts val="116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335915" algn="l"/>
                <a:tab pos="336550" algn="l"/>
              </a:tabLst>
            </a:pPr>
            <a:r>
              <a:rPr sz="1800" spc="-5" dirty="0">
                <a:latin typeface="Calibri"/>
                <a:cs typeface="Calibri"/>
              </a:rPr>
              <a:t>Με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την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αύξηση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της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θερμοκρασίας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έχουμε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ελάττωση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στο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κατώφλι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προσδιορισμού.</a:t>
            </a:r>
            <a:endParaRPr sz="1800">
              <a:latin typeface="Calibri"/>
              <a:cs typeface="Calibri"/>
            </a:endParaRPr>
          </a:p>
          <a:p>
            <a:pPr marL="335915" indent="-273050">
              <a:lnSpc>
                <a:spcPts val="2155"/>
              </a:lnSpc>
              <a:spcBef>
                <a:spcPts val="61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335915" algn="l"/>
                <a:tab pos="336550" algn="l"/>
              </a:tabLst>
            </a:pPr>
            <a:r>
              <a:rPr sz="1800" spc="-5" dirty="0">
                <a:latin typeface="Calibri"/>
                <a:cs typeface="Calibri"/>
              </a:rPr>
              <a:t>Ανάμεσα</a:t>
            </a:r>
            <a:r>
              <a:rPr sz="1800" spc="1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στους</a:t>
            </a:r>
            <a:r>
              <a:rPr sz="1800" spc="145" dirty="0">
                <a:latin typeface="Calibri"/>
                <a:cs typeface="Calibri"/>
              </a:rPr>
              <a:t> </a:t>
            </a:r>
            <a:r>
              <a:rPr sz="1800" spc="25" dirty="0">
                <a:latin typeface="Calibri"/>
                <a:cs typeface="Calibri"/>
              </a:rPr>
              <a:t>20-35</a:t>
            </a:r>
            <a:r>
              <a:rPr sz="1800" spc="37" baseline="25462" dirty="0">
                <a:latin typeface="Calibri"/>
                <a:cs typeface="Calibri"/>
              </a:rPr>
              <a:t>ο</a:t>
            </a:r>
            <a:r>
              <a:rPr sz="1800" spc="25" dirty="0">
                <a:latin typeface="Trebuchet MS"/>
                <a:cs typeface="Trebuchet MS"/>
              </a:rPr>
              <a:t>C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10" dirty="0">
                <a:latin typeface="Calibri"/>
                <a:cs typeface="Calibri"/>
              </a:rPr>
              <a:t>τα</a:t>
            </a:r>
            <a:r>
              <a:rPr sz="1800" spc="1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αρώματα</a:t>
            </a:r>
            <a:r>
              <a:rPr sz="1800" spc="1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διακρίνονται</a:t>
            </a:r>
            <a:r>
              <a:rPr sz="1800" spc="1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καλύτερα.</a:t>
            </a:r>
            <a:r>
              <a:rPr sz="1800" spc="1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Στα</a:t>
            </a:r>
            <a:r>
              <a:rPr sz="1800" spc="1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κρασιά</a:t>
            </a:r>
            <a:r>
              <a:rPr sz="1800" spc="1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με</a:t>
            </a:r>
            <a:r>
              <a:rPr sz="1800" spc="114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μικρότερη</a:t>
            </a:r>
            <a:endParaRPr sz="1800">
              <a:latin typeface="Calibri"/>
              <a:cs typeface="Calibri"/>
            </a:endParaRPr>
          </a:p>
          <a:p>
            <a:pPr marL="335915">
              <a:lnSpc>
                <a:spcPts val="2155"/>
              </a:lnSpc>
            </a:pPr>
            <a:r>
              <a:rPr sz="1800" spc="-10" dirty="0">
                <a:latin typeface="Calibri"/>
                <a:cs typeface="Calibri"/>
              </a:rPr>
              <a:t>θερμοκρασία,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η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δυνατότητα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όσφρησης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εξασθενίζει.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>
              <a:latin typeface="Calibri"/>
              <a:cs typeface="Calibri"/>
            </a:endParaRPr>
          </a:p>
          <a:p>
            <a:pPr marL="335915" indent="-273050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335915" algn="l"/>
                <a:tab pos="336550" algn="l"/>
              </a:tabLst>
            </a:pPr>
            <a:r>
              <a:rPr sz="1800" spc="-5" dirty="0">
                <a:latin typeface="Calibri"/>
                <a:cs typeface="Calibri"/>
              </a:rPr>
              <a:t>Αυτός</a:t>
            </a:r>
            <a:r>
              <a:rPr sz="1800" spc="15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είναι</a:t>
            </a:r>
            <a:r>
              <a:rPr sz="1800" spc="14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και</a:t>
            </a:r>
            <a:r>
              <a:rPr sz="1800" spc="1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ο</a:t>
            </a:r>
            <a:r>
              <a:rPr sz="1800" spc="1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λόγος</a:t>
            </a:r>
            <a:r>
              <a:rPr sz="1800" spc="15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για</a:t>
            </a:r>
            <a:r>
              <a:rPr sz="1800" spc="16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τον</a:t>
            </a:r>
            <a:r>
              <a:rPr sz="1800" spc="16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οποίο</a:t>
            </a:r>
            <a:r>
              <a:rPr sz="1800" spc="16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όταν</a:t>
            </a:r>
            <a:r>
              <a:rPr sz="1800" spc="14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θέλουμε</a:t>
            </a:r>
            <a:r>
              <a:rPr sz="1800" spc="1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να</a:t>
            </a:r>
            <a:r>
              <a:rPr sz="1800" spc="14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προσδιορίσουμε</a:t>
            </a:r>
            <a:r>
              <a:rPr sz="1800" spc="155" dirty="0">
                <a:latin typeface="Calibri"/>
                <a:cs typeface="Calibri"/>
              </a:rPr>
              <a:t> </a:t>
            </a:r>
            <a:r>
              <a:rPr sz="1800" spc="5" dirty="0">
                <a:latin typeface="Calibri"/>
                <a:cs typeface="Calibri"/>
              </a:rPr>
              <a:t>σε</a:t>
            </a:r>
            <a:r>
              <a:rPr sz="1800" spc="1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ένα</a:t>
            </a:r>
            <a:r>
              <a:rPr sz="1800" spc="1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κρασί</a:t>
            </a:r>
            <a:endParaRPr sz="1800">
              <a:latin typeface="Calibri"/>
              <a:cs typeface="Calibri"/>
            </a:endParaRPr>
          </a:p>
          <a:p>
            <a:pPr marL="335915">
              <a:lnSpc>
                <a:spcPct val="100000"/>
              </a:lnSpc>
              <a:spcBef>
                <a:spcPts val="15"/>
              </a:spcBef>
            </a:pPr>
            <a:r>
              <a:rPr sz="1800" spc="-5" dirty="0">
                <a:latin typeface="Calibri"/>
                <a:cs typeface="Calibri"/>
              </a:rPr>
              <a:t>τις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ελαττωματικές</a:t>
            </a:r>
            <a:r>
              <a:rPr sz="1800" spc="8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οσμές,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η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καταλληλότερη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θερμοκρασία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είναι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20" dirty="0">
                <a:latin typeface="Calibri"/>
                <a:cs typeface="Calibri"/>
              </a:rPr>
              <a:t>20-25</a:t>
            </a:r>
            <a:r>
              <a:rPr sz="1800" spc="30" baseline="25462" dirty="0">
                <a:latin typeface="Calibri"/>
                <a:cs typeface="Calibri"/>
              </a:rPr>
              <a:t>ο</a:t>
            </a:r>
            <a:r>
              <a:rPr sz="1800" spc="20" dirty="0">
                <a:latin typeface="Trebuchet MS"/>
                <a:cs typeface="Trebuchet MS"/>
              </a:rPr>
              <a:t>C</a:t>
            </a:r>
            <a:r>
              <a:rPr sz="1800" spc="20" dirty="0">
                <a:latin typeface="Calibri"/>
                <a:cs typeface="Calibri"/>
              </a:rPr>
              <a:t>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11430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599" y="0"/>
                </a:lnTo>
              </a:path>
            </a:pathLst>
          </a:custGeom>
          <a:ln w="9524">
            <a:solidFill>
              <a:srgbClr val="9EB8CD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4020" y="6432554"/>
            <a:ext cx="121285" cy="190500"/>
          </a:xfrm>
          <a:custGeom>
            <a:avLst/>
            <a:gdLst/>
            <a:ahLst/>
            <a:cxnLst/>
            <a:rect l="l" t="t" r="r" b="b"/>
            <a:pathLst>
              <a:path w="121284" h="190500">
                <a:moveTo>
                  <a:pt x="0" y="0"/>
                </a:moveTo>
                <a:lnTo>
                  <a:pt x="0" y="190499"/>
                </a:lnTo>
                <a:lnTo>
                  <a:pt x="120658" y="95249"/>
                </a:lnTo>
                <a:lnTo>
                  <a:pt x="0" y="0"/>
                </a:lnTo>
                <a:close/>
              </a:path>
            </a:pathLst>
          </a:custGeom>
          <a:solidFill>
            <a:srgbClr val="9EB8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/>
              <a:t>Οργανοληπτικά</a:t>
            </a:r>
            <a:r>
              <a:rPr spc="40" dirty="0"/>
              <a:t> </a:t>
            </a:r>
            <a:r>
              <a:rPr spc="-10" dirty="0"/>
              <a:t>χαρακτηριστικά</a:t>
            </a:r>
            <a:r>
              <a:rPr spc="60" dirty="0"/>
              <a:t> </a:t>
            </a:r>
            <a:r>
              <a:rPr spc="-10" dirty="0"/>
              <a:t>που</a:t>
            </a:r>
            <a:r>
              <a:rPr dirty="0"/>
              <a:t> </a:t>
            </a:r>
            <a:r>
              <a:rPr spc="-10" dirty="0"/>
              <a:t>προσδιορίζονται</a:t>
            </a:r>
            <a:r>
              <a:rPr spc="60" dirty="0"/>
              <a:t> </a:t>
            </a:r>
            <a:r>
              <a:rPr spc="-5" dirty="0"/>
              <a:t>στη </a:t>
            </a:r>
            <a:r>
              <a:rPr spc="-605" dirty="0"/>
              <a:t> </a:t>
            </a:r>
            <a:r>
              <a:rPr spc="-5" dirty="0"/>
              <a:t>διαδικασία</a:t>
            </a:r>
            <a:r>
              <a:rPr spc="50" dirty="0"/>
              <a:t> </a:t>
            </a:r>
            <a:r>
              <a:rPr spc="-10" dirty="0"/>
              <a:t>εξέτασης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8740" y="1297300"/>
            <a:ext cx="8987790" cy="50717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marR="6985" indent="-273050" algn="just">
              <a:lnSpc>
                <a:spcPct val="100000"/>
              </a:lnSpc>
              <a:spcBef>
                <a:spcPts val="1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spc="-5" dirty="0">
                <a:latin typeface="Calibri"/>
                <a:cs typeface="Calibri"/>
              </a:rPr>
              <a:t>Προσδιορίζονται: γεύση </a:t>
            </a:r>
            <a:r>
              <a:rPr sz="1800" spc="-25" dirty="0">
                <a:latin typeface="Calibri"/>
                <a:cs typeface="Calibri"/>
              </a:rPr>
              <a:t>(γλυκό,</a:t>
            </a:r>
            <a:r>
              <a:rPr sz="1800" spc="35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ξινό,</a:t>
            </a:r>
            <a:r>
              <a:rPr sz="1800" spc="36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πικρό, αλμυρό, </a:t>
            </a:r>
            <a:r>
              <a:rPr sz="1800" spc="-5" dirty="0">
                <a:latin typeface="Calibri"/>
                <a:cs typeface="Calibri"/>
              </a:rPr>
              <a:t>umami- νόστιμο), ισορροπία μεταξύ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των</a:t>
            </a:r>
            <a:r>
              <a:rPr sz="1800" spc="-5" dirty="0">
                <a:latin typeface="Calibri"/>
                <a:cs typeface="Calibri"/>
              </a:rPr>
              <a:t> γεύσεων,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αίσθηση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στόματος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(ένταση,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στυπτικότητα,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λιπαρότητα,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στρογγυλότητα, 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καυστικότητα, </a:t>
            </a:r>
            <a:r>
              <a:rPr sz="1800" spc="-10" dirty="0">
                <a:latin typeface="Calibri"/>
                <a:cs typeface="Calibri"/>
              </a:rPr>
              <a:t>επιθετικότητα </a:t>
            </a:r>
            <a:r>
              <a:rPr sz="1800" spc="-5" dirty="0">
                <a:latin typeface="Calibri"/>
                <a:cs typeface="Calibri"/>
              </a:rPr>
              <a:t>ταννινών), άρωμα στόματος (ένταση, </a:t>
            </a:r>
            <a:r>
              <a:rPr sz="1800" dirty="0">
                <a:latin typeface="Calibri"/>
                <a:cs typeface="Calibri"/>
              </a:rPr>
              <a:t>τύπος, </a:t>
            </a:r>
            <a:r>
              <a:rPr sz="1800" spc="-5" dirty="0">
                <a:latin typeface="Calibri"/>
                <a:cs typeface="Calibri"/>
              </a:rPr>
              <a:t>ισορροπία), δομή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κρασιού,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σώμα,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πολυπλοκότητα,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διάρκεια,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επίγευση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ξηρότητα</a:t>
            </a:r>
            <a:r>
              <a:rPr sz="1800" dirty="0">
                <a:latin typeface="Calibri"/>
                <a:cs typeface="Calibri"/>
              </a:rPr>
              <a:t> στα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ούλα.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indent="-273050" algn="just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spc="-5" dirty="0">
                <a:latin typeface="Calibri"/>
                <a:cs typeface="Calibri"/>
              </a:rPr>
              <a:t>Τα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ελαττώματα</a:t>
            </a:r>
            <a:r>
              <a:rPr sz="1800" spc="8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ενός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οίνου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μπορούν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να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επηρεάσουν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την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αποδοχή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από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τον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καταναλωτή.</a:t>
            </a:r>
            <a:endParaRPr sz="1800">
              <a:latin typeface="Calibri"/>
              <a:cs typeface="Calibri"/>
            </a:endParaRPr>
          </a:p>
          <a:p>
            <a:pPr marL="285115" indent="-273050" algn="just">
              <a:lnSpc>
                <a:spcPct val="100000"/>
              </a:lnSpc>
              <a:spcBef>
                <a:spcPts val="6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spc="-5" dirty="0">
                <a:latin typeface="Calibri"/>
                <a:cs typeface="Calibri"/>
              </a:rPr>
              <a:t>Τα</a:t>
            </a:r>
            <a:r>
              <a:rPr sz="1800" spc="19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πιο</a:t>
            </a:r>
            <a:r>
              <a:rPr sz="1800" spc="204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κοινά</a:t>
            </a:r>
            <a:r>
              <a:rPr sz="1800" spc="204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ελαττώματα</a:t>
            </a:r>
            <a:r>
              <a:rPr sz="1800" spc="2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που</a:t>
            </a:r>
            <a:r>
              <a:rPr sz="1800" spc="204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συναντά</a:t>
            </a:r>
            <a:r>
              <a:rPr sz="1800" spc="204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κανείς</a:t>
            </a:r>
            <a:r>
              <a:rPr sz="1800" spc="2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σε</a:t>
            </a:r>
            <a:r>
              <a:rPr sz="1800" spc="204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χώρους</a:t>
            </a:r>
            <a:r>
              <a:rPr sz="1800" spc="1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οργανοληπτικής</a:t>
            </a:r>
            <a:r>
              <a:rPr sz="1800" spc="2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δοκιμής</a:t>
            </a:r>
            <a:r>
              <a:rPr sz="1800" spc="204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είναι</a:t>
            </a:r>
            <a:r>
              <a:rPr sz="1800" spc="20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η</a:t>
            </a:r>
            <a:endParaRPr sz="1800">
              <a:latin typeface="Calibri"/>
              <a:cs typeface="Calibri"/>
            </a:endParaRPr>
          </a:p>
          <a:p>
            <a:pPr marL="285115" algn="just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οσμή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φελλού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dirty="0">
                <a:latin typeface="Calibri"/>
                <a:cs typeface="Calibri"/>
              </a:rPr>
              <a:t> η </a:t>
            </a:r>
            <a:r>
              <a:rPr sz="1800" spc="-10" dirty="0">
                <a:latin typeface="Calibri"/>
                <a:cs typeface="Calibri"/>
              </a:rPr>
              <a:t>οξείδωση.</a:t>
            </a:r>
            <a:endParaRPr sz="1800">
              <a:latin typeface="Calibri"/>
              <a:cs typeface="Calibri"/>
            </a:endParaRPr>
          </a:p>
          <a:p>
            <a:pPr marL="285115" marR="5715" indent="-273050" algn="just">
              <a:lnSpc>
                <a:spcPct val="100000"/>
              </a:lnSpc>
              <a:spcBef>
                <a:spcPts val="6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dirty="0">
                <a:latin typeface="Calibri"/>
                <a:cs typeface="Calibri"/>
              </a:rPr>
              <a:t>Η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οσμή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φελλού</a:t>
            </a:r>
            <a:r>
              <a:rPr sz="1800" dirty="0">
                <a:latin typeface="Calibri"/>
                <a:cs typeface="Calibri"/>
              </a:rPr>
              <a:t> οφείλεται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στην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2,4,6-trichloroanisole</a:t>
            </a:r>
            <a:r>
              <a:rPr sz="1800" dirty="0">
                <a:latin typeface="Calibri"/>
                <a:cs typeface="Calibri"/>
              </a:rPr>
              <a:t> ή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TC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,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μια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χημική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ένωση</a:t>
            </a:r>
            <a:r>
              <a:rPr sz="1800" dirty="0">
                <a:latin typeface="Calibri"/>
                <a:cs typeface="Calibri"/>
              </a:rPr>
              <a:t> η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οποία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προκαλεί</a:t>
            </a:r>
            <a:r>
              <a:rPr sz="1800" spc="-5" dirty="0">
                <a:latin typeface="Calibri"/>
                <a:cs typeface="Calibri"/>
              </a:rPr>
              <a:t> μια</a:t>
            </a:r>
            <a:r>
              <a:rPr sz="1800" dirty="0">
                <a:latin typeface="Calibri"/>
                <a:cs typeface="Calibri"/>
              </a:rPr>
              <a:t> οσμή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μούχλας,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βρεγμένου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σκύλου.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Η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οσμή</a:t>
            </a:r>
            <a:r>
              <a:rPr sz="1800" dirty="0">
                <a:latin typeface="Calibri"/>
                <a:cs typeface="Calibri"/>
              </a:rPr>
              <a:t> της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TC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μπορει</a:t>
            </a:r>
            <a:r>
              <a:rPr sz="1800" dirty="0">
                <a:latin typeface="Calibri"/>
                <a:cs typeface="Calibri"/>
              </a:rPr>
              <a:t> να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είναι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λίγο 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διαφορετική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ανάμεσα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σε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διαφορετικούς</a:t>
            </a:r>
            <a:r>
              <a:rPr sz="1800" spc="-5" dirty="0">
                <a:latin typeface="Calibri"/>
                <a:cs typeface="Calibri"/>
              </a:rPr>
              <a:t> οίνους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αλλά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μπορεί</a:t>
            </a:r>
            <a:r>
              <a:rPr sz="1800" dirty="0">
                <a:latin typeface="Calibri"/>
                <a:cs typeface="Calibri"/>
              </a:rPr>
              <a:t> να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ανιχνευθεί</a:t>
            </a:r>
            <a:r>
              <a:rPr sz="1800" dirty="0">
                <a:latin typeface="Calibri"/>
                <a:cs typeface="Calibri"/>
              </a:rPr>
              <a:t> από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τις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ανθρώπινες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αισθήσεις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σε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μικρές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ακόμη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συγκεντρώσεις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ppt.</a:t>
            </a:r>
            <a:endParaRPr sz="1800">
              <a:latin typeface="Calibri"/>
              <a:cs typeface="Calibri"/>
            </a:endParaRPr>
          </a:p>
          <a:p>
            <a:pPr marL="285115" marR="5080" indent="-273050" algn="just">
              <a:lnSpc>
                <a:spcPct val="100000"/>
              </a:lnSpc>
              <a:spcBef>
                <a:spcPts val="60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  <a:tab pos="8607425" algn="l"/>
              </a:tabLst>
            </a:pPr>
            <a:r>
              <a:rPr sz="1800" dirty="0">
                <a:latin typeface="Calibri"/>
                <a:cs typeface="Calibri"/>
              </a:rPr>
              <a:t>H </a:t>
            </a:r>
            <a:r>
              <a:rPr sz="1800" spc="-10" dirty="0">
                <a:latin typeface="Calibri"/>
                <a:cs typeface="Calibri"/>
              </a:rPr>
              <a:t>οξείδωση </a:t>
            </a:r>
            <a:r>
              <a:rPr sz="1800" dirty="0">
                <a:latin typeface="Calibri"/>
                <a:cs typeface="Calibri"/>
              </a:rPr>
              <a:t>από </a:t>
            </a:r>
            <a:r>
              <a:rPr sz="1800" spc="-15" dirty="0">
                <a:latin typeface="Calibri"/>
                <a:cs typeface="Calibri"/>
              </a:rPr>
              <a:t>την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άλλη, </a:t>
            </a:r>
            <a:r>
              <a:rPr sz="1800" spc="-5" dirty="0">
                <a:latin typeface="Calibri"/>
                <a:cs typeface="Calibri"/>
              </a:rPr>
              <a:t>είναι μια</a:t>
            </a:r>
            <a:r>
              <a:rPr sz="1800" spc="39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άλλη </a:t>
            </a:r>
            <a:r>
              <a:rPr sz="1800" spc="-5" dirty="0">
                <a:latin typeface="Calibri"/>
                <a:cs typeface="Calibri"/>
              </a:rPr>
              <a:t>ελαττωματική οσμή </a:t>
            </a:r>
            <a:r>
              <a:rPr sz="1800" dirty="0">
                <a:latin typeface="Calibri"/>
                <a:cs typeface="Calibri"/>
              </a:rPr>
              <a:t>η </a:t>
            </a:r>
            <a:r>
              <a:rPr sz="1800" spc="-5" dirty="0">
                <a:latin typeface="Calibri"/>
                <a:cs typeface="Calibri"/>
              </a:rPr>
              <a:t>οποία </a:t>
            </a:r>
            <a:r>
              <a:rPr sz="1800" spc="-10" dirty="0">
                <a:latin typeface="Calibri"/>
                <a:cs typeface="Calibri"/>
              </a:rPr>
              <a:t>προκαλεί</a:t>
            </a:r>
            <a:r>
              <a:rPr sz="1800" spc="38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απώλεια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 </a:t>
            </a:r>
            <a:r>
              <a:rPr sz="1800" spc="-5" dirty="0">
                <a:latin typeface="Calibri"/>
                <a:cs typeface="Calibri"/>
              </a:rPr>
              <a:t>φρούτου </a:t>
            </a:r>
            <a:r>
              <a:rPr sz="1800" spc="5" dirty="0">
                <a:latin typeface="Calibri"/>
                <a:cs typeface="Calibri"/>
              </a:rPr>
              <a:t>στο </a:t>
            </a:r>
            <a:r>
              <a:rPr sz="1800" spc="-5" dirty="0">
                <a:latin typeface="Calibri"/>
                <a:cs typeface="Calibri"/>
              </a:rPr>
              <a:t>άρωμα του οίνου. </a:t>
            </a:r>
            <a:r>
              <a:rPr sz="1800" spc="-10" dirty="0">
                <a:latin typeface="Calibri"/>
                <a:cs typeface="Calibri"/>
              </a:rPr>
              <a:t>Οξείδωση προκαλείται </a:t>
            </a:r>
            <a:r>
              <a:rPr sz="1800" spc="-5" dirty="0">
                <a:latin typeface="Calibri"/>
                <a:cs typeface="Calibri"/>
              </a:rPr>
              <a:t>όταν </a:t>
            </a:r>
            <a:r>
              <a:rPr sz="1800" dirty="0">
                <a:latin typeface="Calibri"/>
                <a:cs typeface="Calibri"/>
              </a:rPr>
              <a:t>ο </a:t>
            </a:r>
            <a:r>
              <a:rPr sz="1800" spc="-5" dirty="0">
                <a:latin typeface="Calibri"/>
                <a:cs typeface="Calibri"/>
              </a:rPr>
              <a:t>οίνος βρίσκεται </a:t>
            </a:r>
            <a:r>
              <a:rPr sz="1800" spc="5" dirty="0">
                <a:latin typeface="Calibri"/>
                <a:cs typeface="Calibri"/>
              </a:rPr>
              <a:t>σε </a:t>
            </a:r>
            <a:r>
              <a:rPr sz="1800" dirty="0">
                <a:latin typeface="Calibri"/>
                <a:cs typeface="Calibri"/>
              </a:rPr>
              <a:t>επαφή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με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οξυγόνο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ή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με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βακτήρια</a:t>
            </a:r>
            <a:r>
              <a:rPr sz="1800" dirty="0">
                <a:latin typeface="Calibri"/>
                <a:cs typeface="Calibri"/>
              </a:rPr>
              <a:t> που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αγαπούν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οξυγόνο.</a:t>
            </a:r>
            <a:r>
              <a:rPr sz="1800" spc="-5" dirty="0">
                <a:latin typeface="Calibri"/>
                <a:cs typeface="Calibri"/>
              </a:rPr>
              <a:t> Τα</a:t>
            </a:r>
            <a:r>
              <a:rPr sz="1800" dirty="0">
                <a:latin typeface="Calibri"/>
                <a:cs typeface="Calibri"/>
              </a:rPr>
              <a:t> προϊόντα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αυτής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της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χημικής </a:t>
            </a:r>
            <a:r>
              <a:rPr sz="1800" spc="-5" dirty="0">
                <a:latin typeface="Calibri"/>
                <a:cs typeface="Calibri"/>
              </a:rPr>
              <a:t> αντίδρασης συνεπάγονται μία αλλαγή </a:t>
            </a:r>
            <a:r>
              <a:rPr sz="1800" dirty="0">
                <a:latin typeface="Calibri"/>
                <a:cs typeface="Calibri"/>
              </a:rPr>
              <a:t>στο </a:t>
            </a:r>
            <a:r>
              <a:rPr sz="1800" spc="-10" dirty="0">
                <a:latin typeface="Calibri"/>
                <a:cs typeface="Calibri"/>
              </a:rPr>
              <a:t>χρώμα </a:t>
            </a:r>
            <a:r>
              <a:rPr sz="1800" spc="-5" dirty="0">
                <a:latin typeface="Calibri"/>
                <a:cs typeface="Calibri"/>
              </a:rPr>
              <a:t>(αύξηση της μπλέ χροιάς) </a:t>
            </a:r>
            <a:r>
              <a:rPr sz="1800" spc="-20" dirty="0">
                <a:latin typeface="Calibri"/>
                <a:cs typeface="Calibri"/>
              </a:rPr>
              <a:t>και </a:t>
            </a:r>
            <a:r>
              <a:rPr sz="1800" spc="-10" dirty="0">
                <a:latin typeface="Calibri"/>
                <a:cs typeface="Calibri"/>
              </a:rPr>
              <a:t>παραγωγή 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κεταλδεύδης</a:t>
            </a:r>
            <a:r>
              <a:rPr sz="1800" u="dashLong" spc="2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που 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μυρίζει</a:t>
            </a:r>
            <a:r>
              <a:rPr sz="1800" u="dashLong" spc="3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σαν</a:t>
            </a:r>
            <a:r>
              <a:rPr sz="1800" u="dashLong" spc="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sherry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ή 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καφετιασμένο</a:t>
            </a:r>
            <a:r>
              <a:rPr sz="1800" u="dashLong" spc="4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μήλο.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Times New Roman"/>
                <a:cs typeface="Times New Roman"/>
              </a:rPr>
              <a:t>	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11430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599" y="0"/>
                </a:lnTo>
              </a:path>
            </a:pathLst>
          </a:custGeom>
          <a:ln w="9524">
            <a:solidFill>
              <a:srgbClr val="9EB8CD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4020" y="6432554"/>
            <a:ext cx="121285" cy="190500"/>
          </a:xfrm>
          <a:custGeom>
            <a:avLst/>
            <a:gdLst/>
            <a:ahLst/>
            <a:cxnLst/>
            <a:rect l="l" t="t" r="r" b="b"/>
            <a:pathLst>
              <a:path w="121284" h="190500">
                <a:moveTo>
                  <a:pt x="0" y="0"/>
                </a:moveTo>
                <a:lnTo>
                  <a:pt x="0" y="190499"/>
                </a:lnTo>
                <a:lnTo>
                  <a:pt x="120658" y="95249"/>
                </a:lnTo>
                <a:lnTo>
                  <a:pt x="0" y="0"/>
                </a:lnTo>
                <a:close/>
              </a:path>
            </a:pathLst>
          </a:custGeom>
          <a:solidFill>
            <a:srgbClr val="9EB8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8740" y="220212"/>
            <a:ext cx="328358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Αναλυτική</a:t>
            </a:r>
            <a:r>
              <a:rPr spc="5" dirty="0"/>
              <a:t> </a:t>
            </a:r>
            <a:r>
              <a:rPr spc="-5" dirty="0"/>
              <a:t>δοκιμασία</a:t>
            </a: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59690" y="1367150"/>
          <a:ext cx="9023350" cy="12045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3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92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6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4820">
                <a:tc>
                  <a:txBody>
                    <a:bodyPr/>
                    <a:lstStyle/>
                    <a:p>
                      <a:pPr marR="50800" algn="ctr">
                        <a:lnSpc>
                          <a:spcPct val="100000"/>
                        </a:lnSpc>
                      </a:pPr>
                      <a:r>
                        <a:rPr sz="1350" spc="-185" dirty="0">
                          <a:solidFill>
                            <a:srgbClr val="717BA2"/>
                          </a:solidFill>
                          <a:latin typeface="Microsoft Sans Serif"/>
                          <a:cs typeface="Microsoft Sans Serif"/>
                        </a:rPr>
                        <a:t>🞂</a:t>
                      </a:r>
                      <a:endParaRPr sz="135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ts val="1710"/>
                        </a:lnSpc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Ο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χώρος</a:t>
                      </a:r>
                      <a:r>
                        <a:rPr sz="18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της</a:t>
                      </a:r>
                      <a:r>
                        <a:rPr sz="18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δοκιμασίας</a:t>
                      </a:r>
                      <a:r>
                        <a:rPr sz="18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κρασιών</a:t>
                      </a:r>
                      <a:r>
                        <a:rPr sz="18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πρέπει</a:t>
                      </a:r>
                      <a:r>
                        <a:rPr sz="18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να</a:t>
                      </a:r>
                      <a:r>
                        <a:rPr sz="18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είναι</a:t>
                      </a:r>
                      <a:r>
                        <a:rPr sz="1800" spc="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ευχάριστος</a:t>
                      </a:r>
                      <a:r>
                        <a:rPr sz="18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5" dirty="0">
                          <a:latin typeface="Calibri"/>
                          <a:cs typeface="Calibri"/>
                        </a:rPr>
                        <a:t>και</a:t>
                      </a:r>
                      <a:r>
                        <a:rPr sz="18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απλός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952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R="50800" algn="ctr">
                        <a:lnSpc>
                          <a:spcPct val="100000"/>
                        </a:lnSpc>
                      </a:pPr>
                      <a:r>
                        <a:rPr sz="1350" spc="-185" dirty="0">
                          <a:solidFill>
                            <a:srgbClr val="717BA2"/>
                          </a:solidFill>
                          <a:latin typeface="Microsoft Sans Serif"/>
                          <a:cs typeface="Microsoft Sans Serif"/>
                        </a:rPr>
                        <a:t>🞂</a:t>
                      </a:r>
                      <a:endParaRPr sz="135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2540" marB="0"/>
                </a:tc>
                <a:tc>
                  <a:txBody>
                    <a:bodyPr/>
                    <a:lstStyle/>
                    <a:p>
                      <a:pPr marL="90170" marR="58419">
                        <a:lnSpc>
                          <a:spcPct val="100000"/>
                        </a:lnSpc>
                        <a:spcBef>
                          <a:spcPts val="1400"/>
                        </a:spcBef>
                        <a:tabLst>
                          <a:tab pos="372110" algn="l"/>
                          <a:tab pos="1423670" algn="l"/>
                          <a:tab pos="2197735" algn="l"/>
                          <a:tab pos="2564130" algn="l"/>
                          <a:tab pos="3158490" algn="l"/>
                          <a:tab pos="4059554" algn="l"/>
                          <a:tab pos="4314190" algn="l"/>
                          <a:tab pos="4674870" algn="l"/>
                          <a:tab pos="5490210" algn="l"/>
                          <a:tab pos="6172200" algn="l"/>
                        </a:tabLst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Ο	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φω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τ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ισ</a:t>
                      </a:r>
                      <a:r>
                        <a:rPr sz="1800" spc="-20" dirty="0">
                          <a:latin typeface="Calibri"/>
                          <a:cs typeface="Calibri"/>
                        </a:rPr>
                        <a:t>μ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ό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ς	</a:t>
                      </a:r>
                      <a:r>
                        <a:rPr sz="1800" spc="10" dirty="0">
                          <a:latin typeface="Calibri"/>
                          <a:cs typeface="Calibri"/>
                        </a:rPr>
                        <a:t>π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ρ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έ</a:t>
                      </a:r>
                      <a:r>
                        <a:rPr sz="1800" spc="10" dirty="0">
                          <a:latin typeface="Calibri"/>
                          <a:cs typeface="Calibri"/>
                        </a:rPr>
                        <a:t>π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ει	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ν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α	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ε</a:t>
                      </a:r>
                      <a:r>
                        <a:rPr sz="1800" spc="-30" dirty="0">
                          <a:latin typeface="Calibri"/>
                          <a:cs typeface="Calibri"/>
                        </a:rPr>
                        <a:t>ί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να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ι	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φυ</a:t>
                      </a:r>
                      <a:r>
                        <a:rPr sz="1800" spc="10" dirty="0">
                          <a:latin typeface="Calibri"/>
                          <a:cs typeface="Calibri"/>
                        </a:rPr>
                        <a:t>σ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ι</a:t>
                      </a:r>
                      <a:r>
                        <a:rPr sz="1800" spc="-70" dirty="0">
                          <a:latin typeface="Calibri"/>
                          <a:cs typeface="Calibri"/>
                        </a:rPr>
                        <a:t>κ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ό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ς	ή	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μ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ε	</a:t>
                      </a:r>
                      <a:r>
                        <a:rPr sz="1800" spc="-20" dirty="0">
                          <a:latin typeface="Calibri"/>
                          <a:cs typeface="Calibri"/>
                        </a:rPr>
                        <a:t>λ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ά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μ</a:t>
                      </a:r>
                      <a:r>
                        <a:rPr sz="1800" spc="10" dirty="0">
                          <a:latin typeface="Calibri"/>
                          <a:cs typeface="Calibri"/>
                        </a:rPr>
                        <a:t>π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ες	</a:t>
                      </a:r>
                      <a:r>
                        <a:rPr sz="1800" spc="-50" dirty="0">
                          <a:latin typeface="Calibri"/>
                          <a:cs typeface="Calibri"/>
                        </a:rPr>
                        <a:t>κ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α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λ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ής	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απ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ο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μ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ί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μ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ησ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η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ς 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Θερμοκρασία</a:t>
                      </a:r>
                      <a:r>
                        <a:rPr sz="18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20-22 </a:t>
                      </a:r>
                      <a:r>
                        <a:rPr sz="1800" baseline="25462" dirty="0">
                          <a:latin typeface="Calibri"/>
                          <a:cs typeface="Calibri"/>
                        </a:rPr>
                        <a:t>ο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8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5" dirty="0">
                          <a:latin typeface="Calibri"/>
                          <a:cs typeface="Calibri"/>
                        </a:rPr>
                        <a:t>και</a:t>
                      </a:r>
                      <a:r>
                        <a:rPr sz="18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60-70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%</a:t>
                      </a:r>
                      <a:r>
                        <a:rPr sz="18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υγρασία</a:t>
                      </a:r>
                      <a:r>
                        <a:rPr sz="18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είναι</a:t>
                      </a:r>
                      <a:r>
                        <a:rPr sz="18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ιδανικές.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77800" marB="0"/>
                </a:tc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  <a:spcBef>
                          <a:spcPts val="1410"/>
                        </a:spcBef>
                        <a:tabLst>
                          <a:tab pos="526415" algn="l"/>
                        </a:tabLst>
                      </a:pPr>
                      <a:r>
                        <a:rPr sz="1800" spc="-15" dirty="0">
                          <a:latin typeface="Calibri"/>
                          <a:cs typeface="Calibri"/>
                        </a:rPr>
                        <a:t>του	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φυσικού.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7907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78740" y="2974083"/>
            <a:ext cx="8985250" cy="3226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marR="5080" indent="-273050">
              <a:lnSpc>
                <a:spcPct val="100000"/>
              </a:lnSpc>
              <a:spcBef>
                <a:spcPts val="1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337185" algn="l"/>
                <a:tab pos="337820" algn="l"/>
              </a:tabLst>
            </a:pPr>
            <a:r>
              <a:rPr dirty="0"/>
              <a:t>	</a:t>
            </a:r>
            <a:r>
              <a:rPr sz="1800" dirty="0">
                <a:latin typeface="Calibri"/>
                <a:cs typeface="Calibri"/>
              </a:rPr>
              <a:t>Η</a:t>
            </a:r>
            <a:r>
              <a:rPr sz="1800" spc="114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πιο</a:t>
            </a:r>
            <a:r>
              <a:rPr sz="1800" spc="1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κατάλληλη</a:t>
            </a:r>
            <a:r>
              <a:rPr sz="1800" spc="1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ώρα</a:t>
            </a:r>
            <a:r>
              <a:rPr sz="1800" spc="1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είναι</a:t>
            </a:r>
            <a:r>
              <a:rPr sz="1800" spc="1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10-12</a:t>
            </a:r>
            <a:r>
              <a:rPr sz="1800" spc="1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1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πρωί,</a:t>
            </a:r>
            <a:r>
              <a:rPr sz="1800" spc="1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η</a:t>
            </a:r>
            <a:r>
              <a:rPr sz="1800" spc="1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διάρκεια</a:t>
            </a:r>
            <a:r>
              <a:rPr sz="1800" spc="1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της</a:t>
            </a:r>
            <a:r>
              <a:rPr sz="1800" spc="1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δοκιμασίας</a:t>
            </a:r>
            <a:r>
              <a:rPr sz="1800" spc="1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όχι</a:t>
            </a:r>
            <a:r>
              <a:rPr sz="1800" spc="1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μεγαλύτερη</a:t>
            </a:r>
            <a:r>
              <a:rPr sz="1800" spc="130" dirty="0">
                <a:latin typeface="Calibri"/>
                <a:cs typeface="Calibri"/>
              </a:rPr>
              <a:t> </a:t>
            </a:r>
            <a:r>
              <a:rPr sz="1800" spc="5" dirty="0">
                <a:latin typeface="Calibri"/>
                <a:cs typeface="Calibri"/>
              </a:rPr>
              <a:t>από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μία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ώρα,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ο</a:t>
            </a:r>
            <a:r>
              <a:rPr sz="1800" spc="-5" dirty="0">
                <a:latin typeface="Calibri"/>
                <a:cs typeface="Calibri"/>
              </a:rPr>
              <a:t> μέγιστος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αριθμός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των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δειγμάτων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δώδεκα.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marR="5080" indent="-273050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5" dirty="0">
                <a:latin typeface="Calibri"/>
                <a:cs typeface="Calibri"/>
              </a:rPr>
              <a:t>Οι</a:t>
            </a:r>
            <a:r>
              <a:rPr sz="1800" spc="1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μέθοδοι</a:t>
            </a:r>
            <a:r>
              <a:rPr sz="1800" spc="2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της</a:t>
            </a:r>
            <a:r>
              <a:rPr sz="1800" spc="2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δοκιμασίας,</a:t>
            </a:r>
            <a:r>
              <a:rPr sz="1800" spc="2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ανάλογα</a:t>
            </a:r>
            <a:r>
              <a:rPr sz="1800" spc="2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με</a:t>
            </a:r>
            <a:r>
              <a:rPr sz="1800" spc="19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2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σκοπό</a:t>
            </a:r>
            <a:r>
              <a:rPr sz="1800" spc="1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της</a:t>
            </a:r>
            <a:r>
              <a:rPr sz="1800" spc="2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δοκιμασίας,</a:t>
            </a:r>
            <a:r>
              <a:rPr sz="1800" spc="2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είναι</a:t>
            </a:r>
            <a:r>
              <a:rPr sz="1800" spc="19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η</a:t>
            </a:r>
            <a:r>
              <a:rPr sz="1800" spc="2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δοκιμασία</a:t>
            </a:r>
            <a:r>
              <a:rPr sz="1800" spc="204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κατά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ζεύγη,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σε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σχέση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με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ένα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μάρτυρα,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η</a:t>
            </a:r>
            <a:r>
              <a:rPr sz="1800" spc="-10" dirty="0">
                <a:latin typeface="Calibri"/>
                <a:cs typeface="Calibri"/>
              </a:rPr>
              <a:t> τριαδική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δοκιμασία,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η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αναλυτική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δοκιμασία.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indent="-273050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10" dirty="0">
                <a:latin typeface="Calibri"/>
                <a:cs typeface="Calibri"/>
              </a:rPr>
              <a:t>Εφαρμόζεται</a:t>
            </a:r>
            <a:r>
              <a:rPr sz="1800" spc="27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καταγραφή</a:t>
            </a:r>
            <a:r>
              <a:rPr sz="1800" spc="28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28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βαθμολόγηση</a:t>
            </a:r>
            <a:r>
              <a:rPr sz="1800" spc="28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των</a:t>
            </a:r>
            <a:r>
              <a:rPr sz="1800" spc="28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χαρακτήρων</a:t>
            </a:r>
            <a:r>
              <a:rPr sz="1800" spc="29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του</a:t>
            </a:r>
            <a:r>
              <a:rPr sz="1800" spc="27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κρασιού</a:t>
            </a:r>
            <a:r>
              <a:rPr sz="1800" spc="26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με</a:t>
            </a:r>
            <a:r>
              <a:rPr sz="1800" spc="27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κλίμακα</a:t>
            </a:r>
            <a:r>
              <a:rPr sz="1800" spc="29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είτε</a:t>
            </a:r>
            <a:endParaRPr sz="1800">
              <a:latin typeface="Calibri"/>
              <a:cs typeface="Calibri"/>
            </a:endParaRPr>
          </a:p>
          <a:p>
            <a:pPr marL="285115">
              <a:lnSpc>
                <a:spcPct val="100000"/>
              </a:lnSpc>
            </a:pPr>
            <a:r>
              <a:rPr sz="1800" spc="-15" dirty="0">
                <a:latin typeface="Calibri"/>
                <a:cs typeface="Calibri"/>
              </a:rPr>
              <a:t>περιγραφικά.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>
              <a:latin typeface="Calibri"/>
              <a:cs typeface="Calibri"/>
            </a:endParaRPr>
          </a:p>
          <a:p>
            <a:pPr marL="285115" indent="-273050">
              <a:lnSpc>
                <a:spcPct val="100000"/>
              </a:lnSpc>
              <a:spcBef>
                <a:spcPts val="116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5" dirty="0">
                <a:latin typeface="Calibri"/>
                <a:cs typeface="Calibri"/>
              </a:rPr>
              <a:t>Τα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αποτελέσματα</a:t>
            </a:r>
            <a:r>
              <a:rPr sz="1800" spc="8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της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οργανοληπτικής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δοκιμασίας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επεξεργάζονται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στατιστικά.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11430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599" y="0"/>
                </a:lnTo>
              </a:path>
            </a:pathLst>
          </a:custGeom>
          <a:ln w="9524">
            <a:solidFill>
              <a:srgbClr val="9EB8CD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4020" y="6432554"/>
            <a:ext cx="121285" cy="190500"/>
          </a:xfrm>
          <a:custGeom>
            <a:avLst/>
            <a:gdLst/>
            <a:ahLst/>
            <a:cxnLst/>
            <a:rect l="l" t="t" r="r" b="b"/>
            <a:pathLst>
              <a:path w="121284" h="190500">
                <a:moveTo>
                  <a:pt x="0" y="0"/>
                </a:moveTo>
                <a:lnTo>
                  <a:pt x="0" y="190499"/>
                </a:lnTo>
                <a:lnTo>
                  <a:pt x="120658" y="95249"/>
                </a:lnTo>
                <a:lnTo>
                  <a:pt x="0" y="0"/>
                </a:lnTo>
                <a:close/>
              </a:path>
            </a:pathLst>
          </a:custGeom>
          <a:solidFill>
            <a:srgbClr val="9EB8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8740" y="220212"/>
            <a:ext cx="3837304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Ποτήρι</a:t>
            </a:r>
            <a:r>
              <a:rPr spc="-15" dirty="0"/>
              <a:t> </a:t>
            </a:r>
            <a:r>
              <a:rPr spc="-5" dirty="0"/>
              <a:t>δοκιμασίας</a:t>
            </a:r>
            <a:r>
              <a:rPr spc="25" dirty="0"/>
              <a:t> </a:t>
            </a:r>
            <a:r>
              <a:rPr spc="5" dirty="0"/>
              <a:t>οίνου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8740" y="1297300"/>
            <a:ext cx="8987155" cy="1550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marR="5080" indent="-273050">
              <a:lnSpc>
                <a:spcPct val="100000"/>
              </a:lnSpc>
              <a:spcBef>
                <a:spcPts val="1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80" dirty="0">
                <a:latin typeface="Calibri"/>
                <a:cs typeface="Calibri"/>
              </a:rPr>
              <a:t>Το</a:t>
            </a:r>
            <a:r>
              <a:rPr sz="1800" spc="19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υποδειγματικό</a:t>
            </a:r>
            <a:r>
              <a:rPr sz="1800" spc="19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ποτήρι</a:t>
            </a:r>
            <a:r>
              <a:rPr sz="1800" spc="204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δοκιμασίας</a:t>
            </a:r>
            <a:r>
              <a:rPr sz="1800" spc="2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έχει</a:t>
            </a:r>
            <a:r>
              <a:rPr sz="1800" spc="1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μεγάλο</a:t>
            </a:r>
            <a:r>
              <a:rPr sz="1800" spc="20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‘πόδι’</a:t>
            </a:r>
            <a:r>
              <a:rPr sz="1800" spc="204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που</a:t>
            </a:r>
            <a:r>
              <a:rPr sz="1800" spc="2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επιτρέπει</a:t>
            </a:r>
            <a:r>
              <a:rPr sz="1800" spc="2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το</a:t>
            </a:r>
            <a:r>
              <a:rPr sz="1800" spc="21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εύκολο</a:t>
            </a:r>
            <a:r>
              <a:rPr sz="1800" spc="19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πιάσιμο,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χωρίς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να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κρύβει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θέα,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την</a:t>
            </a:r>
            <a:r>
              <a:rPr sz="1800" spc="-5" dirty="0">
                <a:latin typeface="Calibri"/>
                <a:cs typeface="Calibri"/>
              </a:rPr>
              <a:t> περιστροφή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με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κυκλική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ανάδευση.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marR="6350" indent="-273050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5" dirty="0">
                <a:latin typeface="Calibri"/>
                <a:cs typeface="Calibri"/>
              </a:rPr>
              <a:t>Επίσης,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σχήμα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του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επιτρέπει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τον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εμπλουτισμό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κενού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χώρου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του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ποτηριού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με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οσμηρά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συστατικά.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3071743" y="3009900"/>
            <a:ext cx="6072505" cy="3848100"/>
            <a:chOff x="3071743" y="3009900"/>
            <a:chExt cx="6072505" cy="3848100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71743" y="3009900"/>
              <a:ext cx="1676400" cy="243840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728453" y="4357749"/>
              <a:ext cx="4415546" cy="250025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4020" y="6432554"/>
            <a:ext cx="121285" cy="190500"/>
          </a:xfrm>
          <a:custGeom>
            <a:avLst/>
            <a:gdLst/>
            <a:ahLst/>
            <a:cxnLst/>
            <a:rect l="l" t="t" r="r" b="b"/>
            <a:pathLst>
              <a:path w="121284" h="190500">
                <a:moveTo>
                  <a:pt x="0" y="0"/>
                </a:moveTo>
                <a:lnTo>
                  <a:pt x="0" y="190499"/>
                </a:lnTo>
                <a:lnTo>
                  <a:pt x="120658" y="95249"/>
                </a:lnTo>
                <a:lnTo>
                  <a:pt x="0" y="0"/>
                </a:lnTo>
                <a:close/>
              </a:path>
            </a:pathLst>
          </a:custGeom>
          <a:solidFill>
            <a:srgbClr val="9EB8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740" y="67812"/>
            <a:ext cx="319151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Διαδικασία</a:t>
            </a:r>
            <a:r>
              <a:rPr spc="-20" dirty="0"/>
              <a:t> </a:t>
            </a:r>
            <a:r>
              <a:rPr spc="-10" dirty="0"/>
              <a:t>εξέτασης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5240" y="441693"/>
            <a:ext cx="8760460" cy="609282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76200" algn="just">
              <a:lnSpc>
                <a:spcPct val="100000"/>
              </a:lnSpc>
              <a:spcBef>
                <a:spcPts val="700"/>
              </a:spcBef>
            </a:pPr>
            <a:r>
              <a:rPr sz="1800" dirty="0">
                <a:latin typeface="Calibri"/>
                <a:cs typeface="Calibri"/>
              </a:rPr>
              <a:t>Ο</a:t>
            </a:r>
            <a:r>
              <a:rPr sz="1800" spc="-10" dirty="0">
                <a:latin typeface="Calibri"/>
                <a:cs typeface="Calibri"/>
              </a:rPr>
              <a:t> οίνος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τοποθετείται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σε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ποτήρι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με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σχήμα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τουλίπας,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περίπου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μέχρι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dirty="0">
                <a:latin typeface="Calibri"/>
                <a:cs typeface="Calibri"/>
              </a:rPr>
              <a:t> 1/3.</a:t>
            </a:r>
            <a:endParaRPr sz="1800">
              <a:latin typeface="Calibri"/>
              <a:cs typeface="Calibri"/>
            </a:endParaRPr>
          </a:p>
          <a:p>
            <a:pPr marL="348615" indent="-273050" algn="just">
              <a:lnSpc>
                <a:spcPct val="100000"/>
              </a:lnSpc>
              <a:spcBef>
                <a:spcPts val="6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349250" algn="l"/>
                <a:tab pos="8670925" algn="l"/>
              </a:tabLst>
            </a:pPr>
            <a:r>
              <a:rPr sz="1800" b="1" spc="-15" dirty="0">
                <a:latin typeface="Calibri"/>
                <a:cs typeface="Calibri"/>
              </a:rPr>
              <a:t>Α</a:t>
            </a:r>
            <a:r>
              <a:rPr sz="1800" b="1" u="dashLong" spc="-1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ρχικά,</a:t>
            </a:r>
            <a:r>
              <a:rPr sz="1800" b="1" u="dashLong" spc="39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γέρνοντας</a:t>
            </a:r>
            <a:r>
              <a:rPr sz="1800" b="1" u="dashLong" spc="78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το</a:t>
            </a:r>
            <a:r>
              <a:rPr sz="1800" b="1" u="dashLong" spc="78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ποτήρι</a:t>
            </a:r>
            <a:r>
              <a:rPr sz="1800" b="1" u="dashLong" spc="76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γίνεται</a:t>
            </a:r>
            <a:r>
              <a:rPr sz="1800" b="1" u="dashLong" spc="78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εκτίμηση</a:t>
            </a:r>
            <a:r>
              <a:rPr sz="1800" b="1" u="dashLong" spc="78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του</a:t>
            </a:r>
            <a:r>
              <a:rPr sz="1800" b="1" u="dashLong" spc="78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οίνου</a:t>
            </a:r>
            <a:r>
              <a:rPr sz="1800" b="1" u="dashLong" spc="78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οπτικά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.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Times New Roman"/>
                <a:cs typeface="Times New Roman"/>
              </a:rPr>
              <a:t>	</a:t>
            </a:r>
            <a:endParaRPr sz="1800">
              <a:latin typeface="Times New Roman"/>
              <a:cs typeface="Times New Roman"/>
            </a:endParaRPr>
          </a:p>
          <a:p>
            <a:pPr marL="348615" marR="1501140" indent="-635" algn="just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Προσδιορίζονται: </a:t>
            </a:r>
            <a:r>
              <a:rPr sz="1800" spc="-10" dirty="0">
                <a:latin typeface="Calibri"/>
                <a:cs typeface="Calibri"/>
              </a:rPr>
              <a:t>το </a:t>
            </a:r>
            <a:r>
              <a:rPr sz="1800" spc="-5" dirty="0">
                <a:latin typeface="Calibri"/>
                <a:cs typeface="Calibri"/>
              </a:rPr>
              <a:t>είδος </a:t>
            </a:r>
            <a:r>
              <a:rPr sz="1800" spc="-10" dirty="0">
                <a:latin typeface="Calibri"/>
                <a:cs typeface="Calibri"/>
              </a:rPr>
              <a:t>του οίνου </a:t>
            </a:r>
            <a:r>
              <a:rPr sz="1800" spc="-20" dirty="0">
                <a:latin typeface="Calibri"/>
                <a:cs typeface="Calibri"/>
              </a:rPr>
              <a:t>(λευκό, </a:t>
            </a:r>
            <a:r>
              <a:rPr sz="1800" spc="-10" dirty="0">
                <a:latin typeface="Calibri"/>
                <a:cs typeface="Calibri"/>
              </a:rPr>
              <a:t>ερυθρό, </a:t>
            </a:r>
            <a:r>
              <a:rPr sz="1800" spc="-5" dirty="0">
                <a:latin typeface="Calibri"/>
                <a:cs typeface="Calibri"/>
              </a:rPr>
              <a:t>ροζέ, αφρώδες), </a:t>
            </a:r>
            <a:r>
              <a:rPr sz="1800" dirty="0">
                <a:latin typeface="Calibri"/>
                <a:cs typeface="Calibri"/>
              </a:rPr>
              <a:t>η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ένταση </a:t>
            </a:r>
            <a:r>
              <a:rPr sz="1800" dirty="0">
                <a:latin typeface="Calibri"/>
                <a:cs typeface="Calibri"/>
              </a:rPr>
              <a:t>&amp; </a:t>
            </a:r>
            <a:r>
              <a:rPr sz="1800" spc="-10" dirty="0">
                <a:latin typeface="Calibri"/>
                <a:cs typeface="Calibri"/>
              </a:rPr>
              <a:t>το χρώμα </a:t>
            </a:r>
            <a:r>
              <a:rPr sz="1800" spc="-5" dirty="0">
                <a:latin typeface="Calibri"/>
                <a:cs typeface="Calibri"/>
              </a:rPr>
              <a:t>του (χρυσαφί, </a:t>
            </a:r>
            <a:r>
              <a:rPr sz="1800" spc="-10" dirty="0">
                <a:latin typeface="Calibri"/>
                <a:cs typeface="Calibri"/>
              </a:rPr>
              <a:t>πρασινωπό, </a:t>
            </a:r>
            <a:r>
              <a:rPr sz="1800" spc="-15" dirty="0">
                <a:latin typeface="Calibri"/>
                <a:cs typeface="Calibri"/>
              </a:rPr>
              <a:t>κίτρινο, κιτρινοπράσινο, </a:t>
            </a:r>
            <a:r>
              <a:rPr sz="1800" spc="-10" dirty="0">
                <a:latin typeface="Calibri"/>
                <a:cs typeface="Calibri"/>
              </a:rPr>
              <a:t> κεχριμπαρένιο,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καστανό,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κρεμμυδόφλουδα,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κοκκινέλι,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ροζέ,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πορφυρό, </a:t>
            </a:r>
            <a:r>
              <a:rPr sz="1800" spc="-5" dirty="0">
                <a:latin typeface="Calibri"/>
                <a:cs typeface="Calibri"/>
              </a:rPr>
              <a:t> βιολετί, ρουμπινί, κεραμιδί, </a:t>
            </a:r>
            <a:r>
              <a:rPr sz="1800" spc="-10" dirty="0">
                <a:latin typeface="Calibri"/>
                <a:cs typeface="Calibri"/>
              </a:rPr>
              <a:t>σοκολατί, </a:t>
            </a:r>
            <a:r>
              <a:rPr sz="1800" dirty="0">
                <a:latin typeface="Calibri"/>
                <a:cs typeface="Calibri"/>
              </a:rPr>
              <a:t>με </a:t>
            </a:r>
            <a:r>
              <a:rPr sz="1800" spc="-5" dirty="0">
                <a:latin typeface="Calibri"/>
                <a:cs typeface="Calibri"/>
              </a:rPr>
              <a:t>ανταύγειες κ.α.), </a:t>
            </a:r>
            <a:r>
              <a:rPr sz="1800" dirty="0">
                <a:latin typeface="Calibri"/>
                <a:cs typeface="Calibri"/>
              </a:rPr>
              <a:t>η </a:t>
            </a:r>
            <a:r>
              <a:rPr sz="1800" spc="-5" dirty="0">
                <a:latin typeface="Calibri"/>
                <a:cs typeface="Calibri"/>
              </a:rPr>
              <a:t>ύπαρξη CO</a:t>
            </a:r>
            <a:r>
              <a:rPr sz="1800" spc="-7" baseline="-20833" dirty="0">
                <a:latin typeface="Calibri"/>
                <a:cs typeface="Calibri"/>
              </a:rPr>
              <a:t>2</a:t>
            </a:r>
            <a:r>
              <a:rPr sz="1800" spc="-5" dirty="0">
                <a:latin typeface="Calibri"/>
                <a:cs typeface="Calibri"/>
              </a:rPr>
              <a:t>, </a:t>
            </a:r>
            <a:r>
              <a:rPr sz="1800" dirty="0">
                <a:latin typeface="Calibri"/>
                <a:cs typeface="Calibri"/>
              </a:rPr>
              <a:t> η </a:t>
            </a:r>
            <a:r>
              <a:rPr sz="1800" spc="-10" dirty="0">
                <a:latin typeface="Calibri"/>
                <a:cs typeface="Calibri"/>
              </a:rPr>
              <a:t>περιεκτικότητα </a:t>
            </a:r>
            <a:r>
              <a:rPr sz="1800" spc="5" dirty="0">
                <a:latin typeface="Calibri"/>
                <a:cs typeface="Calibri"/>
              </a:rPr>
              <a:t>σε </a:t>
            </a:r>
            <a:r>
              <a:rPr sz="1800" spc="-15" dirty="0">
                <a:latin typeface="Calibri"/>
                <a:cs typeface="Calibri"/>
              </a:rPr>
              <a:t>αλκοόλη </a:t>
            </a:r>
            <a:r>
              <a:rPr sz="1800" spc="-5" dirty="0">
                <a:latin typeface="Calibri"/>
                <a:cs typeface="Calibri"/>
              </a:rPr>
              <a:t>(δάκρυα), </a:t>
            </a:r>
            <a:r>
              <a:rPr sz="1800" dirty="0">
                <a:latin typeface="Calibri"/>
                <a:cs typeface="Calibri"/>
              </a:rPr>
              <a:t>η </a:t>
            </a:r>
            <a:r>
              <a:rPr sz="1800" spc="-5" dirty="0">
                <a:latin typeface="Calibri"/>
                <a:cs typeface="Calibri"/>
              </a:rPr>
              <a:t>διαύγεια </a:t>
            </a:r>
            <a:r>
              <a:rPr sz="1800" spc="-10" dirty="0">
                <a:latin typeface="Calibri"/>
                <a:cs typeface="Calibri"/>
              </a:rPr>
              <a:t>(πρωτεϊνικό </a:t>
            </a:r>
            <a:r>
              <a:rPr sz="1800" spc="-15" dirty="0">
                <a:latin typeface="Calibri"/>
                <a:cs typeface="Calibri"/>
              </a:rPr>
              <a:t>θόλωμα, 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τρυγικά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άλατα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κ.α.)</a:t>
            </a:r>
            <a:endParaRPr sz="1800">
              <a:latin typeface="Calibri"/>
              <a:cs typeface="Calibri"/>
            </a:endParaRPr>
          </a:p>
          <a:p>
            <a:pPr marL="348615" marR="1499870" indent="-273050" algn="just">
              <a:lnSpc>
                <a:spcPct val="100000"/>
              </a:lnSpc>
              <a:spcBef>
                <a:spcPts val="60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349250" algn="l"/>
              </a:tabLst>
            </a:pPr>
            <a:r>
              <a:rPr sz="1800" b="1" spc="-5" dirty="0">
                <a:latin typeface="Calibri"/>
                <a:cs typeface="Calibri"/>
              </a:rPr>
              <a:t>Μετά</a:t>
            </a:r>
            <a:r>
              <a:rPr sz="1800" b="1" dirty="0">
                <a:latin typeface="Calibri"/>
                <a:cs typeface="Calibri"/>
              </a:rPr>
              <a:t> από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περιστροφή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του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ποτηριού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για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την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ανακίνηση</a:t>
            </a:r>
            <a:r>
              <a:rPr sz="1800" b="1" spc="-5" dirty="0">
                <a:latin typeface="Calibri"/>
                <a:cs typeface="Calibri"/>
              </a:rPr>
              <a:t> του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οίνου </a:t>
            </a:r>
            <a:r>
              <a:rPr sz="1800" b="1" spc="-5" dirty="0">
                <a:latin typeface="Calibri"/>
                <a:cs typeface="Calibri"/>
              </a:rPr>
              <a:t> εκτιμάται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15" dirty="0">
                <a:latin typeface="Calibri"/>
                <a:cs typeface="Calibri"/>
              </a:rPr>
              <a:t>οσφρητικά.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Προσδιορίζονται:</a:t>
            </a:r>
            <a:r>
              <a:rPr sz="1800" dirty="0">
                <a:latin typeface="Calibri"/>
                <a:cs typeface="Calibri"/>
              </a:rPr>
              <a:t> η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ένταση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αρώματος,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η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ύπαρξη ποικιλιακών αρωμάτων, </a:t>
            </a:r>
            <a:r>
              <a:rPr sz="1800" dirty="0">
                <a:latin typeface="Calibri"/>
                <a:cs typeface="Calibri"/>
              </a:rPr>
              <a:t>η </a:t>
            </a:r>
            <a:r>
              <a:rPr sz="1800" spc="-15" dirty="0">
                <a:latin typeface="Calibri"/>
                <a:cs typeface="Calibri"/>
              </a:rPr>
              <a:t>πολυπλοκότητα </a:t>
            </a:r>
            <a:r>
              <a:rPr sz="1800" spc="-5" dirty="0">
                <a:latin typeface="Calibri"/>
                <a:cs typeface="Calibri"/>
              </a:rPr>
              <a:t>του, </a:t>
            </a:r>
            <a:r>
              <a:rPr sz="1800" dirty="0">
                <a:latin typeface="Calibri"/>
                <a:cs typeface="Calibri"/>
              </a:rPr>
              <a:t>η </a:t>
            </a:r>
            <a:r>
              <a:rPr sz="1800" spc="-5" dirty="0">
                <a:latin typeface="Calibri"/>
                <a:cs typeface="Calibri"/>
              </a:rPr>
              <a:t>ισορροπία </a:t>
            </a:r>
            <a:r>
              <a:rPr sz="1800" spc="-10" dirty="0">
                <a:latin typeface="Calibri"/>
                <a:cs typeface="Calibri"/>
              </a:rPr>
              <a:t>των 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αρωμάτων,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ο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τύπος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αρώματος</a:t>
            </a:r>
            <a:r>
              <a:rPr sz="1800" spc="-5" dirty="0">
                <a:latin typeface="Calibri"/>
                <a:cs typeface="Calibri"/>
              </a:rPr>
              <a:t> (αρώματα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φρούτων,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λουλουδιών, 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ζωικά,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ξηρών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φρούτων</a:t>
            </a:r>
            <a:r>
              <a:rPr sz="1800" dirty="0">
                <a:latin typeface="Calibri"/>
                <a:cs typeface="Calibri"/>
              </a:rPr>
              <a:t> &amp;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καρπών,</a:t>
            </a:r>
            <a:r>
              <a:rPr sz="1800" spc="-15" dirty="0">
                <a:latin typeface="Calibri"/>
                <a:cs typeface="Calibri"/>
              </a:rPr>
              <a:t> μπαχαρικών,</a:t>
            </a:r>
            <a:r>
              <a:rPr sz="1800" spc="-10" dirty="0">
                <a:latin typeface="Calibri"/>
                <a:cs typeface="Calibri"/>
              </a:rPr>
              <a:t> καπνιστά,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βαλσάμικα, 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χορτώδη, </a:t>
            </a:r>
            <a:r>
              <a:rPr sz="1800" spc="-5" dirty="0">
                <a:latin typeface="Calibri"/>
                <a:cs typeface="Calibri"/>
              </a:rPr>
              <a:t>διάφορων τροφών κ.α.), </a:t>
            </a:r>
            <a:r>
              <a:rPr sz="1800" spc="5" dirty="0">
                <a:latin typeface="Calibri"/>
                <a:cs typeface="Calibri"/>
              </a:rPr>
              <a:t>οι </a:t>
            </a:r>
            <a:r>
              <a:rPr sz="1800" spc="-5" dirty="0">
                <a:latin typeface="Calibri"/>
                <a:cs typeface="Calibri"/>
              </a:rPr>
              <a:t>ελαττωματικές οσμές </a:t>
            </a:r>
            <a:r>
              <a:rPr sz="1800" spc="-10" dirty="0">
                <a:latin typeface="Calibri"/>
                <a:cs typeface="Calibri"/>
              </a:rPr>
              <a:t>(αναγωγικά, 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οξειδώσεις,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μούχλας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κ.α.)</a:t>
            </a:r>
            <a:endParaRPr sz="1800">
              <a:latin typeface="Calibri"/>
              <a:cs typeface="Calibri"/>
            </a:endParaRPr>
          </a:p>
          <a:p>
            <a:pPr marL="348615" marR="1499870" indent="-273050" algn="just">
              <a:lnSpc>
                <a:spcPct val="100000"/>
              </a:lnSpc>
              <a:spcBef>
                <a:spcPts val="6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349250" algn="l"/>
              </a:tabLst>
            </a:pPr>
            <a:r>
              <a:rPr sz="1800" b="1" spc="-10" dirty="0">
                <a:latin typeface="Calibri"/>
                <a:cs typeface="Calibri"/>
              </a:rPr>
              <a:t>Τέλος, τοποθετείται </a:t>
            </a:r>
            <a:r>
              <a:rPr sz="1800" b="1" spc="-5" dirty="0">
                <a:latin typeface="Calibri"/>
                <a:cs typeface="Calibri"/>
              </a:rPr>
              <a:t>μια </a:t>
            </a:r>
            <a:r>
              <a:rPr sz="1800" b="1" spc="-15" dirty="0">
                <a:latin typeface="Calibri"/>
                <a:cs typeface="Calibri"/>
              </a:rPr>
              <a:t>γουλιά </a:t>
            </a:r>
            <a:r>
              <a:rPr sz="1800" b="1" dirty="0">
                <a:latin typeface="Calibri"/>
                <a:cs typeface="Calibri"/>
              </a:rPr>
              <a:t>στο </a:t>
            </a:r>
            <a:r>
              <a:rPr sz="1800" b="1" spc="-5" dirty="0">
                <a:latin typeface="Calibri"/>
                <a:cs typeface="Calibri"/>
              </a:rPr>
              <a:t>στόμα </a:t>
            </a:r>
            <a:r>
              <a:rPr sz="1800" b="1" spc="-20" dirty="0">
                <a:latin typeface="Calibri"/>
                <a:cs typeface="Calibri"/>
              </a:rPr>
              <a:t>και </a:t>
            </a:r>
            <a:r>
              <a:rPr sz="1800" b="1" spc="-5" dirty="0">
                <a:latin typeface="Calibri"/>
                <a:cs typeface="Calibri"/>
              </a:rPr>
              <a:t>στροβιλίζεται </a:t>
            </a:r>
            <a:r>
              <a:rPr sz="1800" b="1" spc="5" dirty="0">
                <a:latin typeface="Calibri"/>
                <a:cs typeface="Calibri"/>
              </a:rPr>
              <a:t>ώστε </a:t>
            </a:r>
            <a:r>
              <a:rPr sz="1800" b="1" dirty="0">
                <a:latin typeface="Calibri"/>
                <a:cs typeface="Calibri"/>
              </a:rPr>
              <a:t>να 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εκτιμηθεί </a:t>
            </a:r>
            <a:r>
              <a:rPr sz="1800" b="1" spc="-10" dirty="0">
                <a:latin typeface="Calibri"/>
                <a:cs typeface="Calibri"/>
              </a:rPr>
              <a:t>γευστικά</a:t>
            </a:r>
            <a:r>
              <a:rPr sz="1800" spc="-10" dirty="0">
                <a:latin typeface="Calibri"/>
                <a:cs typeface="Calibri"/>
              </a:rPr>
              <a:t>. </a:t>
            </a:r>
            <a:r>
              <a:rPr sz="1800" spc="-5" dirty="0">
                <a:latin typeface="Calibri"/>
                <a:cs typeface="Calibri"/>
              </a:rPr>
              <a:t>Προσδιορίζονται: γεύση </a:t>
            </a:r>
            <a:r>
              <a:rPr sz="1800" spc="-25" dirty="0">
                <a:latin typeface="Calibri"/>
                <a:cs typeface="Calibri"/>
              </a:rPr>
              <a:t>(γλυκό, </a:t>
            </a:r>
            <a:r>
              <a:rPr sz="1800" spc="-20" dirty="0">
                <a:latin typeface="Calibri"/>
                <a:cs typeface="Calibri"/>
              </a:rPr>
              <a:t>ξινό, </a:t>
            </a:r>
            <a:r>
              <a:rPr sz="1800" spc="-10" dirty="0">
                <a:latin typeface="Calibri"/>
                <a:cs typeface="Calibri"/>
              </a:rPr>
              <a:t>πικρό, αλμυρό, </a:t>
            </a:r>
            <a:r>
              <a:rPr sz="1800" spc="-5" dirty="0">
                <a:latin typeface="Calibri"/>
                <a:cs typeface="Calibri"/>
              </a:rPr>
              <a:t> umami),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ισορροπία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μεταξύ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των</a:t>
            </a:r>
            <a:r>
              <a:rPr sz="1800" spc="-5" dirty="0">
                <a:latin typeface="Calibri"/>
                <a:cs typeface="Calibri"/>
              </a:rPr>
              <a:t> γεύσεων,</a:t>
            </a:r>
            <a:r>
              <a:rPr sz="1800" dirty="0">
                <a:latin typeface="Calibri"/>
                <a:cs typeface="Calibri"/>
              </a:rPr>
              <a:t> αίσθηση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στόματος</a:t>
            </a:r>
            <a:r>
              <a:rPr sz="1800" dirty="0">
                <a:latin typeface="Calibri"/>
                <a:cs typeface="Calibri"/>
              </a:rPr>
              <a:t> (ένταση,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στυπτικότητα, λιπαρότητα, στρογγυλότητα, </a:t>
            </a:r>
            <a:r>
              <a:rPr sz="1800" spc="-15" dirty="0">
                <a:latin typeface="Calibri"/>
                <a:cs typeface="Calibri"/>
              </a:rPr>
              <a:t>καυστικότητα, επιθετικότητα 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ταννινών),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άρωμα</a:t>
            </a:r>
            <a:r>
              <a:rPr sz="1800" spc="-5" dirty="0">
                <a:latin typeface="Calibri"/>
                <a:cs typeface="Calibri"/>
              </a:rPr>
              <a:t> στόματος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(ένταση,</a:t>
            </a:r>
            <a:r>
              <a:rPr sz="1800" dirty="0">
                <a:latin typeface="Calibri"/>
                <a:cs typeface="Calibri"/>
              </a:rPr>
              <a:t> τύπος,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ισορροπία),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δομή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του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οίνου,σώμα,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πολυπλοκότητα,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διάρκεια,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επίγευση.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334890" y="499992"/>
            <a:ext cx="1809109" cy="6358006"/>
          </a:xfrm>
          <a:prstGeom prst="rect">
            <a:avLst/>
          </a:prstGeom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11430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599" y="0"/>
                </a:lnTo>
              </a:path>
            </a:pathLst>
          </a:custGeom>
          <a:ln w="9524">
            <a:solidFill>
              <a:srgbClr val="9EB8CD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4020" y="6432554"/>
            <a:ext cx="121285" cy="190500"/>
          </a:xfrm>
          <a:custGeom>
            <a:avLst/>
            <a:gdLst/>
            <a:ahLst/>
            <a:cxnLst/>
            <a:rect l="l" t="t" r="r" b="b"/>
            <a:pathLst>
              <a:path w="121284" h="190500">
                <a:moveTo>
                  <a:pt x="0" y="0"/>
                </a:moveTo>
                <a:lnTo>
                  <a:pt x="0" y="190499"/>
                </a:lnTo>
                <a:lnTo>
                  <a:pt x="120658" y="95249"/>
                </a:lnTo>
                <a:lnTo>
                  <a:pt x="0" y="0"/>
                </a:lnTo>
                <a:close/>
              </a:path>
            </a:pathLst>
          </a:custGeom>
          <a:solidFill>
            <a:srgbClr val="9EB8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8740" y="220212"/>
            <a:ext cx="328358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Αναλυτική</a:t>
            </a:r>
            <a:r>
              <a:rPr spc="5" dirty="0"/>
              <a:t> </a:t>
            </a:r>
            <a:r>
              <a:rPr spc="-5" dirty="0"/>
              <a:t>δοκιμασία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8740" y="1297300"/>
            <a:ext cx="8985885" cy="48729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85115" marR="5080" indent="-273050" algn="just">
              <a:lnSpc>
                <a:spcPct val="100299"/>
              </a:lnSpc>
              <a:spcBef>
                <a:spcPts val="9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spc="-10" dirty="0">
                <a:latin typeface="Calibri"/>
                <a:cs typeface="Calibri"/>
              </a:rPr>
              <a:t>Οδηγώντας </a:t>
            </a:r>
            <a:r>
              <a:rPr sz="1800" spc="-5" dirty="0">
                <a:latin typeface="Calibri"/>
                <a:cs typeface="Calibri"/>
              </a:rPr>
              <a:t>περιστροφικά το κρασί </a:t>
            </a:r>
            <a:r>
              <a:rPr sz="1800" dirty="0">
                <a:latin typeface="Calibri"/>
                <a:cs typeface="Calibri"/>
              </a:rPr>
              <a:t>στα </a:t>
            </a:r>
            <a:r>
              <a:rPr sz="1800" spc="-10" dirty="0">
                <a:latin typeface="Calibri"/>
                <a:cs typeface="Calibri"/>
              </a:rPr>
              <a:t>τοιχώματα </a:t>
            </a:r>
            <a:r>
              <a:rPr sz="1800" spc="-5" dirty="0">
                <a:latin typeface="Calibri"/>
                <a:cs typeface="Calibri"/>
              </a:rPr>
              <a:t>του ποτηριού, </a:t>
            </a:r>
            <a:r>
              <a:rPr sz="1800" spc="-20" dirty="0">
                <a:latin typeface="Calibri"/>
                <a:cs typeface="Calibri"/>
              </a:rPr>
              <a:t>κατ’</a:t>
            </a:r>
            <a:r>
              <a:rPr sz="1800" spc="36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αρχάς</a:t>
            </a:r>
            <a:r>
              <a:rPr sz="1800" spc="36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παρατηρούμε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 </a:t>
            </a:r>
            <a:r>
              <a:rPr sz="1800" dirty="0">
                <a:latin typeface="Calibri"/>
                <a:cs typeface="Calibri"/>
              </a:rPr>
              <a:t>ροή </a:t>
            </a:r>
            <a:r>
              <a:rPr sz="1800" spc="-5" dirty="0">
                <a:latin typeface="Calibri"/>
                <a:cs typeface="Calibri"/>
              </a:rPr>
              <a:t>της </a:t>
            </a:r>
            <a:r>
              <a:rPr sz="1800" spc="-10" dirty="0">
                <a:latin typeface="Calibri"/>
                <a:cs typeface="Calibri"/>
              </a:rPr>
              <a:t>αιθανόλης </a:t>
            </a:r>
            <a:r>
              <a:rPr sz="1800" dirty="0">
                <a:latin typeface="Calibri"/>
                <a:cs typeface="Calibri"/>
              </a:rPr>
              <a:t>στα </a:t>
            </a:r>
            <a:r>
              <a:rPr sz="1800" spc="-10" dirty="0">
                <a:latin typeface="Calibri"/>
                <a:cs typeface="Calibri"/>
              </a:rPr>
              <a:t>τοιχώματα, </a:t>
            </a:r>
            <a:r>
              <a:rPr sz="1800" dirty="0">
                <a:latin typeface="Calibri"/>
                <a:cs typeface="Calibri"/>
              </a:rPr>
              <a:t>που μπορεί να </a:t>
            </a:r>
            <a:r>
              <a:rPr sz="1800" spc="-5" dirty="0">
                <a:latin typeface="Calibri"/>
                <a:cs typeface="Calibri"/>
              </a:rPr>
              <a:t>γίνεται </a:t>
            </a:r>
            <a:r>
              <a:rPr sz="1800" dirty="0">
                <a:latin typeface="Calibri"/>
                <a:cs typeface="Calibri"/>
              </a:rPr>
              <a:t>µε </a:t>
            </a:r>
            <a:r>
              <a:rPr sz="1800" spc="-15" dirty="0">
                <a:latin typeface="Calibri"/>
                <a:cs typeface="Calibri"/>
              </a:rPr>
              <a:t>γρήγορο </a:t>
            </a:r>
            <a:r>
              <a:rPr sz="1800" dirty="0">
                <a:latin typeface="Calibri"/>
                <a:cs typeface="Calibri"/>
              </a:rPr>
              <a:t>ή </a:t>
            </a:r>
            <a:r>
              <a:rPr sz="1800" spc="-10" dirty="0">
                <a:latin typeface="Calibri"/>
                <a:cs typeface="Calibri"/>
              </a:rPr>
              <a:t>αργό σχηματισμό 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(δάκρυα).</a:t>
            </a:r>
            <a:endParaRPr sz="1800">
              <a:latin typeface="Calibri"/>
              <a:cs typeface="Calibri"/>
            </a:endParaRPr>
          </a:p>
          <a:p>
            <a:pPr marL="285115" marR="5080" indent="-273050" algn="just">
              <a:lnSpc>
                <a:spcPct val="100299"/>
              </a:lnSpc>
              <a:spcBef>
                <a:spcPts val="58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spc="-5" dirty="0">
                <a:latin typeface="Calibri"/>
                <a:cs typeface="Calibri"/>
              </a:rPr>
              <a:t>Χωρίς να </a:t>
            </a:r>
            <a:r>
              <a:rPr sz="1800" spc="-10" dirty="0">
                <a:latin typeface="Calibri"/>
                <a:cs typeface="Calibri"/>
              </a:rPr>
              <a:t>κουνήσουμε </a:t>
            </a:r>
            <a:r>
              <a:rPr sz="1800" spc="-5" dirty="0">
                <a:latin typeface="Calibri"/>
                <a:cs typeface="Calibri"/>
              </a:rPr>
              <a:t>το ποτήρι </a:t>
            </a:r>
            <a:r>
              <a:rPr sz="1800" dirty="0">
                <a:latin typeface="Calibri"/>
                <a:cs typeface="Calibri"/>
              </a:rPr>
              <a:t>µε </a:t>
            </a:r>
            <a:r>
              <a:rPr sz="1800" spc="-10" dirty="0">
                <a:latin typeface="Calibri"/>
                <a:cs typeface="Calibri"/>
              </a:rPr>
              <a:t>το δείγμα, </a:t>
            </a:r>
            <a:r>
              <a:rPr sz="1800" spc="-5" dirty="0">
                <a:latin typeface="Calibri"/>
                <a:cs typeface="Calibri"/>
              </a:rPr>
              <a:t>πλησιάζουμε τη μύτη στην </a:t>
            </a:r>
            <a:r>
              <a:rPr sz="1800" dirty="0">
                <a:latin typeface="Calibri"/>
                <a:cs typeface="Calibri"/>
              </a:rPr>
              <a:t>επιφάνειά </a:t>
            </a:r>
            <a:r>
              <a:rPr sz="1800" spc="-5" dirty="0">
                <a:latin typeface="Calibri"/>
                <a:cs typeface="Calibri"/>
              </a:rPr>
              <a:t>του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οπότε </a:t>
            </a:r>
            <a:r>
              <a:rPr sz="1800" spc="-20" dirty="0">
                <a:latin typeface="Calibri"/>
                <a:cs typeface="Calibri"/>
              </a:rPr>
              <a:t>και </a:t>
            </a:r>
            <a:r>
              <a:rPr sz="1800" dirty="0">
                <a:latin typeface="Calibri"/>
                <a:cs typeface="Calibri"/>
              </a:rPr>
              <a:t>εισπνέουμε </a:t>
            </a:r>
            <a:r>
              <a:rPr sz="1800" spc="-10" dirty="0">
                <a:latin typeface="Calibri"/>
                <a:cs typeface="Calibri"/>
              </a:rPr>
              <a:t>τον </a:t>
            </a:r>
            <a:r>
              <a:rPr sz="1800" spc="-5" dirty="0">
                <a:latin typeface="Calibri"/>
                <a:cs typeface="Calibri"/>
              </a:rPr>
              <a:t>αέρα </a:t>
            </a:r>
            <a:r>
              <a:rPr sz="1800" dirty="0">
                <a:latin typeface="Calibri"/>
                <a:cs typeface="Calibri"/>
              </a:rPr>
              <a:t>που </a:t>
            </a:r>
            <a:r>
              <a:rPr sz="1800" spc="-5" dirty="0">
                <a:latin typeface="Calibri"/>
                <a:cs typeface="Calibri"/>
              </a:rPr>
              <a:t>βρίσκεται </a:t>
            </a:r>
            <a:r>
              <a:rPr sz="1800" spc="5" dirty="0">
                <a:latin typeface="Calibri"/>
                <a:cs typeface="Calibri"/>
              </a:rPr>
              <a:t>στο </a:t>
            </a:r>
            <a:r>
              <a:rPr sz="1800" spc="-10" dirty="0">
                <a:latin typeface="Calibri"/>
                <a:cs typeface="Calibri"/>
              </a:rPr>
              <a:t>πάνω </a:t>
            </a:r>
            <a:r>
              <a:rPr sz="1800" spc="-5" dirty="0">
                <a:latin typeface="Calibri"/>
                <a:cs typeface="Calibri"/>
              </a:rPr>
              <a:t>μέρος </a:t>
            </a:r>
            <a:r>
              <a:rPr sz="1800" spc="-10" dirty="0">
                <a:latin typeface="Calibri"/>
                <a:cs typeface="Calibri"/>
              </a:rPr>
              <a:t>του </a:t>
            </a:r>
            <a:r>
              <a:rPr sz="1800" dirty="0">
                <a:latin typeface="Calibri"/>
                <a:cs typeface="Calibri"/>
              </a:rPr>
              <a:t>ποτηριού </a:t>
            </a:r>
            <a:r>
              <a:rPr sz="1800" spc="-20" dirty="0">
                <a:latin typeface="Calibri"/>
                <a:cs typeface="Calibri"/>
              </a:rPr>
              <a:t>και </a:t>
            </a:r>
            <a:r>
              <a:rPr sz="1800" spc="-5" dirty="0">
                <a:latin typeface="Calibri"/>
                <a:cs typeface="Calibri"/>
              </a:rPr>
              <a:t>περιέχει τα </a:t>
            </a:r>
            <a:r>
              <a:rPr sz="1800" dirty="0">
                <a:latin typeface="Calibri"/>
                <a:cs typeface="Calibri"/>
              </a:rPr>
              <a:t> πιο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πτητικά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αρώματα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κρασιού.</a:t>
            </a:r>
            <a:endParaRPr sz="1800">
              <a:latin typeface="Calibri"/>
              <a:cs typeface="Calibri"/>
            </a:endParaRPr>
          </a:p>
          <a:p>
            <a:pPr marL="285115" indent="-273050" algn="just">
              <a:lnSpc>
                <a:spcPct val="100000"/>
              </a:lnSpc>
              <a:spcBef>
                <a:spcPts val="59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dirty="0">
                <a:latin typeface="Calibri"/>
                <a:cs typeface="Calibri"/>
              </a:rPr>
              <a:t>Μόνιμη</a:t>
            </a:r>
            <a:r>
              <a:rPr sz="1800" spc="14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επιδίωξη</a:t>
            </a:r>
            <a:r>
              <a:rPr sz="1800" spc="15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14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δοκιμαστή</a:t>
            </a:r>
            <a:r>
              <a:rPr sz="1800" spc="16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είναι</a:t>
            </a:r>
            <a:r>
              <a:rPr sz="1800" spc="15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να</a:t>
            </a:r>
            <a:r>
              <a:rPr sz="1800" spc="15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καταφέρει</a:t>
            </a:r>
            <a:r>
              <a:rPr sz="1800" spc="16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να</a:t>
            </a:r>
            <a:r>
              <a:rPr sz="1800" spc="15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πάρει</a:t>
            </a:r>
            <a:r>
              <a:rPr sz="1800" spc="17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τις</a:t>
            </a:r>
            <a:r>
              <a:rPr sz="1800" spc="16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εντυπώσεις</a:t>
            </a:r>
            <a:r>
              <a:rPr sz="1800" spc="17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του,</a:t>
            </a:r>
            <a:r>
              <a:rPr sz="1800" spc="145" dirty="0">
                <a:latin typeface="Calibri"/>
                <a:cs typeface="Calibri"/>
              </a:rPr>
              <a:t> </a:t>
            </a:r>
            <a:r>
              <a:rPr sz="1800" spc="5" dirty="0">
                <a:latin typeface="Calibri"/>
                <a:cs typeface="Calibri"/>
              </a:rPr>
              <a:t>αν</a:t>
            </a:r>
            <a:r>
              <a:rPr sz="1800" spc="15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είναι</a:t>
            </a:r>
            <a:endParaRPr sz="1800">
              <a:latin typeface="Calibri"/>
              <a:cs typeface="Calibri"/>
            </a:endParaRPr>
          </a:p>
          <a:p>
            <a:pPr marL="285115" algn="just">
              <a:lnSpc>
                <a:spcPct val="100000"/>
              </a:lnSpc>
              <a:spcBef>
                <a:spcPts val="15"/>
              </a:spcBef>
            </a:pPr>
            <a:r>
              <a:rPr sz="1800" spc="-15" dirty="0">
                <a:latin typeface="Calibri"/>
                <a:cs typeface="Calibri"/>
              </a:rPr>
              <a:t>δυνατό,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µε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την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πρώτη εισπνοή.</a:t>
            </a:r>
            <a:endParaRPr sz="1800">
              <a:latin typeface="Calibri"/>
              <a:cs typeface="Calibri"/>
            </a:endParaRPr>
          </a:p>
          <a:p>
            <a:pPr marL="337185" indent="-325120" algn="just">
              <a:lnSpc>
                <a:spcPct val="100000"/>
              </a:lnSpc>
              <a:spcBef>
                <a:spcPts val="6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337820" algn="l"/>
              </a:tabLst>
            </a:pPr>
            <a:r>
              <a:rPr sz="1800" dirty="0">
                <a:latin typeface="Calibri"/>
                <a:cs typeface="Calibri"/>
              </a:rPr>
              <a:t>Η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επανάληψη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φέρνει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την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κόπωση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χωρίς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να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φανερώνει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επιπλέον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στοιχεία.</a:t>
            </a:r>
            <a:endParaRPr sz="1800">
              <a:latin typeface="Calibri"/>
              <a:cs typeface="Calibri"/>
            </a:endParaRPr>
          </a:p>
          <a:p>
            <a:pPr marL="285115" marR="5080" indent="-273050" algn="just">
              <a:lnSpc>
                <a:spcPct val="100299"/>
              </a:lnSpc>
              <a:spcBef>
                <a:spcPts val="58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dirty="0">
                <a:latin typeface="Calibri"/>
                <a:cs typeface="Calibri"/>
              </a:rPr>
              <a:t>Ας </a:t>
            </a:r>
            <a:r>
              <a:rPr sz="1800" spc="-5" dirty="0">
                <a:latin typeface="Calibri"/>
                <a:cs typeface="Calibri"/>
              </a:rPr>
              <a:t>θυμηθούμε </a:t>
            </a:r>
            <a:r>
              <a:rPr sz="1800" dirty="0">
                <a:latin typeface="Calibri"/>
                <a:cs typeface="Calibri"/>
              </a:rPr>
              <a:t>ότι η </a:t>
            </a:r>
            <a:r>
              <a:rPr sz="1800" spc="-15" dirty="0">
                <a:latin typeface="Calibri"/>
                <a:cs typeface="Calibri"/>
              </a:rPr>
              <a:t>καθαρότητα </a:t>
            </a:r>
            <a:r>
              <a:rPr sz="1800" spc="-10" dirty="0">
                <a:latin typeface="Calibri"/>
                <a:cs typeface="Calibri"/>
              </a:rPr>
              <a:t>του αρώματος </a:t>
            </a:r>
            <a:r>
              <a:rPr sz="1800" spc="-5" dirty="0">
                <a:latin typeface="Calibri"/>
                <a:cs typeface="Calibri"/>
              </a:rPr>
              <a:t>αφορά </a:t>
            </a:r>
            <a:r>
              <a:rPr sz="1800" spc="-15" dirty="0">
                <a:latin typeface="Calibri"/>
                <a:cs typeface="Calibri"/>
              </a:rPr>
              <a:t>την </a:t>
            </a:r>
            <a:r>
              <a:rPr sz="1800" spc="-5" dirty="0">
                <a:latin typeface="Calibri"/>
                <a:cs typeface="Calibri"/>
              </a:rPr>
              <a:t>ύπαρξη δυσάρεστων οσμών </a:t>
            </a:r>
            <a:r>
              <a:rPr sz="1800" dirty="0">
                <a:latin typeface="Calibri"/>
                <a:cs typeface="Calibri"/>
              </a:rPr>
              <a:t>που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πιθανόν να συνοδεύουν </a:t>
            </a:r>
            <a:r>
              <a:rPr sz="1800" dirty="0">
                <a:latin typeface="Calibri"/>
                <a:cs typeface="Calibri"/>
              </a:rPr>
              <a:t>ένα </a:t>
            </a:r>
            <a:r>
              <a:rPr sz="1800" spc="-5" dirty="0">
                <a:latin typeface="Calibri"/>
                <a:cs typeface="Calibri"/>
              </a:rPr>
              <a:t>κρασί </a:t>
            </a:r>
            <a:r>
              <a:rPr sz="1800" dirty="0">
                <a:latin typeface="Calibri"/>
                <a:cs typeface="Calibri"/>
              </a:rPr>
              <a:t>µε </a:t>
            </a:r>
            <a:r>
              <a:rPr sz="1800" spc="-10" dirty="0">
                <a:latin typeface="Calibri"/>
                <a:cs typeface="Calibri"/>
              </a:rPr>
              <a:t>εξαιρετικά τα υπόλοιπα </a:t>
            </a:r>
            <a:r>
              <a:rPr sz="1800" spc="-15" dirty="0">
                <a:latin typeface="Calibri"/>
                <a:cs typeface="Calibri"/>
              </a:rPr>
              <a:t>αρωματικά χαρακτηριστικά </a:t>
            </a:r>
            <a:r>
              <a:rPr sz="1800" spc="-10" dirty="0">
                <a:latin typeface="Calibri"/>
                <a:cs typeface="Calibri"/>
              </a:rPr>
              <a:t> του.</a:t>
            </a:r>
            <a:endParaRPr sz="1800">
              <a:latin typeface="Calibri"/>
              <a:cs typeface="Calibri"/>
            </a:endParaRPr>
          </a:p>
          <a:p>
            <a:pPr marL="285115" marR="6350" indent="-273050" algn="just">
              <a:lnSpc>
                <a:spcPct val="100600"/>
              </a:lnSpc>
              <a:spcBef>
                <a:spcPts val="57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spc="-80" dirty="0">
                <a:latin typeface="Calibri"/>
                <a:cs typeface="Calibri"/>
              </a:rPr>
              <a:t>Το</a:t>
            </a:r>
            <a:r>
              <a:rPr sz="1800" spc="-7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είδος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αρώματος</a:t>
            </a:r>
            <a:r>
              <a:rPr sz="1800" spc="-5" dirty="0">
                <a:latin typeface="Calibri"/>
                <a:cs typeface="Calibri"/>
              </a:rPr>
              <a:t> (π.χ.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λουλουδιού)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και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η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περιγραφή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-5" dirty="0">
                <a:latin typeface="Calibri"/>
                <a:cs typeface="Calibri"/>
              </a:rPr>
              <a:t> (π.χ.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τριαντάφυλλου) 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αποτελούν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την</a:t>
            </a:r>
            <a:r>
              <a:rPr sz="1800" spc="-5" dirty="0">
                <a:latin typeface="Calibri"/>
                <a:cs typeface="Calibri"/>
              </a:rPr>
              <a:t> ποιοτική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περιγραφή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του.</a:t>
            </a:r>
            <a:endParaRPr sz="1800">
              <a:latin typeface="Calibri"/>
              <a:cs typeface="Calibri"/>
            </a:endParaRPr>
          </a:p>
          <a:p>
            <a:pPr marL="285115" marR="6985" indent="-273050" algn="just">
              <a:lnSpc>
                <a:spcPct val="100000"/>
              </a:lnSpc>
              <a:spcBef>
                <a:spcPts val="59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spc="-5" dirty="0">
                <a:latin typeface="Calibri"/>
                <a:cs typeface="Calibri"/>
              </a:rPr>
              <a:t>Όταν</a:t>
            </a:r>
            <a:r>
              <a:rPr sz="1800" spc="8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ένα</a:t>
            </a:r>
            <a:r>
              <a:rPr sz="1800" spc="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ελάττωμα</a:t>
            </a:r>
            <a:r>
              <a:rPr sz="1800" spc="9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του</a:t>
            </a:r>
            <a:r>
              <a:rPr sz="1800" spc="9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κρασιού</a:t>
            </a:r>
            <a:r>
              <a:rPr sz="1800" spc="8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είναι</a:t>
            </a:r>
            <a:r>
              <a:rPr sz="1800" spc="1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έντονο,</a:t>
            </a:r>
            <a:r>
              <a:rPr sz="1800" spc="1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μπορεί</a:t>
            </a:r>
            <a:r>
              <a:rPr sz="1800" spc="1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να</a:t>
            </a:r>
            <a:r>
              <a:rPr sz="1800" spc="8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γίνει</a:t>
            </a:r>
            <a:r>
              <a:rPr sz="1800" spc="10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αντιληπτό</a:t>
            </a:r>
            <a:r>
              <a:rPr sz="1800" spc="9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και</a:t>
            </a:r>
            <a:r>
              <a:rPr sz="1800" spc="9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σ’</a:t>
            </a:r>
            <a:r>
              <a:rPr sz="1800" spc="9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αυτό</a:t>
            </a:r>
            <a:r>
              <a:rPr sz="1800" spc="9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ακόμα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στάδιο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της </a:t>
            </a:r>
            <a:r>
              <a:rPr sz="1800" spc="-10" dirty="0">
                <a:latin typeface="Calibri"/>
                <a:cs typeface="Calibri"/>
              </a:rPr>
              <a:t>δοκιμασίας.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11430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599" y="0"/>
                </a:lnTo>
              </a:path>
            </a:pathLst>
          </a:custGeom>
          <a:ln w="9524">
            <a:solidFill>
              <a:srgbClr val="9EB8CD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4020" y="6432554"/>
            <a:ext cx="121285" cy="190500"/>
          </a:xfrm>
          <a:custGeom>
            <a:avLst/>
            <a:gdLst/>
            <a:ahLst/>
            <a:cxnLst/>
            <a:rect l="l" t="t" r="r" b="b"/>
            <a:pathLst>
              <a:path w="121284" h="190500">
                <a:moveTo>
                  <a:pt x="0" y="0"/>
                </a:moveTo>
                <a:lnTo>
                  <a:pt x="0" y="190499"/>
                </a:lnTo>
                <a:lnTo>
                  <a:pt x="120658" y="95249"/>
                </a:lnTo>
                <a:lnTo>
                  <a:pt x="0" y="0"/>
                </a:lnTo>
                <a:close/>
              </a:path>
            </a:pathLst>
          </a:custGeom>
          <a:solidFill>
            <a:srgbClr val="9EB8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8740" y="220212"/>
            <a:ext cx="328358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Αναλυτική</a:t>
            </a:r>
            <a:r>
              <a:rPr spc="5" dirty="0"/>
              <a:t> </a:t>
            </a:r>
            <a:r>
              <a:rPr spc="-5" dirty="0"/>
              <a:t>δοκιμασία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8740" y="1297300"/>
            <a:ext cx="8986520" cy="49491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85115" marR="6350" indent="-273050" algn="just">
              <a:lnSpc>
                <a:spcPct val="100299"/>
              </a:lnSpc>
              <a:spcBef>
                <a:spcPts val="9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spc="-5" dirty="0">
                <a:latin typeface="Calibri"/>
                <a:cs typeface="Calibri"/>
              </a:rPr>
              <a:t>Με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την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περιστροφική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κίνηση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-5" dirty="0">
                <a:latin typeface="Calibri"/>
                <a:cs typeface="Calibri"/>
              </a:rPr>
              <a:t> ποτηριού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πετυχαίνουμε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να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ελευθερώσουμε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αρώματα 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λιγότερο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πτητικά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που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δεν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έγιναν</a:t>
            </a:r>
            <a:r>
              <a:rPr sz="1800" dirty="0">
                <a:latin typeface="Calibri"/>
                <a:cs typeface="Calibri"/>
              </a:rPr>
              <a:t> αντιληπτά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µε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την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πρώτη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όσφρηση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κυρίως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τα </a:t>
            </a:r>
            <a:r>
              <a:rPr sz="1800" spc="-10" dirty="0">
                <a:latin typeface="Calibri"/>
                <a:cs typeface="Calibri"/>
              </a:rPr>
              <a:t> ελαττώματα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κρασιού.</a:t>
            </a:r>
            <a:endParaRPr sz="1800">
              <a:latin typeface="Calibri"/>
              <a:cs typeface="Calibri"/>
            </a:endParaRPr>
          </a:p>
          <a:p>
            <a:pPr marL="285115" indent="-273050" algn="just">
              <a:lnSpc>
                <a:spcPct val="100000"/>
              </a:lnSpc>
              <a:spcBef>
                <a:spcPts val="60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spc="-5" dirty="0">
                <a:latin typeface="Calibri"/>
                <a:cs typeface="Calibri"/>
              </a:rPr>
              <a:t>Μια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τρίτη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προσπάθεια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γίνεται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μετά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από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αναμονή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μερικών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λεπτών.</a:t>
            </a:r>
            <a:endParaRPr sz="1800">
              <a:latin typeface="Calibri"/>
              <a:cs typeface="Calibri"/>
            </a:endParaRPr>
          </a:p>
          <a:p>
            <a:pPr marL="285115" indent="-273050" algn="just">
              <a:lnSpc>
                <a:spcPct val="100000"/>
              </a:lnSpc>
              <a:spcBef>
                <a:spcPts val="6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spc="-5" dirty="0">
                <a:latin typeface="Calibri"/>
                <a:cs typeface="Calibri"/>
              </a:rPr>
              <a:t>Μπορούμε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τότε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να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σημειώσουμε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μικρές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μεταβολές.</a:t>
            </a:r>
            <a:endParaRPr sz="1800">
              <a:latin typeface="Calibri"/>
              <a:cs typeface="Calibri"/>
            </a:endParaRPr>
          </a:p>
          <a:p>
            <a:pPr marL="285115" marR="6350" indent="-273050" algn="just">
              <a:lnSpc>
                <a:spcPct val="100600"/>
              </a:lnSpc>
              <a:spcBef>
                <a:spcPts val="57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spc="-10" dirty="0">
                <a:latin typeface="Calibri"/>
                <a:cs typeface="Calibri"/>
              </a:rPr>
              <a:t>Έχοντας </a:t>
            </a:r>
            <a:r>
              <a:rPr sz="1800" dirty="0">
                <a:latin typeface="Calibri"/>
                <a:cs typeface="Calibri"/>
              </a:rPr>
              <a:t>τελειώσει </a:t>
            </a:r>
            <a:r>
              <a:rPr sz="1800" spc="-20" dirty="0">
                <a:latin typeface="Calibri"/>
                <a:cs typeface="Calibri"/>
              </a:rPr>
              <a:t>και </a:t>
            </a:r>
            <a:r>
              <a:rPr sz="1800" spc="-10" dirty="0">
                <a:latin typeface="Calibri"/>
                <a:cs typeface="Calibri"/>
              </a:rPr>
              <a:t>αυτό το στάδιο, </a:t>
            </a:r>
            <a:r>
              <a:rPr sz="1800" spc="-5" dirty="0">
                <a:latin typeface="Calibri"/>
                <a:cs typeface="Calibri"/>
              </a:rPr>
              <a:t>βάζουμε µια μικρή </a:t>
            </a:r>
            <a:r>
              <a:rPr sz="1800" spc="-15" dirty="0">
                <a:latin typeface="Calibri"/>
                <a:cs typeface="Calibri"/>
              </a:rPr>
              <a:t>γουλιά </a:t>
            </a:r>
            <a:r>
              <a:rPr sz="1800" spc="-5" dirty="0">
                <a:latin typeface="Calibri"/>
                <a:cs typeface="Calibri"/>
              </a:rPr>
              <a:t>κρασιού </a:t>
            </a:r>
            <a:r>
              <a:rPr sz="1800" spc="5" dirty="0">
                <a:latin typeface="Calibri"/>
                <a:cs typeface="Calibri"/>
              </a:rPr>
              <a:t>στο </a:t>
            </a:r>
            <a:r>
              <a:rPr sz="1800" spc="-5" dirty="0">
                <a:latin typeface="Calibri"/>
                <a:cs typeface="Calibri"/>
              </a:rPr>
              <a:t>στόμα </a:t>
            </a:r>
            <a:r>
              <a:rPr sz="1800" spc="-20" dirty="0">
                <a:latin typeface="Calibri"/>
                <a:cs typeface="Calibri"/>
              </a:rPr>
              <a:t>και 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αφήνουμε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να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διαβρέξει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όλη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στοματική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κοιλότητα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χωρίς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να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καταπιούμε.</a:t>
            </a:r>
            <a:endParaRPr sz="1800">
              <a:latin typeface="Calibri"/>
              <a:cs typeface="Calibri"/>
            </a:endParaRPr>
          </a:p>
          <a:p>
            <a:pPr marL="285115" marR="5080" indent="-273050" algn="just">
              <a:lnSpc>
                <a:spcPct val="100299"/>
              </a:lnSpc>
              <a:spcBef>
                <a:spcPts val="58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spc="-10" dirty="0">
                <a:latin typeface="Calibri"/>
                <a:cs typeface="Calibri"/>
              </a:rPr>
              <a:t>Περιγράφουμε την </a:t>
            </a:r>
            <a:r>
              <a:rPr sz="1800" spc="-5" dirty="0">
                <a:latin typeface="Calibri"/>
                <a:cs typeface="Calibri"/>
              </a:rPr>
              <a:t>πρώτη γευστική εντύπωση </a:t>
            </a:r>
            <a:r>
              <a:rPr sz="1800" spc="-15" dirty="0">
                <a:latin typeface="Calibri"/>
                <a:cs typeface="Calibri"/>
              </a:rPr>
              <a:t>(γλυκιά) </a:t>
            </a:r>
            <a:r>
              <a:rPr sz="1800" spc="-20" dirty="0">
                <a:latin typeface="Calibri"/>
                <a:cs typeface="Calibri"/>
              </a:rPr>
              <a:t>και </a:t>
            </a:r>
            <a:r>
              <a:rPr sz="1800" spc="-5" dirty="0">
                <a:latin typeface="Calibri"/>
                <a:cs typeface="Calibri"/>
              </a:rPr>
              <a:t>τη </a:t>
            </a:r>
            <a:r>
              <a:rPr sz="1800" spc="-10" dirty="0">
                <a:latin typeface="Calibri"/>
                <a:cs typeface="Calibri"/>
              </a:rPr>
              <a:t>διαδοχική </a:t>
            </a:r>
            <a:r>
              <a:rPr sz="1800" spc="-5" dirty="0">
                <a:latin typeface="Calibri"/>
                <a:cs typeface="Calibri"/>
              </a:rPr>
              <a:t>εμφάνιση </a:t>
            </a:r>
            <a:r>
              <a:rPr sz="1800" spc="-15" dirty="0">
                <a:latin typeface="Calibri"/>
                <a:cs typeface="Calibri"/>
              </a:rPr>
              <a:t>ξινής </a:t>
            </a:r>
            <a:r>
              <a:rPr sz="1800" spc="-25" dirty="0">
                <a:latin typeface="Calibri"/>
                <a:cs typeface="Calibri"/>
              </a:rPr>
              <a:t>και 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αλμυρής γεύσης ενώ </a:t>
            </a:r>
            <a:r>
              <a:rPr sz="1800" spc="-10" dirty="0">
                <a:latin typeface="Calibri"/>
                <a:cs typeface="Calibri"/>
              </a:rPr>
              <a:t>καταπίνοντας </a:t>
            </a:r>
            <a:r>
              <a:rPr sz="1800" spc="-5" dirty="0">
                <a:latin typeface="Calibri"/>
                <a:cs typeface="Calibri"/>
              </a:rPr>
              <a:t>µια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ελάχιστη ποσότητα αντιλαμβανόμαστε </a:t>
            </a:r>
            <a:r>
              <a:rPr sz="1800" spc="-15" dirty="0">
                <a:latin typeface="Calibri"/>
                <a:cs typeface="Calibri"/>
              </a:rPr>
              <a:t>την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πικρή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γεύση.</a:t>
            </a:r>
            <a:endParaRPr sz="1800">
              <a:latin typeface="Calibri"/>
              <a:cs typeface="Calibri"/>
            </a:endParaRPr>
          </a:p>
          <a:p>
            <a:pPr marL="285115" indent="-273050" algn="just">
              <a:lnSpc>
                <a:spcPct val="100000"/>
              </a:lnSpc>
              <a:spcBef>
                <a:spcPts val="6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spc="-5" dirty="0">
                <a:latin typeface="Calibri"/>
                <a:cs typeface="Calibri"/>
              </a:rPr>
              <a:t>Στη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μικρή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αυτή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χρονική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διάρκεια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σημειώνουμε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την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εξέλιξη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της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κάθε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μιας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γεύσης.</a:t>
            </a:r>
            <a:endParaRPr sz="1800">
              <a:latin typeface="Calibri"/>
              <a:cs typeface="Calibri"/>
            </a:endParaRPr>
          </a:p>
          <a:p>
            <a:pPr marL="285115" marR="5715" indent="-273050" algn="just">
              <a:lnSpc>
                <a:spcPct val="100299"/>
              </a:lnSpc>
              <a:spcBef>
                <a:spcPts val="58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337820" algn="l"/>
              </a:tabLst>
            </a:pPr>
            <a:r>
              <a:rPr dirty="0"/>
              <a:t>	</a:t>
            </a:r>
            <a:r>
              <a:rPr sz="1800" spc="-10" dirty="0">
                <a:latin typeface="Calibri"/>
                <a:cs typeface="Calibri"/>
              </a:rPr>
              <a:t>Έχοντας</a:t>
            </a:r>
            <a:r>
              <a:rPr sz="1800" spc="-5" dirty="0">
                <a:latin typeface="Calibri"/>
                <a:cs typeface="Calibri"/>
              </a:rPr>
              <a:t> τώρα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µια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πλήρη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γευστική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εικόνα,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βγάζουμε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συμπεράσματα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σχετικά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µε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την 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ισορροπία </a:t>
            </a:r>
            <a:r>
              <a:rPr sz="1800" spc="-10" dirty="0">
                <a:latin typeface="Calibri"/>
                <a:cs typeface="Calibri"/>
              </a:rPr>
              <a:t>των </a:t>
            </a:r>
            <a:r>
              <a:rPr sz="1800" spc="-5" dirty="0">
                <a:latin typeface="Calibri"/>
                <a:cs typeface="Calibri"/>
              </a:rPr>
              <a:t>γεύσεων </a:t>
            </a:r>
            <a:r>
              <a:rPr sz="1800" spc="-20" dirty="0">
                <a:latin typeface="Calibri"/>
                <a:cs typeface="Calibri"/>
              </a:rPr>
              <a:t>και </a:t>
            </a:r>
            <a:r>
              <a:rPr sz="1800" spc="-5" dirty="0">
                <a:latin typeface="Calibri"/>
                <a:cs typeface="Calibri"/>
              </a:rPr>
              <a:t>τον </a:t>
            </a:r>
            <a:r>
              <a:rPr sz="1800" spc="-10" dirty="0">
                <a:latin typeface="Calibri"/>
                <a:cs typeface="Calibri"/>
              </a:rPr>
              <a:t>πλούτο του </a:t>
            </a:r>
            <a:r>
              <a:rPr sz="1800" spc="-5" dirty="0">
                <a:latin typeface="Calibri"/>
                <a:cs typeface="Calibri"/>
              </a:rPr>
              <a:t>κρασιού </a:t>
            </a:r>
            <a:r>
              <a:rPr sz="1800" spc="5" dirty="0">
                <a:latin typeface="Calibri"/>
                <a:cs typeface="Calibri"/>
              </a:rPr>
              <a:t>σε </a:t>
            </a:r>
            <a:r>
              <a:rPr sz="1800" spc="-5" dirty="0">
                <a:latin typeface="Calibri"/>
                <a:cs typeface="Calibri"/>
              </a:rPr>
              <a:t>σώμα </a:t>
            </a:r>
            <a:r>
              <a:rPr sz="1800" spc="-20" dirty="0">
                <a:latin typeface="Calibri"/>
                <a:cs typeface="Calibri"/>
              </a:rPr>
              <a:t>και </a:t>
            </a:r>
            <a:r>
              <a:rPr sz="1800" spc="-5" dirty="0">
                <a:latin typeface="Calibri"/>
                <a:cs typeface="Calibri"/>
              </a:rPr>
              <a:t>τανίνες </a:t>
            </a:r>
            <a:r>
              <a:rPr sz="1800" dirty="0">
                <a:latin typeface="Calibri"/>
                <a:cs typeface="Calibri"/>
              </a:rPr>
              <a:t>(αν </a:t>
            </a:r>
            <a:r>
              <a:rPr sz="1800" spc="-10" dirty="0">
                <a:latin typeface="Calibri"/>
                <a:cs typeface="Calibri"/>
              </a:rPr>
              <a:t>πρόκειται </a:t>
            </a:r>
            <a:r>
              <a:rPr sz="1800" spc="-5" dirty="0">
                <a:latin typeface="Calibri"/>
                <a:cs typeface="Calibri"/>
              </a:rPr>
              <a:t> βέβαια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για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κόκκινο).</a:t>
            </a:r>
            <a:endParaRPr sz="1800">
              <a:latin typeface="Calibri"/>
              <a:cs typeface="Calibri"/>
            </a:endParaRPr>
          </a:p>
          <a:p>
            <a:pPr marL="285115" marR="5715" indent="-273050" algn="just">
              <a:lnSpc>
                <a:spcPct val="100000"/>
              </a:lnSpc>
              <a:spcBef>
                <a:spcPts val="59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spc="-5" dirty="0">
                <a:latin typeface="Calibri"/>
                <a:cs typeface="Calibri"/>
              </a:rPr>
              <a:t>Χρησιμοποιώντας </a:t>
            </a:r>
            <a:r>
              <a:rPr sz="1800" spc="-10" dirty="0">
                <a:latin typeface="Calibri"/>
                <a:cs typeface="Calibri"/>
              </a:rPr>
              <a:t>το </a:t>
            </a:r>
            <a:r>
              <a:rPr sz="1800" spc="-5" dirty="0">
                <a:latin typeface="Calibri"/>
                <a:cs typeface="Calibri"/>
              </a:rPr>
              <a:t>λεξιλόγιο </a:t>
            </a:r>
            <a:r>
              <a:rPr sz="1800" dirty="0">
                <a:latin typeface="Calibri"/>
                <a:cs typeface="Calibri"/>
              </a:rPr>
              <a:t>που </a:t>
            </a:r>
            <a:r>
              <a:rPr sz="1800" spc="-10" dirty="0">
                <a:latin typeface="Calibri"/>
                <a:cs typeface="Calibri"/>
              </a:rPr>
              <a:t>έχουμε </a:t>
            </a:r>
            <a:r>
              <a:rPr sz="1800" spc="10" dirty="0">
                <a:latin typeface="Calibri"/>
                <a:cs typeface="Calibri"/>
              </a:rPr>
              <a:t>στη </a:t>
            </a:r>
            <a:r>
              <a:rPr sz="1800" spc="-10" dirty="0">
                <a:latin typeface="Calibri"/>
                <a:cs typeface="Calibri"/>
              </a:rPr>
              <a:t>διάθεσή </a:t>
            </a:r>
            <a:r>
              <a:rPr sz="1800" spc="-5" dirty="0">
                <a:latin typeface="Calibri"/>
                <a:cs typeface="Calibri"/>
              </a:rPr>
              <a:t>µας μπορούμε να δώσουμε </a:t>
            </a:r>
            <a:r>
              <a:rPr sz="1800" dirty="0">
                <a:latin typeface="Calibri"/>
                <a:cs typeface="Calibri"/>
              </a:rPr>
              <a:t>ένα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χαρακτηρισμό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κρασιού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11430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599" y="0"/>
                </a:lnTo>
              </a:path>
            </a:pathLst>
          </a:custGeom>
          <a:ln w="9524">
            <a:solidFill>
              <a:srgbClr val="9EB8CD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4020" y="6432554"/>
            <a:ext cx="121285" cy="190500"/>
          </a:xfrm>
          <a:custGeom>
            <a:avLst/>
            <a:gdLst/>
            <a:ahLst/>
            <a:cxnLst/>
            <a:rect l="l" t="t" r="r" b="b"/>
            <a:pathLst>
              <a:path w="121284" h="190500">
                <a:moveTo>
                  <a:pt x="0" y="0"/>
                </a:moveTo>
                <a:lnTo>
                  <a:pt x="0" y="190499"/>
                </a:lnTo>
                <a:lnTo>
                  <a:pt x="120658" y="95249"/>
                </a:lnTo>
                <a:lnTo>
                  <a:pt x="0" y="0"/>
                </a:lnTo>
                <a:close/>
              </a:path>
            </a:pathLst>
          </a:custGeom>
          <a:solidFill>
            <a:srgbClr val="9EB8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Παράδειγμα</a:t>
            </a:r>
            <a:r>
              <a:rPr spc="40" dirty="0"/>
              <a:t> </a:t>
            </a:r>
            <a:r>
              <a:rPr spc="-5" dirty="0"/>
              <a:t>διαδικασίας</a:t>
            </a:r>
            <a:r>
              <a:rPr spc="50" dirty="0"/>
              <a:t> </a:t>
            </a:r>
            <a:r>
              <a:rPr spc="-5" dirty="0"/>
              <a:t>εκπαίδευσης</a:t>
            </a:r>
            <a:r>
              <a:rPr spc="40" dirty="0"/>
              <a:t> </a:t>
            </a:r>
            <a:r>
              <a:rPr spc="-5" dirty="0"/>
              <a:t>δοκιμαστών </a:t>
            </a:r>
            <a:r>
              <a:rPr spc="-600" dirty="0"/>
              <a:t> </a:t>
            </a:r>
            <a:r>
              <a:rPr dirty="0"/>
              <a:t>οργανοληπτικής</a:t>
            </a:r>
            <a:r>
              <a:rPr spc="15" dirty="0"/>
              <a:t> </a:t>
            </a:r>
            <a:r>
              <a:rPr spc="-10" dirty="0"/>
              <a:t>αξιολόγησης</a:t>
            </a:r>
            <a:r>
              <a:rPr spc="35" dirty="0"/>
              <a:t> </a:t>
            </a:r>
            <a:r>
              <a:rPr spc="5" dirty="0"/>
              <a:t>οίνου</a:t>
            </a: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57250" y="1597394"/>
            <a:ext cx="7148565" cy="5260604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78740" y="1018154"/>
            <a:ext cx="898525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Η </a:t>
            </a:r>
            <a:r>
              <a:rPr sz="1800" spc="-5" dirty="0">
                <a:latin typeface="Calibri"/>
                <a:cs typeface="Calibri"/>
              </a:rPr>
              <a:t>εκπαίδευση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περιελάμβανει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διαλέξεις,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εξοικείωση </a:t>
            </a:r>
            <a:r>
              <a:rPr sz="1800" spc="-5" dirty="0">
                <a:latin typeface="Calibri"/>
                <a:cs typeface="Calibri"/>
              </a:rPr>
              <a:t>γεύσεων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και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αρωμάτων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και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αναγνώριση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ελαττωματικών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οσμών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με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την</a:t>
            </a:r>
            <a:r>
              <a:rPr sz="1800" spc="-5" dirty="0">
                <a:latin typeface="Calibri"/>
                <a:cs typeface="Calibri"/>
              </a:rPr>
              <a:t> βοήθεια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αρωματικών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κίτ.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Παράδειγμα</a:t>
            </a:r>
            <a:r>
              <a:rPr spc="40" dirty="0"/>
              <a:t> </a:t>
            </a:r>
            <a:r>
              <a:rPr spc="-5" dirty="0"/>
              <a:t>διαδικασίας</a:t>
            </a:r>
            <a:r>
              <a:rPr spc="50" dirty="0"/>
              <a:t> </a:t>
            </a:r>
            <a:r>
              <a:rPr spc="-5" dirty="0"/>
              <a:t>εκπαίδευσης</a:t>
            </a:r>
            <a:r>
              <a:rPr spc="40" dirty="0"/>
              <a:t> </a:t>
            </a:r>
            <a:r>
              <a:rPr spc="-5" dirty="0"/>
              <a:t>δοκιμαστών </a:t>
            </a:r>
            <a:r>
              <a:rPr spc="-600" dirty="0"/>
              <a:t> </a:t>
            </a:r>
            <a:r>
              <a:rPr dirty="0"/>
              <a:t>οργανοληπτικής</a:t>
            </a:r>
            <a:r>
              <a:rPr spc="15" dirty="0"/>
              <a:t> </a:t>
            </a:r>
            <a:r>
              <a:rPr spc="-10" dirty="0"/>
              <a:t>αξιολόγησης</a:t>
            </a:r>
            <a:r>
              <a:rPr spc="35" dirty="0"/>
              <a:t> </a:t>
            </a:r>
            <a:r>
              <a:rPr spc="5" dirty="0"/>
              <a:t>οίνου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7225" y="1000096"/>
            <a:ext cx="7715250" cy="5643615"/>
          </a:xfrm>
          <a:prstGeom prst="rect">
            <a:avLst/>
          </a:prstGeom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40" y="5836"/>
            <a:ext cx="7842884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Παράδειγμα</a:t>
            </a:r>
            <a:r>
              <a:rPr spc="40" dirty="0"/>
              <a:t> </a:t>
            </a:r>
            <a:r>
              <a:rPr spc="-10" dirty="0"/>
              <a:t>εντύπου</a:t>
            </a:r>
            <a:r>
              <a:rPr spc="10" dirty="0"/>
              <a:t> </a:t>
            </a:r>
            <a:r>
              <a:rPr dirty="0"/>
              <a:t>οργανοληπτικής</a:t>
            </a:r>
            <a:r>
              <a:rPr spc="25" dirty="0"/>
              <a:t> </a:t>
            </a:r>
            <a:r>
              <a:rPr spc="-10" dirty="0"/>
              <a:t>αξιολόγησης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00125" y="614292"/>
            <a:ext cx="6572250" cy="6243706"/>
          </a:xfrm>
          <a:prstGeom prst="rect">
            <a:avLst/>
          </a:prstGeom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40" y="5836"/>
            <a:ext cx="7842884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Παράδειγμα</a:t>
            </a:r>
            <a:r>
              <a:rPr spc="40" dirty="0"/>
              <a:t> </a:t>
            </a:r>
            <a:r>
              <a:rPr spc="-10" dirty="0"/>
              <a:t>εντύπου</a:t>
            </a:r>
            <a:r>
              <a:rPr spc="10" dirty="0"/>
              <a:t> </a:t>
            </a:r>
            <a:r>
              <a:rPr dirty="0"/>
              <a:t>οργανοληπτικής</a:t>
            </a:r>
            <a:r>
              <a:rPr spc="25" dirty="0"/>
              <a:t> </a:t>
            </a:r>
            <a:r>
              <a:rPr spc="-10" dirty="0"/>
              <a:t>αξιολόγησης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28750" y="647698"/>
            <a:ext cx="5219700" cy="62103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11430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599" y="0"/>
                </a:lnTo>
              </a:path>
            </a:pathLst>
          </a:custGeom>
          <a:ln w="9524">
            <a:solidFill>
              <a:srgbClr val="9EB8CD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4020" y="6432554"/>
            <a:ext cx="121285" cy="190500"/>
          </a:xfrm>
          <a:custGeom>
            <a:avLst/>
            <a:gdLst/>
            <a:ahLst/>
            <a:cxnLst/>
            <a:rect l="l" t="t" r="r" b="b"/>
            <a:pathLst>
              <a:path w="121284" h="190500">
                <a:moveTo>
                  <a:pt x="0" y="0"/>
                </a:moveTo>
                <a:lnTo>
                  <a:pt x="0" y="190499"/>
                </a:lnTo>
                <a:lnTo>
                  <a:pt x="120658" y="95249"/>
                </a:lnTo>
                <a:lnTo>
                  <a:pt x="0" y="0"/>
                </a:lnTo>
                <a:close/>
              </a:path>
            </a:pathLst>
          </a:custGeom>
          <a:solidFill>
            <a:srgbClr val="9EB8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8740" y="309493"/>
            <a:ext cx="22733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Η</a:t>
            </a:r>
            <a:r>
              <a:rPr sz="3600" spc="-80" dirty="0"/>
              <a:t> </a:t>
            </a:r>
            <a:r>
              <a:rPr sz="3600" dirty="0"/>
              <a:t>όσφρηση</a:t>
            </a:r>
            <a:endParaRPr sz="3600"/>
          </a:p>
        </p:txBody>
      </p:sp>
      <p:sp>
        <p:nvSpPr>
          <p:cNvPr id="5" name="object 5"/>
          <p:cNvSpPr txBox="1"/>
          <p:nvPr/>
        </p:nvSpPr>
        <p:spPr>
          <a:xfrm>
            <a:off x="293017" y="1161029"/>
            <a:ext cx="8559165" cy="5574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marR="6985" indent="-273050" algn="just">
              <a:lnSpc>
                <a:spcPct val="100000"/>
              </a:lnSpc>
              <a:spcBef>
                <a:spcPts val="1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spc="-5" dirty="0">
                <a:latin typeface="Calibri"/>
                <a:cs typeface="Calibri"/>
              </a:rPr>
              <a:t>Ένα </a:t>
            </a:r>
            <a:r>
              <a:rPr sz="1800" spc="-10" dirty="0">
                <a:latin typeface="Calibri"/>
                <a:cs typeface="Calibri"/>
              </a:rPr>
              <a:t>μείγμα διαφορετικών οσμών </a:t>
            </a:r>
            <a:r>
              <a:rPr sz="1800" spc="-5" dirty="0">
                <a:latin typeface="Calibri"/>
                <a:cs typeface="Calibri"/>
              </a:rPr>
              <a:t>δίνει μια </a:t>
            </a:r>
            <a:r>
              <a:rPr sz="1800" spc="-15" dirty="0">
                <a:latin typeface="Calibri"/>
                <a:cs typeface="Calibri"/>
              </a:rPr>
              <a:t>καινούργια </a:t>
            </a:r>
            <a:r>
              <a:rPr sz="1800" dirty="0">
                <a:latin typeface="Calibri"/>
                <a:cs typeface="Calibri"/>
              </a:rPr>
              <a:t>οσμή. </a:t>
            </a:r>
            <a:r>
              <a:rPr sz="1800" spc="-5" dirty="0">
                <a:latin typeface="Calibri"/>
                <a:cs typeface="Calibri"/>
              </a:rPr>
              <a:t>Παρατηρούμε μετατόπιση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κατωφλίου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όσφρησης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μιας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αρωματικής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ουσίας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όταν</a:t>
            </a:r>
            <a:r>
              <a:rPr sz="1800" dirty="0">
                <a:latin typeface="Calibri"/>
                <a:cs typeface="Calibri"/>
              </a:rPr>
              <a:t> αυτή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αναμιχθεί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με</a:t>
            </a:r>
            <a:r>
              <a:rPr sz="1800" dirty="0">
                <a:latin typeface="Calibri"/>
                <a:cs typeface="Calibri"/>
              </a:rPr>
              <a:t> άλλες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αρωματικές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ουσίες.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marR="6350" indent="-273050" algn="just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Άμεση </a:t>
            </a:r>
            <a:r>
              <a:rPr sz="1800" u="heavy" spc="-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και 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έμμεση </a:t>
            </a:r>
            <a:r>
              <a:rPr sz="1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γραμμή 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όσφρησης</a:t>
            </a:r>
            <a:r>
              <a:rPr sz="1800" spc="-5" dirty="0">
                <a:latin typeface="Calibri"/>
                <a:cs typeface="Calibri"/>
              </a:rPr>
              <a:t>:</a:t>
            </a:r>
            <a:r>
              <a:rPr sz="1800" dirty="0">
                <a:latin typeface="Calibri"/>
                <a:cs typeface="Calibri"/>
              </a:rPr>
              <a:t> Ως </a:t>
            </a:r>
            <a:r>
              <a:rPr sz="1800" spc="-5" dirty="0">
                <a:latin typeface="Calibri"/>
                <a:cs typeface="Calibri"/>
              </a:rPr>
              <a:t>πρώτο στάδιο της </a:t>
            </a:r>
            <a:r>
              <a:rPr sz="1800" spc="-10" dirty="0">
                <a:latin typeface="Calibri"/>
                <a:cs typeface="Calibri"/>
              </a:rPr>
              <a:t>δοκιμασίας του </a:t>
            </a:r>
            <a:r>
              <a:rPr sz="1800" spc="-5" dirty="0">
                <a:latin typeface="Calibri"/>
                <a:cs typeface="Calibri"/>
              </a:rPr>
              <a:t>αρώματος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 </a:t>
            </a:r>
            <a:r>
              <a:rPr sz="1800" spc="-5" dirty="0">
                <a:latin typeface="Calibri"/>
                <a:cs typeface="Calibri"/>
              </a:rPr>
              <a:t>κρασιού είναι </a:t>
            </a:r>
            <a:r>
              <a:rPr sz="1800" dirty="0">
                <a:latin typeface="Calibri"/>
                <a:cs typeface="Calibri"/>
              </a:rPr>
              <a:t>να </a:t>
            </a:r>
            <a:r>
              <a:rPr sz="1800" spc="-5" dirty="0">
                <a:latin typeface="Calibri"/>
                <a:cs typeface="Calibri"/>
              </a:rPr>
              <a:t>το μυρίσουμε φέρνοντας της μύτη </a:t>
            </a:r>
            <a:r>
              <a:rPr sz="1800" spc="-10" dirty="0">
                <a:latin typeface="Calibri"/>
                <a:cs typeface="Calibri"/>
              </a:rPr>
              <a:t>μας </a:t>
            </a:r>
            <a:r>
              <a:rPr sz="1800" dirty="0">
                <a:latin typeface="Calibri"/>
                <a:cs typeface="Calibri"/>
              </a:rPr>
              <a:t>πάνω </a:t>
            </a:r>
            <a:r>
              <a:rPr sz="1800" spc="-5" dirty="0">
                <a:latin typeface="Calibri"/>
                <a:cs typeface="Calibri"/>
              </a:rPr>
              <a:t>στην </a:t>
            </a:r>
            <a:r>
              <a:rPr sz="1800" dirty="0">
                <a:latin typeface="Calibri"/>
                <a:cs typeface="Calibri"/>
              </a:rPr>
              <a:t>επιφάνεια </a:t>
            </a:r>
            <a:r>
              <a:rPr sz="1800" spc="-10" dirty="0">
                <a:latin typeface="Calibri"/>
                <a:cs typeface="Calibri"/>
              </a:rPr>
              <a:t>του </a:t>
            </a:r>
            <a:r>
              <a:rPr sz="1800" spc="-5" dirty="0">
                <a:latin typeface="Calibri"/>
                <a:cs typeface="Calibri"/>
              </a:rPr>
              <a:t> ποτηριού.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marR="7620" indent="-273050" algn="just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dirty="0">
                <a:latin typeface="Calibri"/>
                <a:cs typeface="Calibri"/>
              </a:rPr>
              <a:t>Η αίσθηση που </a:t>
            </a:r>
            <a:r>
              <a:rPr sz="1800" spc="-5" dirty="0">
                <a:latin typeface="Calibri"/>
                <a:cs typeface="Calibri"/>
              </a:rPr>
              <a:t>αντιλαμβανόμαστε όταν </a:t>
            </a:r>
            <a:r>
              <a:rPr sz="1800" spc="-10" dirty="0">
                <a:latin typeface="Calibri"/>
                <a:cs typeface="Calibri"/>
              </a:rPr>
              <a:t>το κρασί </a:t>
            </a:r>
            <a:r>
              <a:rPr sz="1800" spc="-5" dirty="0">
                <a:latin typeface="Calibri"/>
                <a:cs typeface="Calibri"/>
              </a:rPr>
              <a:t>βρίσκεται μέσα </a:t>
            </a:r>
            <a:r>
              <a:rPr sz="1800" dirty="0">
                <a:latin typeface="Calibri"/>
                <a:cs typeface="Calibri"/>
              </a:rPr>
              <a:t>στο </a:t>
            </a:r>
            <a:r>
              <a:rPr sz="1800" spc="-5" dirty="0">
                <a:latin typeface="Calibri"/>
                <a:cs typeface="Calibri"/>
              </a:rPr>
              <a:t>στόμα </a:t>
            </a:r>
            <a:r>
              <a:rPr sz="1800" dirty="0">
                <a:latin typeface="Calibri"/>
                <a:cs typeface="Calibri"/>
              </a:rPr>
              <a:t>δεν </a:t>
            </a:r>
            <a:r>
              <a:rPr sz="1800" spc="-5" dirty="0">
                <a:latin typeface="Calibri"/>
                <a:cs typeface="Calibri"/>
              </a:rPr>
              <a:t>ανήκει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μόνο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5" dirty="0">
                <a:latin typeface="Calibri"/>
                <a:cs typeface="Calibri"/>
              </a:rPr>
              <a:t>στη</a:t>
            </a:r>
            <a:r>
              <a:rPr sz="1800" spc="-5" dirty="0">
                <a:latin typeface="Calibri"/>
                <a:cs typeface="Calibri"/>
              </a:rPr>
              <a:t> γεύση.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marR="5715" indent="-273050" algn="just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spc="-5" dirty="0">
                <a:latin typeface="Calibri"/>
                <a:cs typeface="Calibri"/>
              </a:rPr>
              <a:t>Συμμετέχει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5" dirty="0">
                <a:latin typeface="Calibri"/>
                <a:cs typeface="Calibri"/>
              </a:rPr>
              <a:t>σε </a:t>
            </a:r>
            <a:r>
              <a:rPr sz="1800" spc="-5" dirty="0">
                <a:latin typeface="Calibri"/>
                <a:cs typeface="Calibri"/>
              </a:rPr>
              <a:t>μεγάλο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μέρος</a:t>
            </a:r>
            <a:r>
              <a:rPr sz="1800" dirty="0">
                <a:latin typeface="Calibri"/>
                <a:cs typeface="Calibri"/>
              </a:rPr>
              <a:t> σ’ </a:t>
            </a:r>
            <a:r>
              <a:rPr sz="1800" spc="-10" dirty="0">
                <a:latin typeface="Calibri"/>
                <a:cs typeface="Calibri"/>
              </a:rPr>
              <a:t>αυτήν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άρωμα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που </a:t>
            </a:r>
            <a:r>
              <a:rPr sz="1800" spc="-5" dirty="0">
                <a:latin typeface="Calibri"/>
                <a:cs typeface="Calibri"/>
              </a:rPr>
              <a:t>γίνεται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αντιληπτό</a:t>
            </a:r>
            <a:r>
              <a:rPr sz="1800" dirty="0">
                <a:latin typeface="Calibri"/>
                <a:cs typeface="Calibri"/>
              </a:rPr>
              <a:t> από </a:t>
            </a:r>
            <a:r>
              <a:rPr sz="1800" spc="10" dirty="0">
                <a:latin typeface="Calibri"/>
                <a:cs typeface="Calibri"/>
              </a:rPr>
              <a:t>τη 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γραμμή </a:t>
            </a:r>
            <a:r>
              <a:rPr sz="1800" spc="-5" dirty="0">
                <a:latin typeface="Calibri"/>
                <a:cs typeface="Calibri"/>
              </a:rPr>
              <a:t>στόμα- </a:t>
            </a:r>
            <a:r>
              <a:rPr sz="1800" spc="-10" dirty="0">
                <a:latin typeface="Calibri"/>
                <a:cs typeface="Calibri"/>
              </a:rPr>
              <a:t>κέντρο </a:t>
            </a:r>
            <a:r>
              <a:rPr sz="1800" dirty="0">
                <a:latin typeface="Calibri"/>
                <a:cs typeface="Calibri"/>
              </a:rPr>
              <a:t>όσφρησης ή </a:t>
            </a:r>
            <a:r>
              <a:rPr sz="1800" spc="-10" dirty="0">
                <a:latin typeface="Calibri"/>
                <a:cs typeface="Calibri"/>
              </a:rPr>
              <a:t>έμμεση γραμμή </a:t>
            </a:r>
            <a:r>
              <a:rPr sz="1800" spc="-5" dirty="0">
                <a:latin typeface="Calibri"/>
                <a:cs typeface="Calibri"/>
              </a:rPr>
              <a:t>όσφρησης, </a:t>
            </a:r>
            <a:r>
              <a:rPr sz="1800" dirty="0">
                <a:latin typeface="Calibri"/>
                <a:cs typeface="Calibri"/>
              </a:rPr>
              <a:t>ή </a:t>
            </a:r>
            <a:r>
              <a:rPr sz="1800" spc="-10" dirty="0">
                <a:latin typeface="Calibri"/>
                <a:cs typeface="Calibri"/>
              </a:rPr>
              <a:t>άρωμα του </a:t>
            </a:r>
            <a:r>
              <a:rPr sz="1800" spc="-5" dirty="0">
                <a:latin typeface="Calibri"/>
                <a:cs typeface="Calibri"/>
              </a:rPr>
              <a:t>στόματος, </a:t>
            </a:r>
            <a:r>
              <a:rPr sz="1800" dirty="0">
                <a:latin typeface="Calibri"/>
                <a:cs typeface="Calibri"/>
              </a:rPr>
              <a:t> που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ελάχιστοι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γνωρίζουν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την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ύπαρξη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μπορούν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να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αναγνωρίσουν.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indent="-273050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spc="-5" dirty="0">
                <a:latin typeface="Calibri"/>
                <a:cs typeface="Calibri"/>
              </a:rPr>
              <a:t>Έτσι,</a:t>
            </a:r>
            <a:r>
              <a:rPr sz="1800" spc="17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όταν</a:t>
            </a:r>
            <a:r>
              <a:rPr sz="1800" spc="17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μιλάμε</a:t>
            </a:r>
            <a:r>
              <a:rPr sz="1800" spc="17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για</a:t>
            </a:r>
            <a:r>
              <a:rPr sz="1800" spc="18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</a:t>
            </a:r>
            <a:r>
              <a:rPr sz="1800" spc="17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γεύση</a:t>
            </a:r>
            <a:r>
              <a:rPr sz="1800" spc="18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ενός</a:t>
            </a:r>
            <a:r>
              <a:rPr sz="1800" spc="17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φαγητού,</a:t>
            </a:r>
            <a:r>
              <a:rPr sz="1800" spc="17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μιλάμε</a:t>
            </a:r>
            <a:r>
              <a:rPr sz="1800" spc="18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συχνά</a:t>
            </a:r>
            <a:r>
              <a:rPr sz="1800" spc="165" dirty="0">
                <a:latin typeface="Calibri"/>
                <a:cs typeface="Calibri"/>
              </a:rPr>
              <a:t> </a:t>
            </a:r>
            <a:r>
              <a:rPr sz="1800" spc="5" dirty="0">
                <a:latin typeface="Calibri"/>
                <a:cs typeface="Calibri"/>
              </a:rPr>
              <a:t>για</a:t>
            </a:r>
            <a:r>
              <a:rPr sz="1800" spc="17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18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σύνολο</a:t>
            </a:r>
            <a:r>
              <a:rPr sz="1800" spc="16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οσμής</a:t>
            </a:r>
            <a:r>
              <a:rPr sz="1800" spc="18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endParaRPr sz="1800">
              <a:latin typeface="Calibri"/>
              <a:cs typeface="Calibri"/>
            </a:endParaRPr>
          </a:p>
          <a:p>
            <a:pPr marL="285115" marR="6985" indent="-121920">
              <a:lnSpc>
                <a:spcPts val="2150"/>
              </a:lnSpc>
              <a:spcBef>
                <a:spcPts val="90"/>
              </a:spcBef>
            </a:pPr>
            <a:r>
              <a:rPr sz="1800" u="dashLong" dirty="0">
                <a:uFill>
                  <a:solidFill>
                    <a:srgbClr val="9EB8CD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dashLong" spc="55" dirty="0">
                <a:uFill>
                  <a:solidFill>
                    <a:srgbClr val="9EB8CD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γεύσης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.</a:t>
            </a:r>
            <a:r>
              <a:rPr sz="1800" u="dashLong" spc="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Στα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2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αγγλικά</a:t>
            </a:r>
            <a:r>
              <a:rPr sz="1800" u="dashLong" spc="-1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η</a:t>
            </a:r>
            <a:r>
              <a:rPr sz="1800" u="dashLong" spc="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λέξη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114" dirty="0">
                <a:uFill>
                  <a:solidFill>
                    <a:srgbClr val="9EB8CD"/>
                  </a:solidFill>
                </a:uFill>
                <a:latin typeface="Trebuchet MS"/>
                <a:cs typeface="Trebuchet MS"/>
              </a:rPr>
              <a:t>flavor 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δηλώνει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το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1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σύνολο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οσμής</a:t>
            </a:r>
            <a:r>
              <a:rPr sz="1800" u="dashLong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2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και</a:t>
            </a:r>
            <a:r>
              <a:rPr sz="1800" u="dashLong" spc="-20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γεύσης</a:t>
            </a:r>
            <a:r>
              <a:rPr sz="1800" u="dashLong" spc="39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 </a:t>
            </a:r>
            <a:r>
              <a:rPr sz="1800" u="dashLong" spc="-1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(ελληνικά</a:t>
            </a:r>
            <a:r>
              <a:rPr sz="1800" spc="-15" dirty="0">
                <a:latin typeface="Calibri"/>
                <a:cs typeface="Calibri"/>
              </a:rPr>
              <a:t>-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ουσία)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11430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599" y="0"/>
                </a:lnTo>
              </a:path>
            </a:pathLst>
          </a:custGeom>
          <a:ln w="9524">
            <a:solidFill>
              <a:srgbClr val="9EB8CD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4020" y="6432554"/>
            <a:ext cx="121285" cy="190500"/>
          </a:xfrm>
          <a:custGeom>
            <a:avLst/>
            <a:gdLst/>
            <a:ahLst/>
            <a:cxnLst/>
            <a:rect l="l" t="t" r="r" b="b"/>
            <a:pathLst>
              <a:path w="121284" h="190500">
                <a:moveTo>
                  <a:pt x="0" y="0"/>
                </a:moveTo>
                <a:lnTo>
                  <a:pt x="0" y="190499"/>
                </a:lnTo>
                <a:lnTo>
                  <a:pt x="120658" y="95249"/>
                </a:lnTo>
                <a:lnTo>
                  <a:pt x="0" y="0"/>
                </a:lnTo>
                <a:close/>
              </a:path>
            </a:pathLst>
          </a:custGeom>
          <a:solidFill>
            <a:srgbClr val="9EB8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35940" y="1235705"/>
            <a:ext cx="151447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solidFill>
                  <a:srgbClr val="000000"/>
                </a:solidFill>
                <a:latin typeface="Calibri"/>
                <a:cs typeface="Calibri"/>
              </a:rPr>
              <a:t>Βιβλιογραφία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1997782"/>
            <a:ext cx="3136900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5750" indent="-273685">
              <a:lnSpc>
                <a:spcPct val="100000"/>
              </a:lnSpc>
              <a:spcBef>
                <a:spcPts val="105"/>
              </a:spcBef>
              <a:buClr>
                <a:srgbClr val="717BA2"/>
              </a:buClr>
              <a:buSzPct val="75000"/>
              <a:buFont typeface="Wingdings"/>
              <a:buChar char=""/>
              <a:tabLst>
                <a:tab pos="286385" algn="l"/>
                <a:tab pos="1605280" algn="l"/>
                <a:tab pos="2785110" algn="l"/>
              </a:tabLst>
            </a:pPr>
            <a:r>
              <a:rPr sz="2000" spc="-10" dirty="0">
                <a:latin typeface="Calibri"/>
                <a:cs typeface="Calibri"/>
              </a:rPr>
              <a:t>Οινολογία:</a:t>
            </a:r>
            <a:r>
              <a:rPr sz="2000" spc="-10" dirty="0">
                <a:latin typeface="Times New Roman"/>
                <a:cs typeface="Times New Roman"/>
              </a:rPr>
              <a:t>	</a:t>
            </a:r>
            <a:r>
              <a:rPr sz="2000" dirty="0">
                <a:latin typeface="Calibri"/>
                <a:cs typeface="Calibri"/>
              </a:rPr>
              <a:t>Επιστήμη	</a:t>
            </a:r>
            <a:r>
              <a:rPr sz="2000" spc="-30" dirty="0">
                <a:latin typeface="Calibri"/>
                <a:cs typeface="Calibri"/>
              </a:rPr>
              <a:t>και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ΣΟΥΦΛΕΡΟΣ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ΕΥΑΓΓΕΛΟΣ.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2015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25366" y="1997782"/>
            <a:ext cx="141287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Calibri"/>
                <a:cs typeface="Calibri"/>
              </a:rPr>
              <a:t>τεχνογνωσία.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07546" y="1997782"/>
            <a:ext cx="117919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Calibri"/>
                <a:cs typeface="Calibri"/>
              </a:rPr>
              <a:t>Σουφλερός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756668" y="1997782"/>
            <a:ext cx="118935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latin typeface="Calibri"/>
                <a:cs typeface="Calibri"/>
              </a:rPr>
              <a:t>Ευάγγελος.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114803" y="1997782"/>
            <a:ext cx="95186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latin typeface="Calibri"/>
                <a:cs typeface="Calibri"/>
              </a:rPr>
              <a:t>Εκδόσεις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9740" y="3065141"/>
            <a:ext cx="8681720" cy="30753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61950" indent="-273685">
              <a:lnSpc>
                <a:spcPct val="100000"/>
              </a:lnSpc>
              <a:spcBef>
                <a:spcPts val="105"/>
              </a:spcBef>
              <a:buClr>
                <a:srgbClr val="717BA2"/>
              </a:buClr>
              <a:buSzPct val="75000"/>
              <a:buFont typeface="Wingdings"/>
              <a:buChar char=""/>
              <a:tabLst>
                <a:tab pos="362585" algn="l"/>
                <a:tab pos="1758950" algn="l"/>
                <a:tab pos="3115945" algn="l"/>
                <a:tab pos="4103370" algn="l"/>
                <a:tab pos="5208270" algn="l"/>
                <a:tab pos="6798309" algn="l"/>
                <a:tab pos="8077200" algn="l"/>
              </a:tabLst>
            </a:pPr>
            <a:r>
              <a:rPr sz="2000" spc="-10" dirty="0">
                <a:latin typeface="Calibri"/>
                <a:cs typeface="Calibri"/>
              </a:rPr>
              <a:t>Παραδόσεις	Οινολογίας.</a:t>
            </a:r>
            <a:r>
              <a:rPr sz="2000" spc="-10" dirty="0">
                <a:latin typeface="Times New Roman"/>
                <a:cs typeface="Times New Roman"/>
              </a:rPr>
              <a:t>	</a:t>
            </a:r>
            <a:r>
              <a:rPr sz="2000" spc="-5" dirty="0">
                <a:latin typeface="Calibri"/>
                <a:cs typeface="Calibri"/>
              </a:rPr>
              <a:t>Ιωάννης	Ρούσσης.</a:t>
            </a:r>
            <a:r>
              <a:rPr sz="2000" spc="-5" dirty="0">
                <a:latin typeface="Times New Roman"/>
                <a:cs typeface="Times New Roman"/>
              </a:rPr>
              <a:t>	</a:t>
            </a:r>
            <a:r>
              <a:rPr sz="2000" spc="-5" dirty="0">
                <a:latin typeface="Calibri"/>
                <a:cs typeface="Calibri"/>
              </a:rPr>
              <a:t>Πανεπιστήμιο	</a:t>
            </a:r>
            <a:r>
              <a:rPr sz="2000" spc="-10" dirty="0">
                <a:latin typeface="Calibri"/>
                <a:cs typeface="Calibri"/>
              </a:rPr>
              <a:t>Ιωαννίνων,	</a:t>
            </a:r>
            <a:r>
              <a:rPr sz="2000" spc="-5" dirty="0">
                <a:latin typeface="Calibri"/>
                <a:cs typeface="Calibri"/>
              </a:rPr>
              <a:t>2017</a:t>
            </a:r>
            <a:endParaRPr sz="2000">
              <a:latin typeface="Calibri"/>
              <a:cs typeface="Calibri"/>
            </a:endParaRPr>
          </a:p>
          <a:p>
            <a:pPr marL="889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(Σημειώσεις).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900">
              <a:latin typeface="Calibri"/>
              <a:cs typeface="Calibri"/>
            </a:endParaRPr>
          </a:p>
          <a:p>
            <a:pPr marL="361950" indent="-273685">
              <a:lnSpc>
                <a:spcPct val="100000"/>
              </a:lnSpc>
              <a:buClr>
                <a:srgbClr val="717BA2"/>
              </a:buClr>
              <a:buSzPct val="75000"/>
              <a:buFont typeface="Microsoft Sans Serif"/>
              <a:buChar char=""/>
              <a:tabLst>
                <a:tab pos="361315" algn="l"/>
                <a:tab pos="362585" algn="l"/>
              </a:tabLst>
            </a:pPr>
            <a:r>
              <a:rPr sz="2000" spc="-10" dirty="0">
                <a:latin typeface="Calibri"/>
                <a:cs typeface="Calibri"/>
              </a:rPr>
              <a:t>Οινολογία:</a:t>
            </a:r>
            <a:r>
              <a:rPr sz="2000" spc="1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Από</a:t>
            </a:r>
            <a:r>
              <a:rPr sz="2000" spc="13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το</a:t>
            </a:r>
            <a:r>
              <a:rPr sz="2000" spc="13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σταφύλι</a:t>
            </a:r>
            <a:r>
              <a:rPr sz="2000" spc="1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στο</a:t>
            </a:r>
            <a:r>
              <a:rPr sz="2000" spc="1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κρασί.</a:t>
            </a:r>
            <a:r>
              <a:rPr sz="2000" spc="1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Τσακίρης</a:t>
            </a:r>
            <a:r>
              <a:rPr sz="2000" spc="15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Αργύρης.</a:t>
            </a:r>
            <a:r>
              <a:rPr sz="2000" spc="1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Εκδόσεις</a:t>
            </a:r>
            <a:r>
              <a:rPr sz="2000" spc="150" dirty="0">
                <a:latin typeface="Calibri"/>
                <a:cs typeface="Calibri"/>
              </a:rPr>
              <a:t> </a:t>
            </a:r>
            <a:r>
              <a:rPr sz="2000" spc="-45" dirty="0">
                <a:latin typeface="Calibri"/>
                <a:cs typeface="Calibri"/>
              </a:rPr>
              <a:t>ΨΥΧΑΛΟΥ,</a:t>
            </a:r>
            <a:endParaRPr sz="2000">
              <a:latin typeface="Calibri"/>
              <a:cs typeface="Calibri"/>
            </a:endParaRPr>
          </a:p>
          <a:p>
            <a:pPr marL="88900"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latin typeface="Calibri"/>
                <a:cs typeface="Calibri"/>
              </a:rPr>
              <a:t>Αθήνα,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10" dirty="0">
                <a:latin typeface="Calibri"/>
                <a:cs typeface="Calibri"/>
              </a:rPr>
              <a:t>4</a:t>
            </a:r>
            <a:r>
              <a:rPr sz="1950" spc="15" baseline="25641" dirty="0">
                <a:latin typeface="Calibri"/>
                <a:cs typeface="Calibri"/>
              </a:rPr>
              <a:t>η</a:t>
            </a:r>
            <a:r>
              <a:rPr sz="1950" spc="195" baseline="25641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Έκδοση-2017.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950">
              <a:latin typeface="Calibri"/>
              <a:cs typeface="Calibri"/>
            </a:endParaRPr>
          </a:p>
          <a:p>
            <a:pPr marL="88900" marR="80010" algn="just">
              <a:lnSpc>
                <a:spcPct val="100000"/>
              </a:lnSpc>
              <a:buClr>
                <a:srgbClr val="717BA2"/>
              </a:buClr>
              <a:buSzPct val="75000"/>
              <a:buFont typeface="Wingdings"/>
              <a:buChar char=""/>
              <a:tabLst>
                <a:tab pos="362585" algn="l"/>
              </a:tabLst>
            </a:pPr>
            <a:r>
              <a:rPr sz="2000" spc="-5" dirty="0">
                <a:latin typeface="Calibri"/>
                <a:cs typeface="Calibri"/>
              </a:rPr>
              <a:t>«Εκπαίδευση δοκιμαστών οργανοληπτικής </a:t>
            </a:r>
            <a:r>
              <a:rPr sz="2000" spc="-10" dirty="0">
                <a:latin typeface="Calibri"/>
                <a:cs typeface="Calibri"/>
              </a:rPr>
              <a:t>αξιολόγησης οίνου», </a:t>
            </a:r>
            <a:r>
              <a:rPr sz="2000" spc="-5" dirty="0">
                <a:latin typeface="Calibri"/>
                <a:cs typeface="Calibri"/>
              </a:rPr>
              <a:t>Μεταπτυχιακή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διπλωματική</a:t>
            </a:r>
            <a:r>
              <a:rPr sz="2000" spc="-5" dirty="0">
                <a:latin typeface="Calibri"/>
                <a:cs typeface="Calibri"/>
              </a:rPr>
              <a:t> εργασία,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Αλμασίδης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Φώτιος,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Τμήμα</a:t>
            </a:r>
            <a:r>
              <a:rPr sz="2000" spc="-5" dirty="0">
                <a:latin typeface="Calibri"/>
                <a:cs typeface="Calibri"/>
              </a:rPr>
              <a:t> Επιστήμης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Τροφίμων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και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Διατροφής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του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Ανθρώπου,</a:t>
            </a:r>
            <a:r>
              <a:rPr sz="2000" spc="-10" dirty="0">
                <a:latin typeface="Calibri"/>
                <a:cs typeface="Calibri"/>
              </a:rPr>
              <a:t> Γεωπονικό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Πανεπιστήμιο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Αθηνών,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Αθήνα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2018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11430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599" y="0"/>
                </a:lnTo>
              </a:path>
            </a:pathLst>
          </a:custGeom>
          <a:ln w="9524">
            <a:solidFill>
              <a:srgbClr val="9EB8CD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4020" y="6432554"/>
            <a:ext cx="121285" cy="190500"/>
          </a:xfrm>
          <a:custGeom>
            <a:avLst/>
            <a:gdLst/>
            <a:ahLst/>
            <a:cxnLst/>
            <a:rect l="l" t="t" r="r" b="b"/>
            <a:pathLst>
              <a:path w="121284" h="190500">
                <a:moveTo>
                  <a:pt x="0" y="0"/>
                </a:moveTo>
                <a:lnTo>
                  <a:pt x="0" y="190499"/>
                </a:lnTo>
                <a:lnTo>
                  <a:pt x="120658" y="95249"/>
                </a:lnTo>
                <a:lnTo>
                  <a:pt x="0" y="0"/>
                </a:lnTo>
                <a:close/>
              </a:path>
            </a:pathLst>
          </a:custGeom>
          <a:solidFill>
            <a:srgbClr val="9EB8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8740" y="309493"/>
            <a:ext cx="163258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Η</a:t>
            </a:r>
            <a:r>
              <a:rPr sz="3600" spc="-90" dirty="0"/>
              <a:t> </a:t>
            </a:r>
            <a:r>
              <a:rPr sz="3600" dirty="0"/>
              <a:t>γεύση</a:t>
            </a:r>
            <a:endParaRPr sz="3600"/>
          </a:p>
        </p:txBody>
      </p:sp>
      <p:sp>
        <p:nvSpPr>
          <p:cNvPr id="5" name="object 5"/>
          <p:cNvSpPr txBox="1"/>
          <p:nvPr/>
        </p:nvSpPr>
        <p:spPr>
          <a:xfrm>
            <a:off x="293017" y="1161029"/>
            <a:ext cx="8558530" cy="51022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marR="6985" indent="-273050" algn="just">
              <a:lnSpc>
                <a:spcPct val="100000"/>
              </a:lnSpc>
              <a:spcBef>
                <a:spcPts val="1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dirty="0">
                <a:latin typeface="Calibri"/>
                <a:cs typeface="Calibri"/>
              </a:rPr>
              <a:t>Για </a:t>
            </a:r>
            <a:r>
              <a:rPr sz="1800" spc="-10" dirty="0">
                <a:latin typeface="Calibri"/>
                <a:cs typeface="Calibri"/>
              </a:rPr>
              <a:t>το </a:t>
            </a:r>
            <a:r>
              <a:rPr sz="1800" spc="-5" dirty="0">
                <a:latin typeface="Calibri"/>
                <a:cs typeface="Calibri"/>
              </a:rPr>
              <a:t>κρασί, </a:t>
            </a:r>
            <a:r>
              <a:rPr sz="1800" dirty="0">
                <a:latin typeface="Calibri"/>
                <a:cs typeface="Calibri"/>
              </a:rPr>
              <a:t>με </a:t>
            </a:r>
            <a:r>
              <a:rPr sz="1800" spc="-5" dirty="0">
                <a:latin typeface="Calibri"/>
                <a:cs typeface="Calibri"/>
              </a:rPr>
              <a:t>τον όρο γεύση </a:t>
            </a:r>
            <a:r>
              <a:rPr sz="1800" dirty="0">
                <a:latin typeface="Calibri"/>
                <a:cs typeface="Calibri"/>
              </a:rPr>
              <a:t>εννοούμε </a:t>
            </a:r>
            <a:r>
              <a:rPr sz="1800" spc="-15" dirty="0">
                <a:latin typeface="Calibri"/>
                <a:cs typeface="Calibri"/>
              </a:rPr>
              <a:t>την </a:t>
            </a:r>
            <a:r>
              <a:rPr sz="1800" dirty="0">
                <a:latin typeface="Calibri"/>
                <a:cs typeface="Calibri"/>
              </a:rPr>
              <a:t>αίσθηση </a:t>
            </a:r>
            <a:r>
              <a:rPr sz="1800" spc="-10" dirty="0">
                <a:latin typeface="Calibri"/>
                <a:cs typeface="Calibri"/>
              </a:rPr>
              <a:t>του </a:t>
            </a:r>
            <a:r>
              <a:rPr sz="1800" spc="-5" dirty="0">
                <a:latin typeface="Calibri"/>
                <a:cs typeface="Calibri"/>
              </a:rPr>
              <a:t>στόματος </a:t>
            </a:r>
            <a:r>
              <a:rPr sz="1800" dirty="0">
                <a:latin typeface="Calibri"/>
                <a:cs typeface="Calibri"/>
              </a:rPr>
              <a:t>που αναφέρεται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στις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4 </a:t>
            </a:r>
            <a:r>
              <a:rPr sz="1800" spc="-5" dirty="0">
                <a:latin typeface="Calibri"/>
                <a:cs typeface="Calibri"/>
              </a:rPr>
              <a:t>στοιχειώδεις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γεύσεις: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γλυκιά,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αλμυρή,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ξινή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πικρή.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marR="8890" indent="-273050" algn="just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dirty="0">
                <a:latin typeface="Calibri"/>
                <a:cs typeface="Calibri"/>
              </a:rPr>
              <a:t>Η </a:t>
            </a:r>
            <a:r>
              <a:rPr sz="1800" spc="-5" dirty="0">
                <a:latin typeface="Calibri"/>
                <a:cs typeface="Calibri"/>
              </a:rPr>
              <a:t>αίσθηση της γεύσης επιτελείται </a:t>
            </a:r>
            <a:r>
              <a:rPr sz="1800" dirty="0">
                <a:latin typeface="Calibri"/>
                <a:cs typeface="Calibri"/>
              </a:rPr>
              <a:t>με </a:t>
            </a:r>
            <a:r>
              <a:rPr sz="1800" spc="-5" dirty="0">
                <a:latin typeface="Calibri"/>
                <a:cs typeface="Calibri"/>
              </a:rPr>
              <a:t>τη </a:t>
            </a:r>
            <a:r>
              <a:rPr sz="1800" dirty="0">
                <a:latin typeface="Calibri"/>
                <a:cs typeface="Calibri"/>
              </a:rPr>
              <a:t>βοήθεια </a:t>
            </a:r>
            <a:r>
              <a:rPr sz="1800" spc="-10" dirty="0">
                <a:latin typeface="Calibri"/>
                <a:cs typeface="Calibri"/>
              </a:rPr>
              <a:t>των θηλών </a:t>
            </a:r>
            <a:r>
              <a:rPr sz="1800" spc="-20" dirty="0">
                <a:latin typeface="Calibri"/>
                <a:cs typeface="Calibri"/>
              </a:rPr>
              <a:t>(καλύκων) </a:t>
            </a:r>
            <a:r>
              <a:rPr sz="1800" dirty="0">
                <a:latin typeface="Calibri"/>
                <a:cs typeface="Calibri"/>
              </a:rPr>
              <a:t>που </a:t>
            </a:r>
            <a:r>
              <a:rPr sz="1800" spc="-10" dirty="0">
                <a:latin typeface="Calibri"/>
                <a:cs typeface="Calibri"/>
              </a:rPr>
              <a:t>βρίσκονται </a:t>
            </a:r>
            <a:r>
              <a:rPr sz="1800" spc="-5" dirty="0">
                <a:latin typeface="Calibri"/>
                <a:cs typeface="Calibri"/>
              </a:rPr>
              <a:t> στην επιφάνεια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της </a:t>
            </a:r>
            <a:r>
              <a:rPr sz="1800" spc="-10" dirty="0">
                <a:latin typeface="Calibri"/>
                <a:cs typeface="Calibri"/>
              </a:rPr>
              <a:t>γλώσσας.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marR="6350" indent="-273050" algn="just">
              <a:lnSpc>
                <a:spcPct val="100000"/>
              </a:lnSpc>
              <a:spcBef>
                <a:spcPts val="116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spc="-5" dirty="0">
                <a:latin typeface="Calibri"/>
                <a:cs typeface="Calibri"/>
              </a:rPr>
              <a:t>Δεν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υπάρχουν</a:t>
            </a:r>
            <a:r>
              <a:rPr sz="1800" spc="-5" dirty="0">
                <a:latin typeface="Calibri"/>
                <a:cs typeface="Calibri"/>
              </a:rPr>
              <a:t> περιοχές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5" dirty="0">
                <a:latin typeface="Calibri"/>
                <a:cs typeface="Calibri"/>
              </a:rPr>
              <a:t>στη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γλώσσα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όπου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να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γίνεται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αποκλειστικά</a:t>
            </a:r>
            <a:r>
              <a:rPr sz="1800" dirty="0">
                <a:latin typeface="Calibri"/>
                <a:cs typeface="Calibri"/>
              </a:rPr>
              <a:t> αντιληπτή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κάθε 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συγκεκριμένη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γεύση.</a:t>
            </a:r>
            <a:endParaRPr sz="1800">
              <a:latin typeface="Calibri"/>
              <a:cs typeface="Calibri"/>
            </a:endParaRPr>
          </a:p>
          <a:p>
            <a:pPr marL="285115" marR="5080" indent="-273050" algn="just">
              <a:lnSpc>
                <a:spcPct val="100000"/>
              </a:lnSpc>
              <a:spcBef>
                <a:spcPts val="60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spc="-5" dirty="0">
                <a:latin typeface="Calibri"/>
                <a:cs typeface="Calibri"/>
              </a:rPr>
              <a:t>Όμως,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υπάρχουν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πολύ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μικρές</a:t>
            </a:r>
            <a:r>
              <a:rPr sz="1800" spc="-5" dirty="0">
                <a:latin typeface="Calibri"/>
                <a:cs typeface="Calibri"/>
              </a:rPr>
              <a:t> διαφορές,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με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αποτέλεσμα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το</a:t>
            </a:r>
            <a:r>
              <a:rPr sz="1800" dirty="0">
                <a:latin typeface="Calibri"/>
                <a:cs typeface="Calibri"/>
              </a:rPr>
              <a:t> μπροστινό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μέρος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της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γλώσσας </a:t>
            </a:r>
            <a:r>
              <a:rPr sz="1800" spc="-5" dirty="0">
                <a:latin typeface="Calibri"/>
                <a:cs typeface="Calibri"/>
              </a:rPr>
              <a:t>να είναι </a:t>
            </a:r>
            <a:r>
              <a:rPr sz="1800" dirty="0">
                <a:latin typeface="Calibri"/>
                <a:cs typeface="Calibri"/>
              </a:rPr>
              <a:t>πιο </a:t>
            </a:r>
            <a:r>
              <a:rPr sz="1800" spc="-5" dirty="0">
                <a:latin typeface="Calibri"/>
                <a:cs typeface="Calibri"/>
              </a:rPr>
              <a:t>ευαίσθητο </a:t>
            </a:r>
            <a:r>
              <a:rPr sz="1800" spc="5" dirty="0">
                <a:latin typeface="Calibri"/>
                <a:cs typeface="Calibri"/>
              </a:rPr>
              <a:t>στη </a:t>
            </a:r>
            <a:r>
              <a:rPr sz="1800" spc="-15" dirty="0">
                <a:latin typeface="Calibri"/>
                <a:cs typeface="Calibri"/>
              </a:rPr>
              <a:t>γλυκιά </a:t>
            </a:r>
            <a:r>
              <a:rPr sz="1800" dirty="0">
                <a:latin typeface="Calibri"/>
                <a:cs typeface="Calibri"/>
              </a:rPr>
              <a:t>γεύση, </a:t>
            </a:r>
            <a:r>
              <a:rPr sz="1800" spc="-5" dirty="0">
                <a:latin typeface="Calibri"/>
                <a:cs typeface="Calibri"/>
              </a:rPr>
              <a:t>τα </a:t>
            </a:r>
            <a:r>
              <a:rPr sz="1800" spc="-10" dirty="0">
                <a:latin typeface="Calibri"/>
                <a:cs typeface="Calibri"/>
              </a:rPr>
              <a:t>πλάγια </a:t>
            </a:r>
            <a:r>
              <a:rPr sz="1800" spc="-5" dirty="0">
                <a:latin typeface="Calibri"/>
                <a:cs typeface="Calibri"/>
              </a:rPr>
              <a:t>στην αλμυρή </a:t>
            </a:r>
            <a:r>
              <a:rPr sz="1800" spc="-20" dirty="0">
                <a:latin typeface="Calibri"/>
                <a:cs typeface="Calibri"/>
              </a:rPr>
              <a:t>και </a:t>
            </a:r>
            <a:r>
              <a:rPr sz="1800" spc="-15" dirty="0">
                <a:latin typeface="Calibri"/>
                <a:cs typeface="Calibri"/>
              </a:rPr>
              <a:t>ξινή </a:t>
            </a:r>
            <a:r>
              <a:rPr sz="1800" spc="-20" dirty="0">
                <a:latin typeface="Calibri"/>
                <a:cs typeface="Calibri"/>
              </a:rPr>
              <a:t>και 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βάθος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της </a:t>
            </a:r>
            <a:r>
              <a:rPr sz="1800" spc="-15" dirty="0">
                <a:latin typeface="Calibri"/>
                <a:cs typeface="Calibri"/>
              </a:rPr>
              <a:t>γλώσσας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στην πικρή.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marR="6350" indent="-273050" algn="just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spc="-80" dirty="0">
                <a:latin typeface="Calibri"/>
                <a:cs typeface="Calibri"/>
              </a:rPr>
              <a:t>Το </a:t>
            </a:r>
            <a:r>
              <a:rPr sz="1800" spc="-5" dirty="0">
                <a:latin typeface="Calibri"/>
                <a:cs typeface="Calibri"/>
              </a:rPr>
              <a:t>πικρό γίνεται </a:t>
            </a:r>
            <a:r>
              <a:rPr sz="1800" dirty="0">
                <a:latin typeface="Calibri"/>
                <a:cs typeface="Calibri"/>
              </a:rPr>
              <a:t>πιο αντιληπτό στο πίσω </a:t>
            </a:r>
            <a:r>
              <a:rPr sz="1800" spc="-5" dirty="0">
                <a:latin typeface="Calibri"/>
                <a:cs typeface="Calibri"/>
              </a:rPr>
              <a:t>μέρος της </a:t>
            </a:r>
            <a:r>
              <a:rPr sz="1800" spc="-15" dirty="0">
                <a:latin typeface="Calibri"/>
                <a:cs typeface="Calibri"/>
              </a:rPr>
              <a:t>γλώσσας </a:t>
            </a:r>
            <a:r>
              <a:rPr sz="1800" spc="-25" dirty="0">
                <a:latin typeface="Calibri"/>
                <a:cs typeface="Calibri"/>
              </a:rPr>
              <a:t>και </a:t>
            </a:r>
            <a:r>
              <a:rPr sz="1800" dirty="0">
                <a:latin typeface="Calibri"/>
                <a:cs typeface="Calibri"/>
              </a:rPr>
              <a:t>στο </a:t>
            </a:r>
            <a:r>
              <a:rPr sz="1800" spc="-5" dirty="0">
                <a:latin typeface="Calibri"/>
                <a:cs typeface="Calibri"/>
              </a:rPr>
              <a:t>μέγιστο της, αφού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διώξουμε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κρασί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από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</a:t>
            </a:r>
            <a:r>
              <a:rPr sz="1800" spc="-5" dirty="0">
                <a:latin typeface="Calibri"/>
                <a:cs typeface="Calibri"/>
              </a:rPr>
              <a:t> στόμα.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indent="-273050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dirty="0">
                <a:latin typeface="Calibri"/>
                <a:cs typeface="Calibri"/>
              </a:rPr>
              <a:t>Η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ξινή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γεύση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γίνεται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αντιληπτή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και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στο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εσωτερικό</a:t>
            </a:r>
            <a:r>
              <a:rPr sz="1800" spc="4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από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τα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μάγουλα.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11430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599" y="0"/>
                </a:lnTo>
              </a:path>
            </a:pathLst>
          </a:custGeom>
          <a:ln w="9524">
            <a:solidFill>
              <a:srgbClr val="9EB8CD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4020" y="6432554"/>
            <a:ext cx="121285" cy="190500"/>
          </a:xfrm>
          <a:custGeom>
            <a:avLst/>
            <a:gdLst/>
            <a:ahLst/>
            <a:cxnLst/>
            <a:rect l="l" t="t" r="r" b="b"/>
            <a:pathLst>
              <a:path w="121284" h="190500">
                <a:moveTo>
                  <a:pt x="0" y="0"/>
                </a:moveTo>
                <a:lnTo>
                  <a:pt x="0" y="190499"/>
                </a:lnTo>
                <a:lnTo>
                  <a:pt x="120658" y="95249"/>
                </a:lnTo>
                <a:lnTo>
                  <a:pt x="0" y="0"/>
                </a:lnTo>
                <a:close/>
              </a:path>
            </a:pathLst>
          </a:custGeom>
          <a:solidFill>
            <a:srgbClr val="9EB8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8740" y="309493"/>
            <a:ext cx="163258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Η</a:t>
            </a:r>
            <a:r>
              <a:rPr sz="3600" spc="-90" dirty="0"/>
              <a:t> </a:t>
            </a:r>
            <a:r>
              <a:rPr sz="3600" dirty="0"/>
              <a:t>γεύση</a:t>
            </a:r>
            <a:endParaRPr sz="3600"/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marR="5715" indent="-273050">
              <a:lnSpc>
                <a:spcPct val="100000"/>
              </a:lnSpc>
              <a:spcBef>
                <a:spcPts val="1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pc="-5" dirty="0"/>
              <a:t>Όταν</a:t>
            </a:r>
            <a:r>
              <a:rPr spc="10" dirty="0"/>
              <a:t> </a:t>
            </a:r>
            <a:r>
              <a:rPr spc="-5" dirty="0"/>
              <a:t>δοκιμάζουμε,</a:t>
            </a:r>
            <a:r>
              <a:rPr spc="15" dirty="0"/>
              <a:t> </a:t>
            </a:r>
            <a:r>
              <a:rPr spc="5" dirty="0"/>
              <a:t>θα</a:t>
            </a:r>
            <a:r>
              <a:rPr spc="25" dirty="0"/>
              <a:t> </a:t>
            </a:r>
            <a:r>
              <a:rPr dirty="0"/>
              <a:t>πρέπει</a:t>
            </a:r>
            <a:r>
              <a:rPr spc="25" dirty="0"/>
              <a:t> </a:t>
            </a:r>
            <a:r>
              <a:rPr dirty="0"/>
              <a:t>να</a:t>
            </a:r>
            <a:r>
              <a:rPr spc="20" dirty="0"/>
              <a:t> </a:t>
            </a:r>
            <a:r>
              <a:rPr spc="-10" dirty="0"/>
              <a:t>έχουμε</a:t>
            </a:r>
            <a:r>
              <a:rPr spc="25" dirty="0"/>
              <a:t> </a:t>
            </a:r>
            <a:r>
              <a:rPr dirty="0"/>
              <a:t>υπόψη</a:t>
            </a:r>
            <a:r>
              <a:rPr spc="20" dirty="0"/>
              <a:t> </a:t>
            </a:r>
            <a:r>
              <a:rPr spc="-10" dirty="0"/>
              <a:t>μας</a:t>
            </a:r>
            <a:r>
              <a:rPr spc="15" dirty="0"/>
              <a:t> </a:t>
            </a:r>
            <a:r>
              <a:rPr spc="-10" dirty="0"/>
              <a:t>το</a:t>
            </a:r>
            <a:r>
              <a:rPr spc="20" dirty="0"/>
              <a:t> </a:t>
            </a:r>
            <a:r>
              <a:rPr spc="-5" dirty="0"/>
              <a:t>χρόνο</a:t>
            </a:r>
            <a:r>
              <a:rPr spc="30" dirty="0"/>
              <a:t> </a:t>
            </a:r>
            <a:r>
              <a:rPr spc="-5" dirty="0"/>
              <a:t>εμφάνισης</a:t>
            </a:r>
            <a:r>
              <a:rPr spc="25" dirty="0"/>
              <a:t> </a:t>
            </a:r>
            <a:r>
              <a:rPr spc="-25" dirty="0"/>
              <a:t>και</a:t>
            </a:r>
            <a:r>
              <a:rPr spc="20" dirty="0"/>
              <a:t> </a:t>
            </a:r>
            <a:r>
              <a:rPr spc="-10" dirty="0"/>
              <a:t>το</a:t>
            </a:r>
            <a:r>
              <a:rPr spc="20" dirty="0"/>
              <a:t> </a:t>
            </a:r>
            <a:r>
              <a:rPr dirty="0"/>
              <a:t>μέγιστο </a:t>
            </a:r>
            <a:r>
              <a:rPr spc="-395" dirty="0"/>
              <a:t> </a:t>
            </a:r>
            <a:r>
              <a:rPr spc="-20" dirty="0"/>
              <a:t>κάθε</a:t>
            </a:r>
            <a:r>
              <a:rPr spc="20" dirty="0"/>
              <a:t> </a:t>
            </a:r>
            <a:r>
              <a:rPr spc="-5" dirty="0"/>
              <a:t>γεύσης</a:t>
            </a:r>
            <a:r>
              <a:rPr spc="5" dirty="0"/>
              <a:t> </a:t>
            </a:r>
            <a:r>
              <a:rPr dirty="0"/>
              <a:t>στο </a:t>
            </a:r>
            <a:r>
              <a:rPr spc="-5" dirty="0"/>
              <a:t>χρόνο.</a:t>
            </a: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pc="-5" dirty="0"/>
          </a:p>
          <a:p>
            <a:pPr marL="285115" marR="6350" indent="-273050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pc="-15" dirty="0"/>
              <a:t>Ακολουθούν</a:t>
            </a:r>
            <a:r>
              <a:rPr spc="-10" dirty="0"/>
              <a:t> </a:t>
            </a:r>
            <a:r>
              <a:rPr spc="-15" dirty="0"/>
              <a:t>την</a:t>
            </a:r>
            <a:r>
              <a:rPr spc="-10" dirty="0"/>
              <a:t> </a:t>
            </a:r>
            <a:r>
              <a:rPr spc="-5" dirty="0"/>
              <a:t>ίδια</a:t>
            </a:r>
            <a:r>
              <a:rPr dirty="0"/>
              <a:t> </a:t>
            </a:r>
            <a:r>
              <a:rPr spc="-5" dirty="0"/>
              <a:t>σειρά,</a:t>
            </a:r>
            <a:r>
              <a:rPr dirty="0"/>
              <a:t> </a:t>
            </a:r>
            <a:r>
              <a:rPr spc="-10" dirty="0"/>
              <a:t>δηλαδή</a:t>
            </a:r>
            <a:r>
              <a:rPr spc="-5" dirty="0"/>
              <a:t> </a:t>
            </a:r>
            <a:r>
              <a:rPr spc="-15" dirty="0"/>
              <a:t>διαδοχικά</a:t>
            </a:r>
            <a:r>
              <a:rPr spc="-10" dirty="0"/>
              <a:t> </a:t>
            </a:r>
            <a:r>
              <a:rPr spc="-5" dirty="0"/>
              <a:t>εμφανίζονται</a:t>
            </a:r>
            <a:r>
              <a:rPr dirty="0"/>
              <a:t> η</a:t>
            </a:r>
            <a:r>
              <a:rPr spc="5" dirty="0"/>
              <a:t> </a:t>
            </a:r>
            <a:r>
              <a:rPr spc="-15" dirty="0"/>
              <a:t>γλυκιά,</a:t>
            </a:r>
            <a:r>
              <a:rPr spc="-10" dirty="0"/>
              <a:t> </a:t>
            </a:r>
            <a:r>
              <a:rPr dirty="0"/>
              <a:t>η</a:t>
            </a:r>
            <a:r>
              <a:rPr spc="405" dirty="0"/>
              <a:t> </a:t>
            </a:r>
            <a:r>
              <a:rPr spc="-15" dirty="0"/>
              <a:t>ξινή</a:t>
            </a:r>
            <a:r>
              <a:rPr spc="375" dirty="0"/>
              <a:t> </a:t>
            </a:r>
            <a:r>
              <a:rPr spc="-20" dirty="0"/>
              <a:t>και</a:t>
            </a:r>
            <a:r>
              <a:rPr spc="370" dirty="0"/>
              <a:t> </a:t>
            </a:r>
            <a:r>
              <a:rPr dirty="0"/>
              <a:t>η </a:t>
            </a:r>
            <a:r>
              <a:rPr spc="-395" dirty="0"/>
              <a:t> </a:t>
            </a:r>
            <a:r>
              <a:rPr spc="-5" dirty="0"/>
              <a:t>πικρή</a:t>
            </a:r>
            <a:r>
              <a:rPr dirty="0"/>
              <a:t> </a:t>
            </a:r>
            <a:r>
              <a:rPr spc="-5" dirty="0"/>
              <a:t>γεύση</a:t>
            </a:r>
            <a:r>
              <a:rPr spc="20" dirty="0"/>
              <a:t> </a:t>
            </a:r>
            <a:r>
              <a:rPr spc="-5" dirty="0"/>
              <a:t>με</a:t>
            </a:r>
            <a:r>
              <a:rPr spc="5" dirty="0"/>
              <a:t> </a:t>
            </a:r>
            <a:r>
              <a:rPr spc="-10" dirty="0"/>
              <a:t>αποτέλεσμα</a:t>
            </a:r>
            <a:r>
              <a:rPr spc="75" dirty="0"/>
              <a:t> </a:t>
            </a:r>
            <a:r>
              <a:rPr spc="-5" dirty="0"/>
              <a:t>να</a:t>
            </a:r>
            <a:r>
              <a:rPr spc="15" dirty="0"/>
              <a:t> </a:t>
            </a:r>
            <a:r>
              <a:rPr spc="-10" dirty="0"/>
              <a:t>έχουμε</a:t>
            </a:r>
            <a:r>
              <a:rPr spc="20" dirty="0"/>
              <a:t> </a:t>
            </a:r>
            <a:r>
              <a:rPr spc="-15" dirty="0"/>
              <a:t>την</a:t>
            </a:r>
            <a:r>
              <a:rPr spc="5" dirty="0"/>
              <a:t> </a:t>
            </a:r>
            <a:r>
              <a:rPr spc="-5" dirty="0"/>
              <a:t>αίσθηση</a:t>
            </a:r>
            <a:r>
              <a:rPr spc="10" dirty="0"/>
              <a:t> </a:t>
            </a:r>
            <a:r>
              <a:rPr spc="-5" dirty="0"/>
              <a:t>της</a:t>
            </a:r>
            <a:r>
              <a:rPr spc="15" dirty="0"/>
              <a:t> </a:t>
            </a:r>
            <a:r>
              <a:rPr spc="-10" dirty="0"/>
              <a:t>διαδοχής</a:t>
            </a:r>
            <a:r>
              <a:rPr spc="-15" dirty="0"/>
              <a:t> των</a:t>
            </a:r>
            <a:r>
              <a:rPr spc="20" dirty="0"/>
              <a:t> </a:t>
            </a:r>
            <a:r>
              <a:rPr spc="-10" dirty="0"/>
              <a:t>γεύσεων.</a:t>
            </a: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pc="-10" dirty="0"/>
          </a:p>
          <a:p>
            <a:pPr marL="285115" indent="-273050">
              <a:lnSpc>
                <a:spcPct val="100000"/>
              </a:lnSpc>
              <a:spcBef>
                <a:spcPts val="116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dirty="0"/>
              <a:t>Η</a:t>
            </a:r>
            <a:r>
              <a:rPr spc="10" dirty="0"/>
              <a:t> </a:t>
            </a:r>
            <a:r>
              <a:rPr spc="-15" dirty="0"/>
              <a:t>γλυκιά</a:t>
            </a:r>
            <a:r>
              <a:rPr spc="25" dirty="0"/>
              <a:t> </a:t>
            </a:r>
            <a:r>
              <a:rPr spc="-10" dirty="0"/>
              <a:t>εμφανίζεται</a:t>
            </a:r>
            <a:r>
              <a:rPr spc="65" dirty="0"/>
              <a:t> </a:t>
            </a:r>
            <a:r>
              <a:rPr dirty="0"/>
              <a:t>σε</a:t>
            </a:r>
            <a:r>
              <a:rPr spc="10" dirty="0"/>
              <a:t> </a:t>
            </a:r>
            <a:r>
              <a:rPr spc="-5" dirty="0"/>
              <a:t>2-3</a:t>
            </a:r>
            <a:r>
              <a:rPr spc="10" dirty="0"/>
              <a:t> </a:t>
            </a:r>
            <a:r>
              <a:rPr spc="-10" dirty="0"/>
              <a:t>δευτερόλεπτα</a:t>
            </a:r>
            <a:r>
              <a:rPr spc="55" dirty="0"/>
              <a:t> </a:t>
            </a:r>
            <a:r>
              <a:rPr spc="-25" dirty="0"/>
              <a:t>και</a:t>
            </a:r>
            <a:r>
              <a:rPr spc="15" dirty="0"/>
              <a:t> </a:t>
            </a:r>
            <a:r>
              <a:rPr spc="-5" dirty="0"/>
              <a:t>έχει</a:t>
            </a:r>
            <a:r>
              <a:rPr spc="20" dirty="0"/>
              <a:t> </a:t>
            </a:r>
            <a:r>
              <a:rPr spc="-15" dirty="0"/>
              <a:t>σχετικά</a:t>
            </a:r>
            <a:r>
              <a:rPr spc="30" dirty="0"/>
              <a:t> </a:t>
            </a:r>
            <a:r>
              <a:rPr spc="-10" dirty="0"/>
              <a:t>μικρή</a:t>
            </a:r>
            <a:r>
              <a:rPr spc="5" dirty="0"/>
              <a:t> </a:t>
            </a:r>
            <a:r>
              <a:rPr spc="-10" dirty="0"/>
              <a:t>διάρκεια.</a:t>
            </a: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pc="-10" dirty="0"/>
          </a:p>
          <a:p>
            <a:pPr marL="285115" marR="5080" indent="-273050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pc="-5" dirty="0"/>
              <a:t>Στη συνέχεια</a:t>
            </a:r>
            <a:r>
              <a:rPr dirty="0"/>
              <a:t> </a:t>
            </a:r>
            <a:r>
              <a:rPr spc="-5" dirty="0"/>
              <a:t>εμφανίζεται</a:t>
            </a:r>
            <a:r>
              <a:rPr dirty="0"/>
              <a:t> η </a:t>
            </a:r>
            <a:r>
              <a:rPr spc="-10" dirty="0"/>
              <a:t>ξινή</a:t>
            </a:r>
            <a:r>
              <a:rPr spc="-5" dirty="0"/>
              <a:t> </a:t>
            </a:r>
            <a:r>
              <a:rPr dirty="0"/>
              <a:t>που </a:t>
            </a:r>
            <a:r>
              <a:rPr spc="-5" dirty="0"/>
              <a:t>έχει μεγαλύτερη</a:t>
            </a:r>
            <a:r>
              <a:rPr dirty="0"/>
              <a:t> </a:t>
            </a:r>
            <a:r>
              <a:rPr spc="-10" dirty="0"/>
              <a:t>διάρκεια</a:t>
            </a:r>
            <a:r>
              <a:rPr spc="-5" dirty="0"/>
              <a:t> </a:t>
            </a:r>
            <a:r>
              <a:rPr spc="-20" dirty="0"/>
              <a:t>και</a:t>
            </a:r>
            <a:r>
              <a:rPr spc="-15" dirty="0"/>
              <a:t> </a:t>
            </a:r>
            <a:r>
              <a:rPr dirty="0"/>
              <a:t>γι’ </a:t>
            </a:r>
            <a:r>
              <a:rPr spc="-5" dirty="0"/>
              <a:t>αυτό</a:t>
            </a:r>
            <a:r>
              <a:rPr dirty="0"/>
              <a:t> </a:t>
            </a:r>
            <a:r>
              <a:rPr spc="-5" dirty="0"/>
              <a:t>συνήθως </a:t>
            </a:r>
            <a:r>
              <a:rPr spc="-395" dirty="0"/>
              <a:t> </a:t>
            </a:r>
            <a:r>
              <a:rPr spc="-5" dirty="0"/>
              <a:t>επικρατεί</a:t>
            </a:r>
            <a:r>
              <a:rPr spc="35" dirty="0"/>
              <a:t> </a:t>
            </a:r>
            <a:r>
              <a:rPr spc="-5" dirty="0"/>
              <a:t>της </a:t>
            </a:r>
            <a:r>
              <a:rPr spc="-15" dirty="0"/>
              <a:t>γλυκιάς</a:t>
            </a:r>
            <a:r>
              <a:rPr spc="15" dirty="0"/>
              <a:t> </a:t>
            </a:r>
            <a:r>
              <a:rPr spc="-5" dirty="0"/>
              <a:t>στην</a:t>
            </a:r>
            <a:r>
              <a:rPr spc="20" dirty="0"/>
              <a:t> </a:t>
            </a:r>
            <a:r>
              <a:rPr spc="-10" dirty="0"/>
              <a:t>επίγευση.</a:t>
            </a: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pc="-10" dirty="0"/>
          </a:p>
          <a:p>
            <a:pPr marL="285115" marR="5080" indent="-273050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pc="-10" dirty="0"/>
              <a:t>Τέλος,</a:t>
            </a:r>
            <a:r>
              <a:rPr spc="15" dirty="0"/>
              <a:t> </a:t>
            </a:r>
            <a:r>
              <a:rPr dirty="0"/>
              <a:t>η</a:t>
            </a:r>
            <a:r>
              <a:rPr spc="20" dirty="0"/>
              <a:t> </a:t>
            </a:r>
            <a:r>
              <a:rPr spc="-5" dirty="0"/>
              <a:t>πικρή</a:t>
            </a:r>
            <a:r>
              <a:rPr spc="15" dirty="0"/>
              <a:t> </a:t>
            </a:r>
            <a:r>
              <a:rPr spc="-5" dirty="0"/>
              <a:t>εμφανίζει</a:t>
            </a:r>
            <a:r>
              <a:rPr spc="25" dirty="0"/>
              <a:t> </a:t>
            </a:r>
            <a:r>
              <a:rPr dirty="0"/>
              <a:t>μέγιστο</a:t>
            </a:r>
            <a:r>
              <a:rPr spc="15" dirty="0"/>
              <a:t> </a:t>
            </a:r>
            <a:r>
              <a:rPr dirty="0"/>
              <a:t>σε</a:t>
            </a:r>
            <a:r>
              <a:rPr spc="10" dirty="0"/>
              <a:t> </a:t>
            </a:r>
            <a:r>
              <a:rPr spc="-5" dirty="0"/>
              <a:t>10-15</a:t>
            </a:r>
            <a:r>
              <a:rPr spc="10" dirty="0"/>
              <a:t> </a:t>
            </a:r>
            <a:r>
              <a:rPr spc="-5" dirty="0"/>
              <a:t>δευτερόλεπτα,</a:t>
            </a:r>
            <a:r>
              <a:rPr spc="15" dirty="0"/>
              <a:t> </a:t>
            </a:r>
            <a:r>
              <a:rPr dirty="0"/>
              <a:t>με</a:t>
            </a:r>
            <a:r>
              <a:rPr spc="25" dirty="0"/>
              <a:t> </a:t>
            </a:r>
            <a:r>
              <a:rPr spc="-5" dirty="0"/>
              <a:t>αποτέλεσμα</a:t>
            </a:r>
            <a:r>
              <a:rPr spc="20" dirty="0"/>
              <a:t> </a:t>
            </a:r>
            <a:r>
              <a:rPr dirty="0"/>
              <a:t>πολλές</a:t>
            </a:r>
            <a:r>
              <a:rPr spc="25" dirty="0"/>
              <a:t> </a:t>
            </a:r>
            <a:r>
              <a:rPr spc="-5" dirty="0"/>
              <a:t>φορές </a:t>
            </a:r>
            <a:r>
              <a:rPr spc="-395" dirty="0"/>
              <a:t> </a:t>
            </a:r>
            <a:r>
              <a:rPr spc="-5" dirty="0"/>
              <a:t>να</a:t>
            </a:r>
            <a:r>
              <a:rPr spc="5" dirty="0"/>
              <a:t> </a:t>
            </a:r>
            <a:r>
              <a:rPr spc="-10" dirty="0"/>
              <a:t>γίνεται</a:t>
            </a:r>
            <a:r>
              <a:rPr spc="45" dirty="0"/>
              <a:t> </a:t>
            </a:r>
            <a:r>
              <a:rPr dirty="0"/>
              <a:t>πιο</a:t>
            </a:r>
            <a:r>
              <a:rPr spc="10" dirty="0"/>
              <a:t> </a:t>
            </a:r>
            <a:r>
              <a:rPr spc="-10" dirty="0"/>
              <a:t>αισθητή</a:t>
            </a:r>
            <a:r>
              <a:rPr spc="20" dirty="0"/>
              <a:t> </a:t>
            </a:r>
            <a:r>
              <a:rPr spc="-5" dirty="0"/>
              <a:t>στην</a:t>
            </a:r>
            <a:r>
              <a:rPr spc="5" dirty="0"/>
              <a:t> </a:t>
            </a:r>
            <a:r>
              <a:rPr spc="-10" dirty="0"/>
              <a:t>επίγευση.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11430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599" y="0"/>
                </a:lnTo>
              </a:path>
            </a:pathLst>
          </a:custGeom>
          <a:ln w="9524">
            <a:solidFill>
              <a:srgbClr val="9EB8CD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4020" y="6432554"/>
            <a:ext cx="121285" cy="190500"/>
          </a:xfrm>
          <a:custGeom>
            <a:avLst/>
            <a:gdLst/>
            <a:ahLst/>
            <a:cxnLst/>
            <a:rect l="l" t="t" r="r" b="b"/>
            <a:pathLst>
              <a:path w="121284" h="190500">
                <a:moveTo>
                  <a:pt x="0" y="0"/>
                </a:moveTo>
                <a:lnTo>
                  <a:pt x="0" y="190499"/>
                </a:lnTo>
                <a:lnTo>
                  <a:pt x="120658" y="95249"/>
                </a:lnTo>
                <a:lnTo>
                  <a:pt x="0" y="0"/>
                </a:lnTo>
                <a:close/>
              </a:path>
            </a:pathLst>
          </a:custGeom>
          <a:solidFill>
            <a:srgbClr val="9EB8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8740" y="301873"/>
            <a:ext cx="59315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Η</a:t>
            </a:r>
            <a:r>
              <a:rPr sz="3600" spc="-15" dirty="0"/>
              <a:t> </a:t>
            </a:r>
            <a:r>
              <a:rPr sz="3600" spc="35" dirty="0"/>
              <a:t>γεύση-</a:t>
            </a:r>
            <a:r>
              <a:rPr sz="3600" spc="340" dirty="0"/>
              <a:t> </a:t>
            </a:r>
            <a:r>
              <a:rPr sz="3600" spc="-10" dirty="0"/>
              <a:t>Κατώφλι</a:t>
            </a:r>
            <a:r>
              <a:rPr sz="3600" spc="-30" dirty="0"/>
              <a:t> </a:t>
            </a:r>
            <a:r>
              <a:rPr sz="3600" spc="5" dirty="0"/>
              <a:t>αντίληψης</a:t>
            </a:r>
            <a:endParaRPr sz="3600"/>
          </a:p>
        </p:txBody>
      </p:sp>
      <p:sp>
        <p:nvSpPr>
          <p:cNvPr id="5" name="object 5"/>
          <p:cNvSpPr txBox="1"/>
          <p:nvPr/>
        </p:nvSpPr>
        <p:spPr>
          <a:xfrm>
            <a:off x="293017" y="1161029"/>
            <a:ext cx="8559800" cy="52235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marR="6985" indent="-273050" algn="just">
              <a:lnSpc>
                <a:spcPct val="100000"/>
              </a:lnSpc>
              <a:spcBef>
                <a:spcPts val="1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spc="-10" dirty="0">
                <a:latin typeface="Calibri"/>
                <a:cs typeface="Calibri"/>
              </a:rPr>
              <a:t>Όπως</a:t>
            </a:r>
            <a:r>
              <a:rPr sz="1800" spc="-5" dirty="0">
                <a:latin typeface="Calibri"/>
                <a:cs typeface="Calibri"/>
              </a:rPr>
              <a:t> για</a:t>
            </a:r>
            <a:r>
              <a:rPr sz="1800" dirty="0">
                <a:latin typeface="Calibri"/>
                <a:cs typeface="Calibri"/>
              </a:rPr>
              <a:t> τις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αρωματικές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ουσίες,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έτσι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και</a:t>
            </a:r>
            <a:r>
              <a:rPr sz="1800" spc="-15" dirty="0">
                <a:latin typeface="Calibri"/>
                <a:cs typeface="Calibri"/>
              </a:rPr>
              <a:t> κάθε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ουσία</a:t>
            </a:r>
            <a:r>
              <a:rPr sz="1800" dirty="0">
                <a:latin typeface="Calibri"/>
                <a:cs typeface="Calibri"/>
              </a:rPr>
              <a:t> με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μια</a:t>
            </a:r>
            <a:r>
              <a:rPr sz="1800" spc="40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από</a:t>
            </a:r>
            <a:r>
              <a:rPr sz="1800" spc="40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τι</a:t>
            </a:r>
            <a:r>
              <a:rPr sz="1800" spc="4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στοιχειώδεις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γεύσεις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έχει</a:t>
            </a:r>
            <a:r>
              <a:rPr sz="1800" dirty="0">
                <a:latin typeface="Calibri"/>
                <a:cs typeface="Calibri"/>
              </a:rPr>
              <a:t> ένα </a:t>
            </a:r>
            <a:r>
              <a:rPr sz="1800" spc="-15" dirty="0">
                <a:latin typeface="Calibri"/>
                <a:cs typeface="Calibri"/>
              </a:rPr>
              <a:t>κατώτερο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όριο αντίληψης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που </a:t>
            </a:r>
            <a:r>
              <a:rPr sz="1800" spc="-10" dirty="0">
                <a:latin typeface="Calibri"/>
                <a:cs typeface="Calibri"/>
              </a:rPr>
              <a:t>εξαρτάται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από </a:t>
            </a:r>
            <a:r>
              <a:rPr sz="1800" spc="-15" dirty="0">
                <a:latin typeface="Calibri"/>
                <a:cs typeface="Calibri"/>
              </a:rPr>
              <a:t>την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ευαισθησία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 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δοκιμαστή </a:t>
            </a:r>
            <a:r>
              <a:rPr sz="1800" dirty="0">
                <a:latin typeface="Calibri"/>
                <a:cs typeface="Calibri"/>
              </a:rPr>
              <a:t>σ’ </a:t>
            </a:r>
            <a:r>
              <a:rPr sz="1800" spc="-5" dirty="0">
                <a:latin typeface="Calibri"/>
                <a:cs typeface="Calibri"/>
              </a:rPr>
              <a:t>αυτή τη </a:t>
            </a:r>
            <a:r>
              <a:rPr sz="1800" spc="-10" dirty="0">
                <a:latin typeface="Calibri"/>
                <a:cs typeface="Calibri"/>
              </a:rPr>
              <a:t>συγκεκριμένη </a:t>
            </a:r>
            <a:r>
              <a:rPr sz="1800" spc="-5" dirty="0">
                <a:latin typeface="Calibri"/>
                <a:cs typeface="Calibri"/>
              </a:rPr>
              <a:t>γεύση </a:t>
            </a:r>
            <a:r>
              <a:rPr sz="1800" spc="-20" dirty="0">
                <a:latin typeface="Calibri"/>
                <a:cs typeface="Calibri"/>
              </a:rPr>
              <a:t>την </a:t>
            </a:r>
            <a:r>
              <a:rPr sz="1800" spc="-5" dirty="0">
                <a:latin typeface="Calibri"/>
                <a:cs typeface="Calibri"/>
              </a:rPr>
              <a:t>οποία μπορούμε να </a:t>
            </a:r>
            <a:r>
              <a:rPr sz="1800" dirty="0">
                <a:latin typeface="Calibri"/>
                <a:cs typeface="Calibri"/>
              </a:rPr>
              <a:t>προσδιορίσουμε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δοκιμάζοντας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διαλύματα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της ουσίας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σε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1-4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ελαττούμενη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περιεκτικότητα.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marR="7620" indent="-273050" algn="just">
              <a:lnSpc>
                <a:spcPts val="2150"/>
              </a:lnSpc>
              <a:spcBef>
                <a:spcPts val="125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spc="-5" dirty="0">
                <a:latin typeface="Calibri"/>
                <a:cs typeface="Calibri"/>
              </a:rPr>
              <a:t>Οι </a:t>
            </a:r>
            <a:r>
              <a:rPr sz="1800" dirty="0">
                <a:latin typeface="Calibri"/>
                <a:cs typeface="Calibri"/>
              </a:rPr>
              <a:t>περισσότεροι </a:t>
            </a:r>
            <a:r>
              <a:rPr sz="1800" spc="-5" dirty="0">
                <a:latin typeface="Calibri"/>
                <a:cs typeface="Calibri"/>
              </a:rPr>
              <a:t>άνθρωποι είναι </a:t>
            </a:r>
            <a:r>
              <a:rPr sz="1800" spc="-15" dirty="0">
                <a:latin typeface="Calibri"/>
                <a:cs typeface="Calibri"/>
              </a:rPr>
              <a:t>ικανοί </a:t>
            </a:r>
            <a:r>
              <a:rPr sz="1800" dirty="0">
                <a:latin typeface="Calibri"/>
                <a:cs typeface="Calibri"/>
              </a:rPr>
              <a:t>να </a:t>
            </a:r>
            <a:r>
              <a:rPr sz="1800" spc="-5" dirty="0">
                <a:latin typeface="Calibri"/>
                <a:cs typeface="Calibri"/>
              </a:rPr>
              <a:t>βρουν 1-4 </a:t>
            </a:r>
            <a:r>
              <a:rPr sz="1800" spc="-204" dirty="0">
                <a:latin typeface="Trebuchet MS"/>
                <a:cs typeface="Trebuchet MS"/>
              </a:rPr>
              <a:t>g/L</a:t>
            </a:r>
            <a:r>
              <a:rPr sz="1800" spc="130" dirty="0">
                <a:latin typeface="Trebuchet MS"/>
                <a:cs typeface="Trebuchet MS"/>
              </a:rPr>
              <a:t> </a:t>
            </a:r>
            <a:r>
              <a:rPr sz="1800" spc="-20" dirty="0">
                <a:latin typeface="Calibri"/>
                <a:cs typeface="Calibri"/>
              </a:rPr>
              <a:t>ζάχαρη </a:t>
            </a:r>
            <a:r>
              <a:rPr sz="1800" dirty="0">
                <a:latin typeface="Calibri"/>
                <a:cs typeface="Calibri"/>
              </a:rPr>
              <a:t>ή </a:t>
            </a:r>
            <a:r>
              <a:rPr sz="1800" spc="-5" dirty="0">
                <a:latin typeface="Calibri"/>
                <a:cs typeface="Calibri"/>
              </a:rPr>
              <a:t>0.1-0.3 </a:t>
            </a:r>
            <a:r>
              <a:rPr sz="1800" spc="-204" dirty="0">
                <a:latin typeface="Trebuchet MS"/>
                <a:cs typeface="Trebuchet MS"/>
              </a:rPr>
              <a:t>g/L</a:t>
            </a:r>
            <a:r>
              <a:rPr sz="1800" spc="130" dirty="0">
                <a:latin typeface="Trebuchet MS"/>
                <a:cs typeface="Trebuchet MS"/>
              </a:rPr>
              <a:t> </a:t>
            </a:r>
            <a:r>
              <a:rPr sz="1800" spc="-15" dirty="0">
                <a:latin typeface="Calibri"/>
                <a:cs typeface="Calibri"/>
              </a:rPr>
              <a:t>τρυγικό 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οξύ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σε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υδατικό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διάλυμα.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717BA2"/>
              </a:buClr>
              <a:buFont typeface="Microsoft Sans Serif"/>
              <a:buChar char=""/>
            </a:pPr>
            <a:endParaRPr sz="2650">
              <a:latin typeface="Calibri"/>
              <a:cs typeface="Calibri"/>
            </a:endParaRPr>
          </a:p>
          <a:p>
            <a:pPr marL="285115" marR="5080" indent="-273050" algn="just">
              <a:lnSpc>
                <a:spcPct val="100000"/>
              </a:lnSpc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750" algn="l"/>
              </a:tabLst>
            </a:pPr>
            <a:r>
              <a:rPr sz="1800" dirty="0">
                <a:latin typeface="Calibri"/>
                <a:cs typeface="Calibri"/>
              </a:rPr>
              <a:t>Η </a:t>
            </a:r>
            <a:r>
              <a:rPr sz="1800" spc="-15" dirty="0">
                <a:latin typeface="Calibri"/>
                <a:cs typeface="Calibri"/>
              </a:rPr>
              <a:t>ικανότητα </a:t>
            </a:r>
            <a:r>
              <a:rPr sz="1800" dirty="0">
                <a:latin typeface="Calibri"/>
                <a:cs typeface="Calibri"/>
              </a:rPr>
              <a:t>για </a:t>
            </a:r>
            <a:r>
              <a:rPr sz="1800" spc="-15" dirty="0">
                <a:latin typeface="Calibri"/>
                <a:cs typeface="Calibri"/>
              </a:rPr>
              <a:t>την </a:t>
            </a:r>
            <a:r>
              <a:rPr sz="1800" dirty="0">
                <a:latin typeface="Calibri"/>
                <a:cs typeface="Calibri"/>
              </a:rPr>
              <a:t>αντίληψη στο </a:t>
            </a:r>
            <a:r>
              <a:rPr sz="1800" spc="-5" dirty="0">
                <a:latin typeface="Calibri"/>
                <a:cs typeface="Calibri"/>
              </a:rPr>
              <a:t>πικρό </a:t>
            </a:r>
            <a:r>
              <a:rPr sz="1800" spc="-20" dirty="0">
                <a:latin typeface="Calibri"/>
                <a:cs typeface="Calibri"/>
              </a:rPr>
              <a:t>και </a:t>
            </a:r>
            <a:r>
              <a:rPr sz="1800" spc="5" dirty="0">
                <a:latin typeface="Calibri"/>
                <a:cs typeface="Calibri"/>
              </a:rPr>
              <a:t>στο </a:t>
            </a:r>
            <a:r>
              <a:rPr sz="1800" spc="-5" dirty="0">
                <a:latin typeface="Calibri"/>
                <a:cs typeface="Calibri"/>
              </a:rPr>
              <a:t>αρμυρό είναι </a:t>
            </a:r>
            <a:r>
              <a:rPr sz="1800" dirty="0">
                <a:latin typeface="Calibri"/>
                <a:cs typeface="Calibri"/>
              </a:rPr>
              <a:t>πιο </a:t>
            </a:r>
            <a:r>
              <a:rPr sz="1800" spc="-10" dirty="0">
                <a:latin typeface="Calibri"/>
                <a:cs typeface="Calibri"/>
              </a:rPr>
              <a:t>ευμετάβλητη </a:t>
            </a:r>
            <a:r>
              <a:rPr sz="1800" spc="-5" dirty="0">
                <a:latin typeface="Calibri"/>
                <a:cs typeface="Calibri"/>
              </a:rPr>
              <a:t>από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άνθρωπο </a:t>
            </a:r>
            <a:r>
              <a:rPr sz="1800" dirty="0">
                <a:latin typeface="Calibri"/>
                <a:cs typeface="Calibri"/>
              </a:rPr>
              <a:t>σε </a:t>
            </a:r>
            <a:r>
              <a:rPr sz="1800" spc="-5" dirty="0">
                <a:latin typeface="Calibri"/>
                <a:cs typeface="Calibri"/>
              </a:rPr>
              <a:t>άνθρωπο. Κυμαίνεται </a:t>
            </a:r>
            <a:r>
              <a:rPr sz="1800" spc="5" dirty="0">
                <a:latin typeface="Calibri"/>
                <a:cs typeface="Calibri"/>
              </a:rPr>
              <a:t>στα </a:t>
            </a:r>
            <a:r>
              <a:rPr sz="1800" spc="-5" dirty="0">
                <a:latin typeface="Calibri"/>
                <a:cs typeface="Calibri"/>
              </a:rPr>
              <a:t>1-5 </a:t>
            </a:r>
            <a:r>
              <a:rPr sz="1800" dirty="0">
                <a:latin typeface="Calibri"/>
                <a:cs typeface="Calibri"/>
              </a:rPr>
              <a:t>χιλιοστά </a:t>
            </a:r>
            <a:r>
              <a:rPr sz="1800" spc="-5" dirty="0">
                <a:latin typeface="Calibri"/>
                <a:cs typeface="Calibri"/>
              </a:rPr>
              <a:t>του </a:t>
            </a:r>
            <a:r>
              <a:rPr sz="1800" spc="-10" dirty="0">
                <a:latin typeface="Calibri"/>
                <a:cs typeface="Calibri"/>
              </a:rPr>
              <a:t>γραμμαρίου κινίνης </a:t>
            </a:r>
            <a:r>
              <a:rPr sz="1800" dirty="0">
                <a:latin typeface="Calibri"/>
                <a:cs typeface="Calibri"/>
              </a:rPr>
              <a:t>στο </a:t>
            </a:r>
            <a:r>
              <a:rPr sz="1800" spc="-10" dirty="0">
                <a:latin typeface="Calibri"/>
                <a:cs typeface="Calibri"/>
              </a:rPr>
              <a:t>λίτρο 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που </a:t>
            </a:r>
            <a:r>
              <a:rPr sz="1800" spc="-5" dirty="0">
                <a:latin typeface="Calibri"/>
                <a:cs typeface="Calibri"/>
              </a:rPr>
              <a:t>έχει </a:t>
            </a:r>
            <a:r>
              <a:rPr sz="1800" spc="-10" dirty="0">
                <a:latin typeface="Calibri"/>
                <a:cs typeface="Calibri"/>
              </a:rPr>
              <a:t>καθαρά </a:t>
            </a:r>
            <a:r>
              <a:rPr sz="1800" spc="-5" dirty="0">
                <a:latin typeface="Calibri"/>
                <a:cs typeface="Calibri"/>
              </a:rPr>
              <a:t>πικρή γεύση </a:t>
            </a:r>
            <a:r>
              <a:rPr sz="1800" spc="-20" dirty="0">
                <a:latin typeface="Calibri"/>
                <a:cs typeface="Calibri"/>
              </a:rPr>
              <a:t>και </a:t>
            </a:r>
            <a:r>
              <a:rPr sz="1800" spc="-5" dirty="0">
                <a:latin typeface="Calibri"/>
                <a:cs typeface="Calibri"/>
              </a:rPr>
              <a:t>0.1 ως </a:t>
            </a:r>
            <a:r>
              <a:rPr sz="1800" dirty="0">
                <a:latin typeface="Calibri"/>
                <a:cs typeface="Calibri"/>
              </a:rPr>
              <a:t>1 </a:t>
            </a:r>
            <a:r>
              <a:rPr sz="1800" spc="-204" dirty="0">
                <a:latin typeface="Trebuchet MS"/>
                <a:cs typeface="Trebuchet MS"/>
              </a:rPr>
              <a:t>g/L </a:t>
            </a:r>
            <a:r>
              <a:rPr sz="1800" spc="-5" dirty="0">
                <a:latin typeface="Calibri"/>
                <a:cs typeface="Calibri"/>
              </a:rPr>
              <a:t>για </a:t>
            </a:r>
            <a:r>
              <a:rPr sz="1800" spc="-10" dirty="0">
                <a:latin typeface="Calibri"/>
                <a:cs typeface="Calibri"/>
              </a:rPr>
              <a:t>το </a:t>
            </a:r>
            <a:r>
              <a:rPr sz="1800" spc="-5" dirty="0">
                <a:latin typeface="Calibri"/>
                <a:cs typeface="Calibri"/>
              </a:rPr>
              <a:t>αλάτι </a:t>
            </a:r>
            <a:r>
              <a:rPr sz="1800" dirty="0">
                <a:latin typeface="Calibri"/>
                <a:cs typeface="Calibri"/>
              </a:rPr>
              <a:t>που </a:t>
            </a:r>
            <a:r>
              <a:rPr sz="1800" spc="-10" dirty="0">
                <a:latin typeface="Calibri"/>
                <a:cs typeface="Calibri"/>
              </a:rPr>
              <a:t>όπως </a:t>
            </a:r>
            <a:r>
              <a:rPr sz="1800" spc="-5" dirty="0">
                <a:latin typeface="Calibri"/>
                <a:cs typeface="Calibri"/>
              </a:rPr>
              <a:t>είναι </a:t>
            </a:r>
            <a:r>
              <a:rPr sz="1800" dirty="0">
                <a:latin typeface="Calibri"/>
                <a:cs typeface="Calibri"/>
              </a:rPr>
              <a:t>γνωστό </a:t>
            </a:r>
            <a:r>
              <a:rPr sz="1800" spc="-5" dirty="0">
                <a:latin typeface="Calibri"/>
                <a:cs typeface="Calibri"/>
              </a:rPr>
              <a:t>έχει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αλμυρή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γεύση.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z="1800">
              <a:latin typeface="Calibri"/>
              <a:cs typeface="Calibri"/>
            </a:endParaRPr>
          </a:p>
          <a:p>
            <a:pPr marL="285115" marR="7620" indent="-273050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z="1800" dirty="0">
                <a:latin typeface="Calibri"/>
                <a:cs typeface="Calibri"/>
              </a:rPr>
              <a:t>Από</a:t>
            </a:r>
            <a:r>
              <a:rPr sz="1800" spc="24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τις</a:t>
            </a:r>
            <a:r>
              <a:rPr sz="1800" spc="2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4</a:t>
            </a:r>
            <a:r>
              <a:rPr sz="1800" spc="24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αυτές</a:t>
            </a:r>
            <a:r>
              <a:rPr sz="1800" spc="25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στοιχειώδεις</a:t>
            </a:r>
            <a:r>
              <a:rPr sz="1800" spc="24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γεύσεις,</a:t>
            </a:r>
            <a:r>
              <a:rPr sz="1800" spc="24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μόνο</a:t>
            </a:r>
            <a:r>
              <a:rPr sz="1800" spc="2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η</a:t>
            </a:r>
            <a:r>
              <a:rPr sz="1800" spc="24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γλυκιά</a:t>
            </a:r>
            <a:r>
              <a:rPr sz="1800" spc="24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είναι</a:t>
            </a:r>
            <a:r>
              <a:rPr sz="1800" spc="2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πραγματικά</a:t>
            </a:r>
            <a:r>
              <a:rPr sz="1800" spc="254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ευχάριστη.</a:t>
            </a:r>
            <a:r>
              <a:rPr sz="1800" spc="24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Οι </a:t>
            </a:r>
            <a:r>
              <a:rPr sz="1800" spc="-39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υπόλοιπες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στην </a:t>
            </a:r>
            <a:r>
              <a:rPr sz="1800" spc="-15" dirty="0">
                <a:latin typeface="Calibri"/>
                <a:cs typeface="Calibri"/>
              </a:rPr>
              <a:t>καθαρή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τους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κατάσταση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είναι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δυσάρεστες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ή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αηδιαστικές.</a:t>
            </a:r>
            <a:endParaRPr sz="1800">
              <a:latin typeface="Calibri"/>
              <a:cs typeface="Calibri"/>
            </a:endParaRPr>
          </a:p>
          <a:p>
            <a:pPr marL="285115" indent="-273050">
              <a:lnSpc>
                <a:spcPct val="100000"/>
              </a:lnSpc>
              <a:spcBef>
                <a:spcPts val="6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  <a:tab pos="728980" algn="l"/>
                <a:tab pos="1390650" algn="l"/>
                <a:tab pos="2879725" algn="l"/>
                <a:tab pos="3134360" algn="l"/>
                <a:tab pos="4036695" algn="l"/>
                <a:tab pos="4650740" algn="l"/>
                <a:tab pos="5118735" algn="l"/>
                <a:tab pos="6080760" algn="l"/>
                <a:tab pos="7679690" algn="l"/>
              </a:tabLst>
            </a:pPr>
            <a:r>
              <a:rPr sz="1800" spc="-5" dirty="0">
                <a:latin typeface="Calibri"/>
                <a:cs typeface="Calibri"/>
              </a:rPr>
              <a:t>Στο	</a:t>
            </a:r>
            <a:r>
              <a:rPr sz="1800" spc="-10" dirty="0">
                <a:latin typeface="Calibri"/>
                <a:cs typeface="Calibri"/>
              </a:rPr>
              <a:t>κρασί	</a:t>
            </a:r>
            <a:r>
              <a:rPr sz="1800" dirty="0">
                <a:latin typeface="Calibri"/>
                <a:cs typeface="Calibri"/>
              </a:rPr>
              <a:t>συνεισφέρουν	η	</a:t>
            </a:r>
            <a:r>
              <a:rPr sz="1800" spc="-15" dirty="0">
                <a:latin typeface="Calibri"/>
                <a:cs typeface="Calibri"/>
              </a:rPr>
              <a:t>καθεμιά	</a:t>
            </a:r>
            <a:r>
              <a:rPr sz="1800" spc="-10" dirty="0">
                <a:latin typeface="Calibri"/>
                <a:cs typeface="Calibri"/>
              </a:rPr>
              <a:t>τους,	</a:t>
            </a:r>
            <a:r>
              <a:rPr sz="1800" spc="5" dirty="0">
                <a:latin typeface="Calibri"/>
                <a:cs typeface="Calibri"/>
              </a:rPr>
              <a:t>στη	</a:t>
            </a:r>
            <a:r>
              <a:rPr sz="1800" spc="-5" dirty="0">
                <a:latin typeface="Calibri"/>
                <a:cs typeface="Calibri"/>
              </a:rPr>
              <a:t>γευστική	</a:t>
            </a:r>
            <a:r>
              <a:rPr sz="1800" spc="-15" dirty="0">
                <a:latin typeface="Calibri"/>
                <a:cs typeface="Calibri"/>
              </a:rPr>
              <a:t>πολυπλοκότητα	</a:t>
            </a:r>
            <a:r>
              <a:rPr sz="1800" spc="-5" dirty="0">
                <a:latin typeface="Calibri"/>
                <a:cs typeface="Calibri"/>
              </a:rPr>
              <a:t>(αλμυρή-</a:t>
            </a:r>
            <a:endParaRPr sz="1800">
              <a:latin typeface="Calibri"/>
              <a:cs typeface="Calibri"/>
            </a:endParaRPr>
          </a:p>
          <a:p>
            <a:pPr marL="163830">
              <a:lnSpc>
                <a:spcPct val="100000"/>
              </a:lnSpc>
              <a:tabLst>
                <a:tab pos="8393430" algn="l"/>
              </a:tabLst>
            </a:pPr>
            <a:r>
              <a:rPr sz="1800" u="dashLong" dirty="0">
                <a:uFill>
                  <a:solidFill>
                    <a:srgbClr val="9EB8CD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dashLong" spc="55" dirty="0">
                <a:uFill>
                  <a:solidFill>
                    <a:srgbClr val="9EB8CD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Calibri"/>
                <a:cs typeface="Calibri"/>
              </a:rPr>
              <a:t>σπάνια).</a:t>
            </a:r>
            <a:r>
              <a:rPr sz="1800" u="dashLong" spc="-5" dirty="0">
                <a:uFill>
                  <a:solidFill>
                    <a:srgbClr val="9EB8CD"/>
                  </a:solidFill>
                </a:uFill>
                <a:latin typeface="Times New Roman"/>
                <a:cs typeface="Times New Roman"/>
              </a:rPr>
              <a:t>	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11430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599" y="0"/>
                </a:lnTo>
              </a:path>
            </a:pathLst>
          </a:custGeom>
          <a:ln w="9524">
            <a:solidFill>
              <a:srgbClr val="9EB8CD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4020" y="6432554"/>
            <a:ext cx="121285" cy="190500"/>
          </a:xfrm>
          <a:custGeom>
            <a:avLst/>
            <a:gdLst/>
            <a:ahLst/>
            <a:cxnLst/>
            <a:rect l="l" t="t" r="r" b="b"/>
            <a:pathLst>
              <a:path w="121284" h="190500">
                <a:moveTo>
                  <a:pt x="0" y="0"/>
                </a:moveTo>
                <a:lnTo>
                  <a:pt x="0" y="190499"/>
                </a:lnTo>
                <a:lnTo>
                  <a:pt x="120658" y="95249"/>
                </a:lnTo>
                <a:lnTo>
                  <a:pt x="0" y="0"/>
                </a:lnTo>
                <a:close/>
              </a:path>
            </a:pathLst>
          </a:custGeom>
          <a:solidFill>
            <a:srgbClr val="9EB8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8740" y="301873"/>
            <a:ext cx="50761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Η</a:t>
            </a:r>
            <a:r>
              <a:rPr sz="3600" spc="-25" dirty="0"/>
              <a:t> </a:t>
            </a:r>
            <a:r>
              <a:rPr sz="3600" spc="35" dirty="0"/>
              <a:t>γεύση-</a:t>
            </a:r>
            <a:r>
              <a:rPr sz="3600" spc="-20" dirty="0"/>
              <a:t> </a:t>
            </a:r>
            <a:r>
              <a:rPr sz="3600" spc="15" dirty="0"/>
              <a:t>άλλες</a:t>
            </a:r>
            <a:r>
              <a:rPr sz="3600" spc="-45" dirty="0"/>
              <a:t> </a:t>
            </a:r>
            <a:r>
              <a:rPr sz="3600" spc="-5" dirty="0"/>
              <a:t>αισθήσεις</a:t>
            </a:r>
            <a:endParaRPr sz="3600"/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115" indent="-273050">
              <a:lnSpc>
                <a:spcPct val="100000"/>
              </a:lnSpc>
              <a:spcBef>
                <a:spcPts val="10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spc="-10" dirty="0"/>
              <a:t>Όλοι</a:t>
            </a:r>
            <a:r>
              <a:rPr spc="10" dirty="0"/>
              <a:t> </a:t>
            </a:r>
            <a:r>
              <a:rPr spc="-10" dirty="0"/>
              <a:t>γνωρίζουμε</a:t>
            </a:r>
            <a:r>
              <a:rPr spc="60" dirty="0"/>
              <a:t> </a:t>
            </a:r>
            <a:r>
              <a:rPr spc="-10" dirty="0"/>
              <a:t>το</a:t>
            </a:r>
            <a:r>
              <a:rPr spc="-5" dirty="0"/>
              <a:t> </a:t>
            </a:r>
            <a:r>
              <a:rPr spc="-20" dirty="0"/>
              <a:t>κάψιμο</a:t>
            </a:r>
            <a:r>
              <a:rPr spc="30" dirty="0"/>
              <a:t> </a:t>
            </a:r>
            <a:r>
              <a:rPr spc="-25" dirty="0"/>
              <a:t>και</a:t>
            </a:r>
            <a:r>
              <a:rPr spc="25" dirty="0"/>
              <a:t> </a:t>
            </a:r>
            <a:r>
              <a:rPr spc="-10" dirty="0"/>
              <a:t>τον</a:t>
            </a:r>
            <a:r>
              <a:rPr spc="10" dirty="0"/>
              <a:t> </a:t>
            </a:r>
            <a:r>
              <a:rPr dirty="0"/>
              <a:t>πόνο</a:t>
            </a:r>
            <a:r>
              <a:rPr spc="25" dirty="0"/>
              <a:t> </a:t>
            </a:r>
            <a:r>
              <a:rPr dirty="0"/>
              <a:t>που</a:t>
            </a:r>
            <a:r>
              <a:rPr spc="10" dirty="0"/>
              <a:t> </a:t>
            </a:r>
            <a:r>
              <a:rPr spc="-15" dirty="0"/>
              <a:t>προκαλεί</a:t>
            </a:r>
            <a:r>
              <a:rPr spc="45" dirty="0"/>
              <a:t> </a:t>
            </a:r>
            <a:r>
              <a:rPr dirty="0"/>
              <a:t>η</a:t>
            </a:r>
            <a:r>
              <a:rPr spc="-5" dirty="0"/>
              <a:t> </a:t>
            </a:r>
            <a:r>
              <a:rPr spc="-10" dirty="0"/>
              <a:t>αιθανόλη</a:t>
            </a:r>
            <a:r>
              <a:rPr spc="45" dirty="0"/>
              <a:t> </a:t>
            </a:r>
            <a:r>
              <a:rPr dirty="0"/>
              <a:t>στο</a:t>
            </a:r>
            <a:r>
              <a:rPr spc="5" dirty="0"/>
              <a:t> </a:t>
            </a:r>
            <a:r>
              <a:rPr spc="-5" dirty="0"/>
              <a:t>στόμα</a:t>
            </a: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pc="-5" dirty="0"/>
          </a:p>
          <a:p>
            <a:pPr marL="285115" indent="-273050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dirty="0"/>
              <a:t>Η</a:t>
            </a:r>
            <a:r>
              <a:rPr spc="-5" dirty="0"/>
              <a:t> δράση</a:t>
            </a:r>
            <a:r>
              <a:rPr spc="-15" dirty="0"/>
              <a:t> των</a:t>
            </a:r>
            <a:r>
              <a:rPr spc="25" dirty="0"/>
              <a:t> </a:t>
            </a:r>
            <a:r>
              <a:rPr spc="-15" dirty="0"/>
              <a:t>τανινών</a:t>
            </a:r>
            <a:r>
              <a:rPr spc="45" dirty="0"/>
              <a:t> </a:t>
            </a:r>
            <a:r>
              <a:rPr spc="-10" dirty="0"/>
              <a:t>είναι</a:t>
            </a:r>
            <a:r>
              <a:rPr spc="20" dirty="0"/>
              <a:t> </a:t>
            </a:r>
            <a:r>
              <a:rPr spc="-5" dirty="0"/>
              <a:t>χημική</a:t>
            </a: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pc="-5" dirty="0"/>
          </a:p>
          <a:p>
            <a:pPr marL="285115" marR="5080" indent="-273050">
              <a:lnSpc>
                <a:spcPct val="100000"/>
              </a:lnSpc>
              <a:spcBef>
                <a:spcPts val="1160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  <a:tab pos="562610" algn="l"/>
                <a:tab pos="1158875" algn="l"/>
                <a:tab pos="1864360" algn="l"/>
                <a:tab pos="2347595" algn="l"/>
                <a:tab pos="2934335" algn="l"/>
                <a:tab pos="4311015" algn="l"/>
                <a:tab pos="4655185" algn="l"/>
                <a:tab pos="5470525" algn="l"/>
                <a:tab pos="5815330" algn="l"/>
                <a:tab pos="6886575" algn="l"/>
                <a:tab pos="7333615" algn="l"/>
                <a:tab pos="7908290" algn="l"/>
                <a:tab pos="8333105" algn="l"/>
              </a:tabLst>
            </a:pPr>
            <a:r>
              <a:rPr dirty="0"/>
              <a:t>Η	</a:t>
            </a:r>
            <a:r>
              <a:rPr spc="-5" dirty="0"/>
              <a:t>αφ</a:t>
            </a:r>
            <a:r>
              <a:rPr spc="5" dirty="0"/>
              <a:t>ή</a:t>
            </a:r>
            <a:r>
              <a:rPr dirty="0"/>
              <a:t>,	</a:t>
            </a:r>
            <a:r>
              <a:rPr spc="-5" dirty="0"/>
              <a:t>τ</a:t>
            </a:r>
            <a:r>
              <a:rPr spc="5" dirty="0"/>
              <a:t>έ</a:t>
            </a:r>
            <a:r>
              <a:rPr spc="-20" dirty="0"/>
              <a:t>λ</a:t>
            </a:r>
            <a:r>
              <a:rPr spc="-5" dirty="0"/>
              <a:t>ος</a:t>
            </a:r>
            <a:r>
              <a:rPr dirty="0"/>
              <a:t>,	</a:t>
            </a:r>
            <a:r>
              <a:rPr spc="-20" dirty="0"/>
              <a:t>μ</a:t>
            </a:r>
            <a:r>
              <a:rPr spc="-5" dirty="0"/>
              <a:t>α</a:t>
            </a:r>
            <a:r>
              <a:rPr dirty="0"/>
              <a:t>ς	δ</a:t>
            </a:r>
            <a:r>
              <a:rPr spc="-30" dirty="0"/>
              <a:t>ί</a:t>
            </a:r>
            <a:r>
              <a:rPr spc="5" dirty="0"/>
              <a:t>ν</a:t>
            </a:r>
            <a:r>
              <a:rPr dirty="0"/>
              <a:t>ει	</a:t>
            </a:r>
            <a:r>
              <a:rPr spc="10" dirty="0"/>
              <a:t>π</a:t>
            </a:r>
            <a:r>
              <a:rPr spc="5" dirty="0"/>
              <a:t>λ</a:t>
            </a:r>
            <a:r>
              <a:rPr dirty="0"/>
              <a:t>ηροφο</a:t>
            </a:r>
            <a:r>
              <a:rPr spc="-5" dirty="0"/>
              <a:t>ρί</a:t>
            </a:r>
            <a:r>
              <a:rPr spc="-10" dirty="0"/>
              <a:t>ε</a:t>
            </a:r>
            <a:r>
              <a:rPr dirty="0"/>
              <a:t>ς	</a:t>
            </a:r>
            <a:r>
              <a:rPr spc="-15" dirty="0"/>
              <a:t>τ</a:t>
            </a:r>
            <a:r>
              <a:rPr dirty="0"/>
              <a:t>ο	</a:t>
            </a:r>
            <a:r>
              <a:rPr spc="5" dirty="0"/>
              <a:t>ι</a:t>
            </a:r>
            <a:r>
              <a:rPr spc="-30" dirty="0"/>
              <a:t>ξ</a:t>
            </a:r>
            <a:r>
              <a:rPr spc="-5" dirty="0"/>
              <a:t>ώδες</a:t>
            </a:r>
            <a:r>
              <a:rPr dirty="0"/>
              <a:t>,	</a:t>
            </a:r>
            <a:r>
              <a:rPr spc="-15" dirty="0"/>
              <a:t>τ</a:t>
            </a:r>
            <a:r>
              <a:rPr dirty="0"/>
              <a:t>ο	</a:t>
            </a:r>
            <a:r>
              <a:rPr spc="5" dirty="0"/>
              <a:t>ε</a:t>
            </a:r>
            <a:r>
              <a:rPr spc="-30" dirty="0"/>
              <a:t>λ</a:t>
            </a:r>
            <a:r>
              <a:rPr spc="5" dirty="0"/>
              <a:t>αι</a:t>
            </a:r>
            <a:r>
              <a:rPr spc="-5" dirty="0"/>
              <a:t>ώδες</a:t>
            </a:r>
            <a:r>
              <a:rPr dirty="0"/>
              <a:t>,	</a:t>
            </a:r>
            <a:r>
              <a:rPr spc="-15" dirty="0"/>
              <a:t>τ</a:t>
            </a:r>
            <a:r>
              <a:rPr spc="-5" dirty="0"/>
              <a:t>ο</a:t>
            </a:r>
            <a:r>
              <a:rPr dirty="0"/>
              <a:t>ν	</a:t>
            </a:r>
            <a:r>
              <a:rPr spc="-5" dirty="0"/>
              <a:t>όγ</a:t>
            </a:r>
            <a:r>
              <a:rPr spc="-65" dirty="0"/>
              <a:t>κ</a:t>
            </a:r>
            <a:r>
              <a:rPr dirty="0"/>
              <a:t>ο	</a:t>
            </a:r>
            <a:r>
              <a:rPr spc="-65" dirty="0"/>
              <a:t>κ</a:t>
            </a:r>
            <a:r>
              <a:rPr spc="-5" dirty="0"/>
              <a:t>α</a:t>
            </a:r>
            <a:r>
              <a:rPr dirty="0"/>
              <a:t>ι	</a:t>
            </a:r>
            <a:r>
              <a:rPr spc="-5" dirty="0"/>
              <a:t>τη  </a:t>
            </a:r>
            <a:r>
              <a:rPr spc="-10" dirty="0"/>
              <a:t>θερμοκρασία.</a:t>
            </a:r>
          </a:p>
          <a:p>
            <a:pPr>
              <a:lnSpc>
                <a:spcPct val="100000"/>
              </a:lnSpc>
              <a:buClr>
                <a:srgbClr val="717BA2"/>
              </a:buClr>
              <a:buFont typeface="Microsoft Sans Serif"/>
              <a:buChar char=""/>
            </a:pPr>
            <a:endParaRPr spc="-10" dirty="0"/>
          </a:p>
          <a:p>
            <a:pPr marL="285115" indent="-273050">
              <a:lnSpc>
                <a:spcPct val="100000"/>
              </a:lnSpc>
              <a:spcBef>
                <a:spcPts val="1165"/>
              </a:spcBef>
              <a:buClr>
                <a:srgbClr val="717BA2"/>
              </a:buClr>
              <a:buSzPct val="75000"/>
              <a:buFont typeface="Microsoft Sans Serif"/>
              <a:buChar char=""/>
              <a:tabLst>
                <a:tab pos="285115" algn="l"/>
                <a:tab pos="285750" algn="l"/>
              </a:tabLst>
            </a:pPr>
            <a:r>
              <a:rPr dirty="0"/>
              <a:t>Η</a:t>
            </a:r>
            <a:r>
              <a:rPr spc="10" dirty="0"/>
              <a:t> </a:t>
            </a:r>
            <a:r>
              <a:rPr spc="-10" dirty="0"/>
              <a:t>θερμοκρασία</a:t>
            </a:r>
            <a:r>
              <a:rPr spc="45" dirty="0"/>
              <a:t> </a:t>
            </a:r>
            <a:r>
              <a:rPr spc="-5" dirty="0"/>
              <a:t>τροποποιεί</a:t>
            </a:r>
            <a:r>
              <a:rPr spc="45" dirty="0"/>
              <a:t> </a:t>
            </a:r>
            <a:r>
              <a:rPr spc="-15" dirty="0"/>
              <a:t>την</a:t>
            </a:r>
            <a:r>
              <a:rPr spc="10" dirty="0"/>
              <a:t> </a:t>
            </a:r>
            <a:r>
              <a:rPr spc="-5" dirty="0"/>
              <a:t>αντίληψη</a:t>
            </a:r>
            <a:r>
              <a:rPr spc="45" dirty="0"/>
              <a:t> </a:t>
            </a:r>
            <a:r>
              <a:rPr spc="-15" dirty="0"/>
              <a:t>των</a:t>
            </a:r>
            <a:r>
              <a:rPr spc="30" dirty="0"/>
              <a:t> </a:t>
            </a:r>
            <a:r>
              <a:rPr spc="-10" dirty="0"/>
              <a:t>διαφόρων</a:t>
            </a:r>
            <a:r>
              <a:rPr spc="25" dirty="0"/>
              <a:t> </a:t>
            </a:r>
            <a:r>
              <a:rPr spc="-10" dirty="0"/>
              <a:t>γεύσεων.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6088</Words>
  <Application>Microsoft Office PowerPoint</Application>
  <PresentationFormat>Προβολή στην οθόνη (4:3)</PresentationFormat>
  <Paragraphs>494</Paragraphs>
  <Slides>50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50</vt:i4>
      </vt:variant>
    </vt:vector>
  </HeadingPairs>
  <TitlesOfParts>
    <vt:vector size="57" baseType="lpstr">
      <vt:lpstr>Calibri</vt:lpstr>
      <vt:lpstr>Cambria</vt:lpstr>
      <vt:lpstr>Microsoft Sans Serif</vt:lpstr>
      <vt:lpstr>Times New Roman</vt:lpstr>
      <vt:lpstr>Trebuchet MS</vt:lpstr>
      <vt:lpstr>Wingdings</vt:lpstr>
      <vt:lpstr>Office Theme</vt:lpstr>
      <vt:lpstr>Παρουσίαση του PowerPoint</vt:lpstr>
      <vt:lpstr>Οι σκοποί της γευσιγνωσίας</vt:lpstr>
      <vt:lpstr>Οι αισθήσεις που εμπλέκονται στη δοκιμασία</vt:lpstr>
      <vt:lpstr>Η όσφρηση</vt:lpstr>
      <vt:lpstr>Η όσφρηση</vt:lpstr>
      <vt:lpstr>Η γεύση</vt:lpstr>
      <vt:lpstr>Η γεύση</vt:lpstr>
      <vt:lpstr>Η γεύση- Κατώφλι αντίληψης</vt:lpstr>
      <vt:lpstr>Η γεύση- άλλες αισθήσεις</vt:lpstr>
      <vt:lpstr>Το χρώμα και η όψη του κρασιού</vt:lpstr>
      <vt:lpstr>Περιγραφή και ενδείξεις από το χρώμα του κρασιού</vt:lpstr>
      <vt:lpstr>Περιγραφή και ενδείξεις από το χρώμα του κρασιού</vt:lpstr>
      <vt:lpstr>Η όψη του κρασιού</vt:lpstr>
      <vt:lpstr>Η διαύγεια των κρασιών</vt:lpstr>
      <vt:lpstr>Η διαφάνεια των κρασιών</vt:lpstr>
      <vt:lpstr>Το άρωμα του κρασιού</vt:lpstr>
      <vt:lpstr>Το άρωμα του κρασιού</vt:lpstr>
      <vt:lpstr>Η ένταση των αρωμάτων</vt:lpstr>
      <vt:lpstr>Η περιγραφή των αρωμάτων του κρασιού</vt:lpstr>
      <vt:lpstr>Η περιγραφή των αρωμάτων του κρασιού</vt:lpstr>
      <vt:lpstr>Η περιγραφή των αρωμάτων του κρασιού</vt:lpstr>
      <vt:lpstr>Η περιγραφή των αρωμάτων του κρασιού</vt:lpstr>
      <vt:lpstr>Flavour</vt:lpstr>
      <vt:lpstr>Οργανοληπτική δοκιμασία</vt:lpstr>
      <vt:lpstr>Οργανοληπτική δοκιμασία</vt:lpstr>
      <vt:lpstr>Τα όργανα της όσφρησης</vt:lpstr>
      <vt:lpstr>Αισθησιόγραμμα ενός τροφίμου</vt:lpstr>
      <vt:lpstr>Οσμηρή ένωση &amp; Δείκτης Αρώματος</vt:lpstr>
      <vt:lpstr>Οργανοληπτική δοκιμασία</vt:lpstr>
      <vt:lpstr>Οργανοληπτικός Έλεγχος</vt:lpstr>
      <vt:lpstr>Οργανοληπτικός Έλεγχος</vt:lpstr>
      <vt:lpstr>Οργανοληπτική δοκιμασία</vt:lpstr>
      <vt:lpstr>Οργανοληπτική δοκιμασία</vt:lpstr>
      <vt:lpstr>Οργανοληπτική δοκιμασία</vt:lpstr>
      <vt:lpstr>Οργανοληπτική δοκιμασία</vt:lpstr>
      <vt:lpstr>Οργανοληπτική δοκιμασία- Χρωματική διαβάθμιση οίνων</vt:lpstr>
      <vt:lpstr>Οργανοληπτική δοκιμασία</vt:lpstr>
      <vt:lpstr>Οργανοληπτική δοκιμασία</vt:lpstr>
      <vt:lpstr>Οργανοληπτική δοκιμασία</vt:lpstr>
      <vt:lpstr>Οργανοληπτικά χαρακτηριστικά που προσδιορίζονται στη  διαδικασία εξέτασης</vt:lpstr>
      <vt:lpstr>Αναλυτική δοκιμασία</vt:lpstr>
      <vt:lpstr>Ποτήρι δοκιμασίας οίνου</vt:lpstr>
      <vt:lpstr>Διαδικασία εξέτασης</vt:lpstr>
      <vt:lpstr>Αναλυτική δοκιμασία</vt:lpstr>
      <vt:lpstr>Αναλυτική δοκιμασία</vt:lpstr>
      <vt:lpstr>Παράδειγμα διαδικασίας εκπαίδευσης δοκιμαστών  οργανοληπτικής αξιολόγησης οίνου</vt:lpstr>
      <vt:lpstr>Παράδειγμα διαδικασίας εκπαίδευσης δοκιμαστών  οργανοληπτικής αξιολόγησης οίνου</vt:lpstr>
      <vt:lpstr>Παράδειγμα εντύπου οργανοληπτικής αξιολόγησης</vt:lpstr>
      <vt:lpstr>Παράδειγμα εντύπου οργανοληπτικής αξιολόγησης</vt:lpstr>
      <vt:lpstr>Βιβλιογραφία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mary</dc:creator>
  <cp:lastModifiedBy>VASIOU MARIA</cp:lastModifiedBy>
  <cp:revision>1</cp:revision>
  <dcterms:created xsi:type="dcterms:W3CDTF">2024-03-24T16:34:06Z</dcterms:created>
  <dcterms:modified xsi:type="dcterms:W3CDTF">2024-03-24T16:39:47Z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2022-12-24T00:00:00Z</vt:filetime>
  </property>
  <property fmtid="{D5CDD505-2E9C-101B-9397-08002B2CF9AE}" pid="3" name="Creator">
    <vt:lpwstr>Online2PDF.com</vt:lpwstr>
  </property>
  <property fmtid="{D5CDD505-2E9C-101B-9397-08002B2CF9AE}" pid="4" name="LastSaved">
    <vt:filetime>2022-12-24T00:00:00Z</vt:filetime>
  </property>
</Properties>
</file>