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264" r:id="rId6"/>
    <p:sldId id="258" r:id="rId7"/>
    <p:sldId id="259" r:id="rId8"/>
    <p:sldId id="265" r:id="rId9"/>
    <p:sldId id="261" r:id="rId1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621AAF-7A79-66A1-A880-78C681739E92}"/>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96BBE8CC-13F1-E895-4411-B432E10A5A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9BB7E517-02C5-E6FE-B1F5-0D3B5A19AAF3}"/>
              </a:ext>
            </a:extLst>
          </p:cNvPr>
          <p:cNvSpPr>
            <a:spLocks noGrp="1"/>
          </p:cNvSpPr>
          <p:nvPr>
            <p:ph type="dt" sz="half" idx="10"/>
          </p:nvPr>
        </p:nvSpPr>
        <p:spPr/>
        <p:txBody>
          <a:bodyPr/>
          <a:lstStyle/>
          <a:p>
            <a:fld id="{04293EE3-EE88-41CD-9108-B5B36145E523}" type="datetimeFigureOut">
              <a:rPr lang="el-GR" smtClean="0"/>
              <a:t>10/3/2024</a:t>
            </a:fld>
            <a:endParaRPr lang="el-GR"/>
          </a:p>
        </p:txBody>
      </p:sp>
      <p:sp>
        <p:nvSpPr>
          <p:cNvPr id="5" name="Θέση υποσέλιδου 4">
            <a:extLst>
              <a:ext uri="{FF2B5EF4-FFF2-40B4-BE49-F238E27FC236}">
                <a16:creationId xmlns:a16="http://schemas.microsoft.com/office/drawing/2014/main" id="{3488C264-1991-402C-58CA-00A77DF6C20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21B47F3-F28B-A94A-FBE6-004D3286406C}"/>
              </a:ext>
            </a:extLst>
          </p:cNvPr>
          <p:cNvSpPr>
            <a:spLocks noGrp="1"/>
          </p:cNvSpPr>
          <p:nvPr>
            <p:ph type="sldNum" sz="quarter" idx="12"/>
          </p:nvPr>
        </p:nvSpPr>
        <p:spPr/>
        <p:txBody>
          <a:bodyPr/>
          <a:lstStyle/>
          <a:p>
            <a:fld id="{F7CDAFCA-9EA4-48A3-944C-61C6CE13E03E}" type="slidenum">
              <a:rPr lang="el-GR" smtClean="0"/>
              <a:t>‹#›</a:t>
            </a:fld>
            <a:endParaRPr lang="el-GR"/>
          </a:p>
        </p:txBody>
      </p:sp>
    </p:spTree>
    <p:extLst>
      <p:ext uri="{BB962C8B-B14F-4D97-AF65-F5344CB8AC3E}">
        <p14:creationId xmlns:p14="http://schemas.microsoft.com/office/powerpoint/2010/main" val="500953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E58716-18E4-C782-4BBA-DA2EC9A38AC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E6FFA033-9A54-DD65-9F58-91925669004B}"/>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915B72E-CED9-5EAE-253D-D327ECAED2F3}"/>
              </a:ext>
            </a:extLst>
          </p:cNvPr>
          <p:cNvSpPr>
            <a:spLocks noGrp="1"/>
          </p:cNvSpPr>
          <p:nvPr>
            <p:ph type="dt" sz="half" idx="10"/>
          </p:nvPr>
        </p:nvSpPr>
        <p:spPr/>
        <p:txBody>
          <a:bodyPr/>
          <a:lstStyle/>
          <a:p>
            <a:fld id="{04293EE3-EE88-41CD-9108-B5B36145E523}" type="datetimeFigureOut">
              <a:rPr lang="el-GR" smtClean="0"/>
              <a:t>10/3/2024</a:t>
            </a:fld>
            <a:endParaRPr lang="el-GR"/>
          </a:p>
        </p:txBody>
      </p:sp>
      <p:sp>
        <p:nvSpPr>
          <p:cNvPr id="5" name="Θέση υποσέλιδου 4">
            <a:extLst>
              <a:ext uri="{FF2B5EF4-FFF2-40B4-BE49-F238E27FC236}">
                <a16:creationId xmlns:a16="http://schemas.microsoft.com/office/drawing/2014/main" id="{17D5F065-7F30-BF19-1851-D1D48F431F1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7BE9628-8A33-D1C5-E3FA-070D9E7CF36D}"/>
              </a:ext>
            </a:extLst>
          </p:cNvPr>
          <p:cNvSpPr>
            <a:spLocks noGrp="1"/>
          </p:cNvSpPr>
          <p:nvPr>
            <p:ph type="sldNum" sz="quarter" idx="12"/>
          </p:nvPr>
        </p:nvSpPr>
        <p:spPr/>
        <p:txBody>
          <a:bodyPr/>
          <a:lstStyle/>
          <a:p>
            <a:fld id="{F7CDAFCA-9EA4-48A3-944C-61C6CE13E03E}" type="slidenum">
              <a:rPr lang="el-GR" smtClean="0"/>
              <a:t>‹#›</a:t>
            </a:fld>
            <a:endParaRPr lang="el-GR"/>
          </a:p>
        </p:txBody>
      </p:sp>
    </p:spTree>
    <p:extLst>
      <p:ext uri="{BB962C8B-B14F-4D97-AF65-F5344CB8AC3E}">
        <p14:creationId xmlns:p14="http://schemas.microsoft.com/office/powerpoint/2010/main" val="1335541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3DADD2DB-F76B-E67C-8128-2D0DBA4384B8}"/>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0D93620-37DA-FCA3-4CCC-3ECE83DA35D7}"/>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7E3560B-1950-8BF6-BB8D-EBF65A92DB53}"/>
              </a:ext>
            </a:extLst>
          </p:cNvPr>
          <p:cNvSpPr>
            <a:spLocks noGrp="1"/>
          </p:cNvSpPr>
          <p:nvPr>
            <p:ph type="dt" sz="half" idx="10"/>
          </p:nvPr>
        </p:nvSpPr>
        <p:spPr/>
        <p:txBody>
          <a:bodyPr/>
          <a:lstStyle/>
          <a:p>
            <a:fld id="{04293EE3-EE88-41CD-9108-B5B36145E523}" type="datetimeFigureOut">
              <a:rPr lang="el-GR" smtClean="0"/>
              <a:t>10/3/2024</a:t>
            </a:fld>
            <a:endParaRPr lang="el-GR"/>
          </a:p>
        </p:txBody>
      </p:sp>
      <p:sp>
        <p:nvSpPr>
          <p:cNvPr id="5" name="Θέση υποσέλιδου 4">
            <a:extLst>
              <a:ext uri="{FF2B5EF4-FFF2-40B4-BE49-F238E27FC236}">
                <a16:creationId xmlns:a16="http://schemas.microsoft.com/office/drawing/2014/main" id="{3461947E-4654-9796-BCBE-B79F2AED8E7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B9C3EF9-D955-C776-E50E-DF2F5410EF61}"/>
              </a:ext>
            </a:extLst>
          </p:cNvPr>
          <p:cNvSpPr>
            <a:spLocks noGrp="1"/>
          </p:cNvSpPr>
          <p:nvPr>
            <p:ph type="sldNum" sz="quarter" idx="12"/>
          </p:nvPr>
        </p:nvSpPr>
        <p:spPr/>
        <p:txBody>
          <a:bodyPr/>
          <a:lstStyle/>
          <a:p>
            <a:fld id="{F7CDAFCA-9EA4-48A3-944C-61C6CE13E03E}" type="slidenum">
              <a:rPr lang="el-GR" smtClean="0"/>
              <a:t>‹#›</a:t>
            </a:fld>
            <a:endParaRPr lang="el-GR"/>
          </a:p>
        </p:txBody>
      </p:sp>
    </p:spTree>
    <p:extLst>
      <p:ext uri="{BB962C8B-B14F-4D97-AF65-F5344CB8AC3E}">
        <p14:creationId xmlns:p14="http://schemas.microsoft.com/office/powerpoint/2010/main" val="2174195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2835E2-B6A3-EDE6-01D9-9FEBB0971D8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5F699F6-5CDD-8438-2C7A-709150F924CD}"/>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5E3B149-6D43-D529-E4C2-C6B6D60FD7BD}"/>
              </a:ext>
            </a:extLst>
          </p:cNvPr>
          <p:cNvSpPr>
            <a:spLocks noGrp="1"/>
          </p:cNvSpPr>
          <p:nvPr>
            <p:ph type="dt" sz="half" idx="10"/>
          </p:nvPr>
        </p:nvSpPr>
        <p:spPr/>
        <p:txBody>
          <a:bodyPr/>
          <a:lstStyle/>
          <a:p>
            <a:fld id="{04293EE3-EE88-41CD-9108-B5B36145E523}" type="datetimeFigureOut">
              <a:rPr lang="el-GR" smtClean="0"/>
              <a:t>10/3/2024</a:t>
            </a:fld>
            <a:endParaRPr lang="el-GR"/>
          </a:p>
        </p:txBody>
      </p:sp>
      <p:sp>
        <p:nvSpPr>
          <p:cNvPr id="5" name="Θέση υποσέλιδου 4">
            <a:extLst>
              <a:ext uri="{FF2B5EF4-FFF2-40B4-BE49-F238E27FC236}">
                <a16:creationId xmlns:a16="http://schemas.microsoft.com/office/drawing/2014/main" id="{1F0351AF-585F-C036-7390-FA3ED496112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E59FF4E-78AE-CE75-0EA6-4BFAB2002413}"/>
              </a:ext>
            </a:extLst>
          </p:cNvPr>
          <p:cNvSpPr>
            <a:spLocks noGrp="1"/>
          </p:cNvSpPr>
          <p:nvPr>
            <p:ph type="sldNum" sz="quarter" idx="12"/>
          </p:nvPr>
        </p:nvSpPr>
        <p:spPr/>
        <p:txBody>
          <a:bodyPr/>
          <a:lstStyle/>
          <a:p>
            <a:fld id="{F7CDAFCA-9EA4-48A3-944C-61C6CE13E03E}" type="slidenum">
              <a:rPr lang="el-GR" smtClean="0"/>
              <a:t>‹#›</a:t>
            </a:fld>
            <a:endParaRPr lang="el-GR"/>
          </a:p>
        </p:txBody>
      </p:sp>
    </p:spTree>
    <p:extLst>
      <p:ext uri="{BB962C8B-B14F-4D97-AF65-F5344CB8AC3E}">
        <p14:creationId xmlns:p14="http://schemas.microsoft.com/office/powerpoint/2010/main" val="859558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AC1B49-D56A-DD2A-C14D-EEBB4F923649}"/>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E65A67F-833B-B0F7-22AC-1DF69AFD6CD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B1D7FB1D-0E90-F825-E680-44558966513C}"/>
              </a:ext>
            </a:extLst>
          </p:cNvPr>
          <p:cNvSpPr>
            <a:spLocks noGrp="1"/>
          </p:cNvSpPr>
          <p:nvPr>
            <p:ph type="dt" sz="half" idx="10"/>
          </p:nvPr>
        </p:nvSpPr>
        <p:spPr/>
        <p:txBody>
          <a:bodyPr/>
          <a:lstStyle/>
          <a:p>
            <a:fld id="{04293EE3-EE88-41CD-9108-B5B36145E523}" type="datetimeFigureOut">
              <a:rPr lang="el-GR" smtClean="0"/>
              <a:t>10/3/2024</a:t>
            </a:fld>
            <a:endParaRPr lang="el-GR"/>
          </a:p>
        </p:txBody>
      </p:sp>
      <p:sp>
        <p:nvSpPr>
          <p:cNvPr id="5" name="Θέση υποσέλιδου 4">
            <a:extLst>
              <a:ext uri="{FF2B5EF4-FFF2-40B4-BE49-F238E27FC236}">
                <a16:creationId xmlns:a16="http://schemas.microsoft.com/office/drawing/2014/main" id="{34ED490D-153F-1B41-A8DB-B0BC6D52BDF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EBC7261-AC77-86EA-1B22-59AEA9B1F948}"/>
              </a:ext>
            </a:extLst>
          </p:cNvPr>
          <p:cNvSpPr>
            <a:spLocks noGrp="1"/>
          </p:cNvSpPr>
          <p:nvPr>
            <p:ph type="sldNum" sz="quarter" idx="12"/>
          </p:nvPr>
        </p:nvSpPr>
        <p:spPr/>
        <p:txBody>
          <a:bodyPr/>
          <a:lstStyle/>
          <a:p>
            <a:fld id="{F7CDAFCA-9EA4-48A3-944C-61C6CE13E03E}" type="slidenum">
              <a:rPr lang="el-GR" smtClean="0"/>
              <a:t>‹#›</a:t>
            </a:fld>
            <a:endParaRPr lang="el-GR"/>
          </a:p>
        </p:txBody>
      </p:sp>
    </p:spTree>
    <p:extLst>
      <p:ext uri="{BB962C8B-B14F-4D97-AF65-F5344CB8AC3E}">
        <p14:creationId xmlns:p14="http://schemas.microsoft.com/office/powerpoint/2010/main" val="1817403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3F99E6-042C-B120-ABE2-A4AFB3AB00F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2115F13F-7D34-3D5F-A0D3-F392DA16299D}"/>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51B7E578-7D93-3B5B-DBD6-4AF7FA43E229}"/>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B953540F-F07B-479B-0B15-DBA3B2C442FC}"/>
              </a:ext>
            </a:extLst>
          </p:cNvPr>
          <p:cNvSpPr>
            <a:spLocks noGrp="1"/>
          </p:cNvSpPr>
          <p:nvPr>
            <p:ph type="dt" sz="half" idx="10"/>
          </p:nvPr>
        </p:nvSpPr>
        <p:spPr/>
        <p:txBody>
          <a:bodyPr/>
          <a:lstStyle/>
          <a:p>
            <a:fld id="{04293EE3-EE88-41CD-9108-B5B36145E523}" type="datetimeFigureOut">
              <a:rPr lang="el-GR" smtClean="0"/>
              <a:t>10/3/2024</a:t>
            </a:fld>
            <a:endParaRPr lang="el-GR"/>
          </a:p>
        </p:txBody>
      </p:sp>
      <p:sp>
        <p:nvSpPr>
          <p:cNvPr id="6" name="Θέση υποσέλιδου 5">
            <a:extLst>
              <a:ext uri="{FF2B5EF4-FFF2-40B4-BE49-F238E27FC236}">
                <a16:creationId xmlns:a16="http://schemas.microsoft.com/office/drawing/2014/main" id="{334CFC39-8742-A1E1-C978-7026FA6619A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97337C0-8F0C-DF9C-DBA1-6F918FC21F91}"/>
              </a:ext>
            </a:extLst>
          </p:cNvPr>
          <p:cNvSpPr>
            <a:spLocks noGrp="1"/>
          </p:cNvSpPr>
          <p:nvPr>
            <p:ph type="sldNum" sz="quarter" idx="12"/>
          </p:nvPr>
        </p:nvSpPr>
        <p:spPr/>
        <p:txBody>
          <a:bodyPr/>
          <a:lstStyle/>
          <a:p>
            <a:fld id="{F7CDAFCA-9EA4-48A3-944C-61C6CE13E03E}" type="slidenum">
              <a:rPr lang="el-GR" smtClean="0"/>
              <a:t>‹#›</a:t>
            </a:fld>
            <a:endParaRPr lang="el-GR"/>
          </a:p>
        </p:txBody>
      </p:sp>
    </p:spTree>
    <p:extLst>
      <p:ext uri="{BB962C8B-B14F-4D97-AF65-F5344CB8AC3E}">
        <p14:creationId xmlns:p14="http://schemas.microsoft.com/office/powerpoint/2010/main" val="168926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83EFDA-D57C-B43C-5DA8-171412EA248B}"/>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72C134A-385E-E01E-119B-25E0C1FC5E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CE49B21A-7097-CAE2-98F0-D6A79E5B16B6}"/>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84F89B8E-0E1D-5727-E508-870D06F4BB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4B947312-DFA5-FC4D-7C2A-FEC95D612608}"/>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3B2F37AD-F4D3-F866-8193-86CA1DE33A86}"/>
              </a:ext>
            </a:extLst>
          </p:cNvPr>
          <p:cNvSpPr>
            <a:spLocks noGrp="1"/>
          </p:cNvSpPr>
          <p:nvPr>
            <p:ph type="dt" sz="half" idx="10"/>
          </p:nvPr>
        </p:nvSpPr>
        <p:spPr/>
        <p:txBody>
          <a:bodyPr/>
          <a:lstStyle/>
          <a:p>
            <a:fld id="{04293EE3-EE88-41CD-9108-B5B36145E523}" type="datetimeFigureOut">
              <a:rPr lang="el-GR" smtClean="0"/>
              <a:t>10/3/2024</a:t>
            </a:fld>
            <a:endParaRPr lang="el-GR"/>
          </a:p>
        </p:txBody>
      </p:sp>
      <p:sp>
        <p:nvSpPr>
          <p:cNvPr id="8" name="Θέση υποσέλιδου 7">
            <a:extLst>
              <a:ext uri="{FF2B5EF4-FFF2-40B4-BE49-F238E27FC236}">
                <a16:creationId xmlns:a16="http://schemas.microsoft.com/office/drawing/2014/main" id="{FE736DC0-2910-8980-4832-C632BFA7CF36}"/>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67C221CA-C1B2-C3BF-36B7-9AFBB8D1A7F0}"/>
              </a:ext>
            </a:extLst>
          </p:cNvPr>
          <p:cNvSpPr>
            <a:spLocks noGrp="1"/>
          </p:cNvSpPr>
          <p:nvPr>
            <p:ph type="sldNum" sz="quarter" idx="12"/>
          </p:nvPr>
        </p:nvSpPr>
        <p:spPr/>
        <p:txBody>
          <a:bodyPr/>
          <a:lstStyle/>
          <a:p>
            <a:fld id="{F7CDAFCA-9EA4-48A3-944C-61C6CE13E03E}" type="slidenum">
              <a:rPr lang="el-GR" smtClean="0"/>
              <a:t>‹#›</a:t>
            </a:fld>
            <a:endParaRPr lang="el-GR"/>
          </a:p>
        </p:txBody>
      </p:sp>
    </p:spTree>
    <p:extLst>
      <p:ext uri="{BB962C8B-B14F-4D97-AF65-F5344CB8AC3E}">
        <p14:creationId xmlns:p14="http://schemas.microsoft.com/office/powerpoint/2010/main" val="984657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23F22D-7D86-7E7E-8836-00F05E26D83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AB2AC86F-673A-C8F8-EBB9-C8337A6FED5E}"/>
              </a:ext>
            </a:extLst>
          </p:cNvPr>
          <p:cNvSpPr>
            <a:spLocks noGrp="1"/>
          </p:cNvSpPr>
          <p:nvPr>
            <p:ph type="dt" sz="half" idx="10"/>
          </p:nvPr>
        </p:nvSpPr>
        <p:spPr/>
        <p:txBody>
          <a:bodyPr/>
          <a:lstStyle/>
          <a:p>
            <a:fld id="{04293EE3-EE88-41CD-9108-B5B36145E523}" type="datetimeFigureOut">
              <a:rPr lang="el-GR" smtClean="0"/>
              <a:t>10/3/2024</a:t>
            </a:fld>
            <a:endParaRPr lang="el-GR"/>
          </a:p>
        </p:txBody>
      </p:sp>
      <p:sp>
        <p:nvSpPr>
          <p:cNvPr id="4" name="Θέση υποσέλιδου 3">
            <a:extLst>
              <a:ext uri="{FF2B5EF4-FFF2-40B4-BE49-F238E27FC236}">
                <a16:creationId xmlns:a16="http://schemas.microsoft.com/office/drawing/2014/main" id="{F988F9DD-9FD8-EA4D-F5A6-BC276377534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46258958-7E82-2D30-13CE-4F86B4841E1F}"/>
              </a:ext>
            </a:extLst>
          </p:cNvPr>
          <p:cNvSpPr>
            <a:spLocks noGrp="1"/>
          </p:cNvSpPr>
          <p:nvPr>
            <p:ph type="sldNum" sz="quarter" idx="12"/>
          </p:nvPr>
        </p:nvSpPr>
        <p:spPr/>
        <p:txBody>
          <a:bodyPr/>
          <a:lstStyle/>
          <a:p>
            <a:fld id="{F7CDAFCA-9EA4-48A3-944C-61C6CE13E03E}" type="slidenum">
              <a:rPr lang="el-GR" smtClean="0"/>
              <a:t>‹#›</a:t>
            </a:fld>
            <a:endParaRPr lang="el-GR"/>
          </a:p>
        </p:txBody>
      </p:sp>
    </p:spTree>
    <p:extLst>
      <p:ext uri="{BB962C8B-B14F-4D97-AF65-F5344CB8AC3E}">
        <p14:creationId xmlns:p14="http://schemas.microsoft.com/office/powerpoint/2010/main" val="3215798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0AC26516-406C-9598-D49E-3077F13562A7}"/>
              </a:ext>
            </a:extLst>
          </p:cNvPr>
          <p:cNvSpPr>
            <a:spLocks noGrp="1"/>
          </p:cNvSpPr>
          <p:nvPr>
            <p:ph type="dt" sz="half" idx="10"/>
          </p:nvPr>
        </p:nvSpPr>
        <p:spPr/>
        <p:txBody>
          <a:bodyPr/>
          <a:lstStyle/>
          <a:p>
            <a:fld id="{04293EE3-EE88-41CD-9108-B5B36145E523}" type="datetimeFigureOut">
              <a:rPr lang="el-GR" smtClean="0"/>
              <a:t>10/3/2024</a:t>
            </a:fld>
            <a:endParaRPr lang="el-GR"/>
          </a:p>
        </p:txBody>
      </p:sp>
      <p:sp>
        <p:nvSpPr>
          <p:cNvPr id="3" name="Θέση υποσέλιδου 2">
            <a:extLst>
              <a:ext uri="{FF2B5EF4-FFF2-40B4-BE49-F238E27FC236}">
                <a16:creationId xmlns:a16="http://schemas.microsoft.com/office/drawing/2014/main" id="{22E4E6DA-E794-62D8-B281-41C93AEE9E24}"/>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B36EBF77-9452-D941-F3CC-323FA82D52DC}"/>
              </a:ext>
            </a:extLst>
          </p:cNvPr>
          <p:cNvSpPr>
            <a:spLocks noGrp="1"/>
          </p:cNvSpPr>
          <p:nvPr>
            <p:ph type="sldNum" sz="quarter" idx="12"/>
          </p:nvPr>
        </p:nvSpPr>
        <p:spPr/>
        <p:txBody>
          <a:bodyPr/>
          <a:lstStyle/>
          <a:p>
            <a:fld id="{F7CDAFCA-9EA4-48A3-944C-61C6CE13E03E}" type="slidenum">
              <a:rPr lang="el-GR" smtClean="0"/>
              <a:t>‹#›</a:t>
            </a:fld>
            <a:endParaRPr lang="el-GR"/>
          </a:p>
        </p:txBody>
      </p:sp>
    </p:spTree>
    <p:extLst>
      <p:ext uri="{BB962C8B-B14F-4D97-AF65-F5344CB8AC3E}">
        <p14:creationId xmlns:p14="http://schemas.microsoft.com/office/powerpoint/2010/main" val="1657337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F334F1-EEED-235E-741A-76964516E82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8A3E4F1-12D8-8EED-A73E-40D75B300B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49BC4933-5BBB-A724-09EA-127299997F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C35B5181-0BC6-89D1-850B-499C281AEB87}"/>
              </a:ext>
            </a:extLst>
          </p:cNvPr>
          <p:cNvSpPr>
            <a:spLocks noGrp="1"/>
          </p:cNvSpPr>
          <p:nvPr>
            <p:ph type="dt" sz="half" idx="10"/>
          </p:nvPr>
        </p:nvSpPr>
        <p:spPr/>
        <p:txBody>
          <a:bodyPr/>
          <a:lstStyle/>
          <a:p>
            <a:fld id="{04293EE3-EE88-41CD-9108-B5B36145E523}" type="datetimeFigureOut">
              <a:rPr lang="el-GR" smtClean="0"/>
              <a:t>10/3/2024</a:t>
            </a:fld>
            <a:endParaRPr lang="el-GR"/>
          </a:p>
        </p:txBody>
      </p:sp>
      <p:sp>
        <p:nvSpPr>
          <p:cNvPr id="6" name="Θέση υποσέλιδου 5">
            <a:extLst>
              <a:ext uri="{FF2B5EF4-FFF2-40B4-BE49-F238E27FC236}">
                <a16:creationId xmlns:a16="http://schemas.microsoft.com/office/drawing/2014/main" id="{C10F2D95-3089-F57B-51A8-39EB9F7D254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3B0269F-DD28-547E-8D02-075DFDD1B40E}"/>
              </a:ext>
            </a:extLst>
          </p:cNvPr>
          <p:cNvSpPr>
            <a:spLocks noGrp="1"/>
          </p:cNvSpPr>
          <p:nvPr>
            <p:ph type="sldNum" sz="quarter" idx="12"/>
          </p:nvPr>
        </p:nvSpPr>
        <p:spPr/>
        <p:txBody>
          <a:bodyPr/>
          <a:lstStyle/>
          <a:p>
            <a:fld id="{F7CDAFCA-9EA4-48A3-944C-61C6CE13E03E}" type="slidenum">
              <a:rPr lang="el-GR" smtClean="0"/>
              <a:t>‹#›</a:t>
            </a:fld>
            <a:endParaRPr lang="el-GR"/>
          </a:p>
        </p:txBody>
      </p:sp>
    </p:spTree>
    <p:extLst>
      <p:ext uri="{BB962C8B-B14F-4D97-AF65-F5344CB8AC3E}">
        <p14:creationId xmlns:p14="http://schemas.microsoft.com/office/powerpoint/2010/main" val="122517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364BBE-BA10-5758-B1E0-ACB59177542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808420BC-DDCB-2658-59C4-F9CFF90FC2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F7639CB0-041F-AFB9-14A8-7360091D7A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69F23A8-5D4F-94BF-0F0C-3E7162E1E79A}"/>
              </a:ext>
            </a:extLst>
          </p:cNvPr>
          <p:cNvSpPr>
            <a:spLocks noGrp="1"/>
          </p:cNvSpPr>
          <p:nvPr>
            <p:ph type="dt" sz="half" idx="10"/>
          </p:nvPr>
        </p:nvSpPr>
        <p:spPr/>
        <p:txBody>
          <a:bodyPr/>
          <a:lstStyle/>
          <a:p>
            <a:fld id="{04293EE3-EE88-41CD-9108-B5B36145E523}" type="datetimeFigureOut">
              <a:rPr lang="el-GR" smtClean="0"/>
              <a:t>10/3/2024</a:t>
            </a:fld>
            <a:endParaRPr lang="el-GR"/>
          </a:p>
        </p:txBody>
      </p:sp>
      <p:sp>
        <p:nvSpPr>
          <p:cNvPr id="6" name="Θέση υποσέλιδου 5">
            <a:extLst>
              <a:ext uri="{FF2B5EF4-FFF2-40B4-BE49-F238E27FC236}">
                <a16:creationId xmlns:a16="http://schemas.microsoft.com/office/drawing/2014/main" id="{17DCA48B-1C81-8856-2B85-ACC34BC9E6A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DDDF79B-7FA0-D6A0-F40A-4BDC2AFDAC47}"/>
              </a:ext>
            </a:extLst>
          </p:cNvPr>
          <p:cNvSpPr>
            <a:spLocks noGrp="1"/>
          </p:cNvSpPr>
          <p:nvPr>
            <p:ph type="sldNum" sz="quarter" idx="12"/>
          </p:nvPr>
        </p:nvSpPr>
        <p:spPr/>
        <p:txBody>
          <a:bodyPr/>
          <a:lstStyle/>
          <a:p>
            <a:fld id="{F7CDAFCA-9EA4-48A3-944C-61C6CE13E03E}" type="slidenum">
              <a:rPr lang="el-GR" smtClean="0"/>
              <a:t>‹#›</a:t>
            </a:fld>
            <a:endParaRPr lang="el-GR"/>
          </a:p>
        </p:txBody>
      </p:sp>
    </p:spTree>
    <p:extLst>
      <p:ext uri="{BB962C8B-B14F-4D97-AF65-F5344CB8AC3E}">
        <p14:creationId xmlns:p14="http://schemas.microsoft.com/office/powerpoint/2010/main" val="4012962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06A6651C-BFC8-7C96-AFA8-9F7F3B1D84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CFCCFD8-FF8D-3699-8CE1-0F0C732751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FCF09A0-DB2A-9AEE-48D2-8EC171552F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4293EE3-EE88-41CD-9108-B5B36145E523}" type="datetimeFigureOut">
              <a:rPr lang="el-GR" smtClean="0"/>
              <a:t>10/3/2024</a:t>
            </a:fld>
            <a:endParaRPr lang="el-GR"/>
          </a:p>
        </p:txBody>
      </p:sp>
      <p:sp>
        <p:nvSpPr>
          <p:cNvPr id="5" name="Θέση υποσέλιδου 4">
            <a:extLst>
              <a:ext uri="{FF2B5EF4-FFF2-40B4-BE49-F238E27FC236}">
                <a16:creationId xmlns:a16="http://schemas.microsoft.com/office/drawing/2014/main" id="{5FB05AEA-310A-5D89-1CEC-2C05DD5200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1B876C46-C166-0E70-2FCD-2890C17153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7CDAFCA-9EA4-48A3-944C-61C6CE13E03E}" type="slidenum">
              <a:rPr lang="el-GR" smtClean="0"/>
              <a:t>‹#›</a:t>
            </a:fld>
            <a:endParaRPr lang="el-GR"/>
          </a:p>
        </p:txBody>
      </p:sp>
    </p:spTree>
    <p:extLst>
      <p:ext uri="{BB962C8B-B14F-4D97-AF65-F5344CB8AC3E}">
        <p14:creationId xmlns:p14="http://schemas.microsoft.com/office/powerpoint/2010/main" val="34244663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houseofwine.gr/how/club/oinikoi-mythoi-tairiasma-faghtou-kai-krasiou/"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55A82F-E8A3-BBB6-FAB6-D9FC04723130}"/>
              </a:ext>
            </a:extLst>
          </p:cNvPr>
          <p:cNvSpPr>
            <a:spLocks noGrp="1"/>
          </p:cNvSpPr>
          <p:nvPr>
            <p:ph type="ctrTitle"/>
          </p:nvPr>
        </p:nvSpPr>
        <p:spPr>
          <a:xfrm>
            <a:off x="762001" y="1141711"/>
            <a:ext cx="3234466" cy="3474364"/>
          </a:xfrm>
        </p:spPr>
        <p:txBody>
          <a:bodyPr anchor="t">
            <a:normAutofit/>
          </a:bodyPr>
          <a:lstStyle/>
          <a:p>
            <a:pPr algn="l"/>
            <a:r>
              <a:rPr lang="el-GR" sz="3600"/>
              <a:t>Αντιστοιχία των φαγητών και κρασιών</a:t>
            </a:r>
          </a:p>
        </p:txBody>
      </p:sp>
      <p:sp>
        <p:nvSpPr>
          <p:cNvPr id="3" name="Υπότιτλος 2">
            <a:extLst>
              <a:ext uri="{FF2B5EF4-FFF2-40B4-BE49-F238E27FC236}">
                <a16:creationId xmlns:a16="http://schemas.microsoft.com/office/drawing/2014/main" id="{57B81041-6322-7FA1-C58C-1E135A8082FF}"/>
              </a:ext>
            </a:extLst>
          </p:cNvPr>
          <p:cNvSpPr>
            <a:spLocks noGrp="1"/>
          </p:cNvSpPr>
          <p:nvPr>
            <p:ph type="subTitle" idx="1"/>
          </p:nvPr>
        </p:nvSpPr>
        <p:spPr>
          <a:xfrm>
            <a:off x="762000" y="4096140"/>
            <a:ext cx="3234467" cy="1776626"/>
          </a:xfrm>
        </p:spPr>
        <p:txBody>
          <a:bodyPr anchor="b">
            <a:normAutofit fontScale="92500" lnSpcReduction="20000"/>
          </a:bodyPr>
          <a:lstStyle/>
          <a:p>
            <a:pPr algn="l"/>
            <a:r>
              <a:rPr lang="el-GR" sz="1800" dirty="0"/>
              <a:t>ΒΑΣΙΟΥ ΜΑΡΙΑ ΓΕΩΠΟΝΟΣ</a:t>
            </a:r>
          </a:p>
          <a:p>
            <a:pPr algn="l"/>
            <a:r>
              <a:rPr lang="el-GR" sz="1800" dirty="0"/>
              <a:t> </a:t>
            </a:r>
            <a:r>
              <a:rPr lang="el-GR" sz="1800" dirty="0" err="1"/>
              <a:t>M.Sc</a:t>
            </a:r>
            <a:r>
              <a:rPr lang="el-GR" sz="1800" dirty="0"/>
              <a:t>. ΕΠΙΣΤΗΜΗΣ ΦΥΤΙΚΗΣ ΠΑΡΑΓΩΓΗΣ ΓΕΩΠΟΝΙΚΟ ΠΑΝ/ΜΙΟ ΑΘΗΝΩΝ</a:t>
            </a:r>
          </a:p>
          <a:p>
            <a:pPr algn="l"/>
            <a:r>
              <a:rPr lang="el-GR" sz="1800" dirty="0" err="1"/>
              <a:t>M.Sc</a:t>
            </a:r>
            <a:r>
              <a:rPr lang="el-GR" sz="1800" dirty="0"/>
              <a:t>. ΕΚΠΑΙΔΕΥΣΗ ΓΙΑ ΤΗΝ ΑΕΙΦΟΡΙΑ &amp; ΤΟ ΠΕΡΙΒΑΛΛΟΝ ΠΑΝ/ΜΙΟ ΘΕΣΣΑΛΙΑΣ </a:t>
            </a:r>
          </a:p>
          <a:p>
            <a:pPr algn="l"/>
            <a:endParaRPr lang="el-GR" sz="1800" dirty="0"/>
          </a:p>
        </p:txBody>
      </p:sp>
      <p:cxnSp>
        <p:nvCxnSpPr>
          <p:cNvPr id="9" name="Straight Connector 8">
            <a:extLst>
              <a:ext uri="{FF2B5EF4-FFF2-40B4-BE49-F238E27FC236}">
                <a16:creationId xmlns:a16="http://schemas.microsoft.com/office/drawing/2014/main" id="{33193FD5-6A49-7562-EA76-F15D42E1580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5140"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4" name="Εικόνα 3">
            <a:extLst>
              <a:ext uri="{FF2B5EF4-FFF2-40B4-BE49-F238E27FC236}">
                <a16:creationId xmlns:a16="http://schemas.microsoft.com/office/drawing/2014/main" id="{31CF80CB-9407-E973-AB2B-BD62B2FD7DEF}"/>
              </a:ext>
            </a:extLst>
          </p:cNvPr>
          <p:cNvPicPr>
            <a:picLocks noChangeAspect="1"/>
          </p:cNvPicPr>
          <p:nvPr/>
        </p:nvPicPr>
        <p:blipFill>
          <a:blip r:embed="rId2"/>
          <a:stretch>
            <a:fillRect/>
          </a:stretch>
        </p:blipFill>
        <p:spPr>
          <a:xfrm>
            <a:off x="4615543" y="1335745"/>
            <a:ext cx="6711317" cy="4206388"/>
          </a:xfrm>
          <a:prstGeom prst="rect">
            <a:avLst/>
          </a:prstGeom>
        </p:spPr>
      </p:pic>
    </p:spTree>
    <p:extLst>
      <p:ext uri="{BB962C8B-B14F-4D97-AF65-F5344CB8AC3E}">
        <p14:creationId xmlns:p14="http://schemas.microsoft.com/office/powerpoint/2010/main" val="1297276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D0D3B3-29BE-7330-BB63-38C02B0B56F7}"/>
              </a:ext>
            </a:extLst>
          </p:cNvPr>
          <p:cNvSpPr>
            <a:spLocks noGrp="1"/>
          </p:cNvSpPr>
          <p:nvPr>
            <p:ph type="title"/>
          </p:nvPr>
        </p:nvSpPr>
        <p:spPr/>
        <p:txBody>
          <a:bodyPr/>
          <a:lstStyle/>
          <a:p>
            <a:r>
              <a:rPr lang="el-GR" dirty="0"/>
              <a:t>Γιατί είναι σημαντικός ο σωστός συνδυασμός;</a:t>
            </a:r>
          </a:p>
        </p:txBody>
      </p:sp>
      <p:sp>
        <p:nvSpPr>
          <p:cNvPr id="3" name="Θέση περιεχομένου 2">
            <a:extLst>
              <a:ext uri="{FF2B5EF4-FFF2-40B4-BE49-F238E27FC236}">
                <a16:creationId xmlns:a16="http://schemas.microsoft.com/office/drawing/2014/main" id="{BDA885C9-680B-B0C2-12D8-F6D448E6D245}"/>
              </a:ext>
            </a:extLst>
          </p:cNvPr>
          <p:cNvSpPr>
            <a:spLocks noGrp="1"/>
          </p:cNvSpPr>
          <p:nvPr>
            <p:ph idx="1"/>
          </p:nvPr>
        </p:nvSpPr>
        <p:spPr/>
        <p:txBody>
          <a:bodyPr>
            <a:normAutofit fontScale="85000" lnSpcReduction="20000"/>
          </a:bodyPr>
          <a:lstStyle/>
          <a:p>
            <a:r>
              <a:rPr lang="el-GR" dirty="0"/>
              <a:t>Όταν καταναλώνουμε ένα κρασί με το γεύμα μας, δημιουργούμε μια ισορροπία στην οποία τόσο οι τροφές όσο και το κρασί ανταγωνίζονται για την προσοχή μας. </a:t>
            </a:r>
          </a:p>
          <a:p>
            <a:r>
              <a:rPr lang="el-GR" dirty="0"/>
              <a:t>Τα κρασιά παρόμοιου βάρους και γεύσης εξισορροπούν τις γεύσεις των φαγητών. </a:t>
            </a:r>
          </a:p>
          <a:p>
            <a:r>
              <a:rPr lang="el-GR" dirty="0"/>
              <a:t>Όταν ένα είναι πιο βαρύ ή έχει πιο έντονη γεύση, μας αποσπά την προσοχή από το ελαφρύτερο, με αποτέλεσμα να μην απολαμβάνουμε το αποτέλεσμα. </a:t>
            </a:r>
          </a:p>
          <a:p>
            <a:r>
              <a:rPr lang="el-GR" dirty="0"/>
              <a:t>Το σωστό είναι να μην υπερτερεί ένα στοιχείο έναντι ενός άλλου και να επιτρέπει στις γεύσεις να αναμειγνύονται με τη σωστή ισορροπία.</a:t>
            </a:r>
          </a:p>
          <a:p>
            <a:r>
              <a:rPr lang="el-GR" dirty="0"/>
              <a:t>Για παράδειγμα, ένα ελαφρύ πιάτο δεν θα μπορούσε να συνδυαστεί με ένα έντονο κρασί που έχει </a:t>
            </a:r>
            <a:r>
              <a:rPr lang="el-GR" dirty="0" err="1"/>
              <a:t>τανίνες</a:t>
            </a:r>
            <a:r>
              <a:rPr lang="el-GR" dirty="0"/>
              <a:t> ή έχει έντονο σώμα. Αν ένα πιάτο έχει έντονα στοιχεία οξύτητας, θα είναι ένα εκπληκτικό ταίρι για κρασιά που έχουν αντίστοιχα υψηλά επίπεδα οξύτητας.</a:t>
            </a:r>
          </a:p>
        </p:txBody>
      </p:sp>
    </p:spTree>
    <p:extLst>
      <p:ext uri="{BB962C8B-B14F-4D97-AF65-F5344CB8AC3E}">
        <p14:creationId xmlns:p14="http://schemas.microsoft.com/office/powerpoint/2010/main" val="3341013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2D5D5A-4C2C-C414-536B-B6614BE9DDD8}"/>
              </a:ext>
            </a:extLst>
          </p:cNvPr>
          <p:cNvSpPr>
            <a:spLocks noGrp="1"/>
          </p:cNvSpPr>
          <p:nvPr>
            <p:ph type="title"/>
          </p:nvPr>
        </p:nvSpPr>
        <p:spPr/>
        <p:txBody>
          <a:bodyPr/>
          <a:lstStyle/>
          <a:p>
            <a:r>
              <a:rPr lang="el-GR" dirty="0"/>
              <a:t>Βασικές αρχές για την σωστή επιλογή.</a:t>
            </a:r>
          </a:p>
        </p:txBody>
      </p:sp>
      <p:sp>
        <p:nvSpPr>
          <p:cNvPr id="3" name="Θέση περιεχομένου 2">
            <a:extLst>
              <a:ext uri="{FF2B5EF4-FFF2-40B4-BE49-F238E27FC236}">
                <a16:creationId xmlns:a16="http://schemas.microsoft.com/office/drawing/2014/main" id="{505FDD64-181F-EC33-35F0-F12C190FC3A1}"/>
              </a:ext>
            </a:extLst>
          </p:cNvPr>
          <p:cNvSpPr>
            <a:spLocks noGrp="1"/>
          </p:cNvSpPr>
          <p:nvPr>
            <p:ph idx="1"/>
          </p:nvPr>
        </p:nvSpPr>
        <p:spPr/>
        <p:txBody>
          <a:bodyPr>
            <a:normAutofit fontScale="92500" lnSpcReduction="10000"/>
          </a:bodyPr>
          <a:lstStyle/>
          <a:p>
            <a:pPr marL="0" indent="0">
              <a:buNone/>
            </a:pPr>
            <a:r>
              <a:rPr lang="el-GR" dirty="0"/>
              <a:t>Ο γνωστός παλιός κανόνας αναφέρει ότι</a:t>
            </a:r>
            <a:r>
              <a:rPr lang="en-US" dirty="0"/>
              <a:t>:</a:t>
            </a:r>
          </a:p>
          <a:p>
            <a:pPr>
              <a:buFont typeface="Wingdings" panose="05000000000000000000" pitchFamily="2" charset="2"/>
              <a:buChar char="q"/>
            </a:pPr>
            <a:r>
              <a:rPr lang="el-GR" dirty="0"/>
              <a:t>το κόκκινο κρασί είναι ιδανική για το κόκκινο κρέας</a:t>
            </a:r>
            <a:r>
              <a:rPr lang="en-US" dirty="0"/>
              <a:t> </a:t>
            </a:r>
            <a:r>
              <a:rPr lang="el-GR" dirty="0"/>
              <a:t>και το λευκό κρασί με λευκό κρέας κλπ. Σίγουρα υπάρχουν και εξαιρέσεις οι οποίες πηγάζουν από τον τρόπο παρασκευής των φαγητών.</a:t>
            </a:r>
          </a:p>
          <a:p>
            <a:endParaRPr lang="el-GR" dirty="0"/>
          </a:p>
          <a:p>
            <a:pPr>
              <a:buFont typeface="Wingdings" panose="05000000000000000000" pitchFamily="2" charset="2"/>
              <a:buChar char="q"/>
            </a:pPr>
            <a:r>
              <a:rPr lang="el-GR" dirty="0"/>
              <a:t>η πορεία του δείπνου καθορίζει και το κρασί της επιλογής, δηλαδή να </a:t>
            </a:r>
            <a:r>
              <a:rPr lang="el-GR" dirty="0" err="1"/>
              <a:t>ξεκινήσειμε</a:t>
            </a:r>
            <a:r>
              <a:rPr lang="el-GR" dirty="0"/>
              <a:t> λευκό κρασί και να καταλήγουμε στο κόκκινο κατ’ αντιστοιχία με την εκκίνηση από ελαφριά στα πιο βαριά πιάτα. Αυτό συνεπάγεται ότι για κάθε πιάτο χρειάζεται και διαφορετικό κρασί, κάτι που πολλές φορές δεν είναι τόσο πρακτικό. Επομένως, επιλέγει κανείς το κρασί το οποίο ταιριάζει με το πιάτο που τον ενδιαφέρει περισσότερο.</a:t>
            </a:r>
          </a:p>
        </p:txBody>
      </p:sp>
    </p:spTree>
    <p:extLst>
      <p:ext uri="{BB962C8B-B14F-4D97-AF65-F5344CB8AC3E}">
        <p14:creationId xmlns:p14="http://schemas.microsoft.com/office/powerpoint/2010/main" val="2788613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EEBB9E-B556-FD15-CBDD-50697A1AF04C}"/>
              </a:ext>
            </a:extLst>
          </p:cNvPr>
          <p:cNvSpPr>
            <a:spLocks noGrp="1"/>
          </p:cNvSpPr>
          <p:nvPr>
            <p:ph type="title"/>
          </p:nvPr>
        </p:nvSpPr>
        <p:spPr>
          <a:xfrm>
            <a:off x="838200" y="365126"/>
            <a:ext cx="10515600" cy="558606"/>
          </a:xfrm>
        </p:spPr>
        <p:txBody>
          <a:bodyPr>
            <a:normAutofit fontScale="90000"/>
          </a:bodyPr>
          <a:lstStyle/>
          <a:p>
            <a:r>
              <a:rPr lang="el-GR" dirty="0"/>
              <a:t>7 κανόνες</a:t>
            </a:r>
          </a:p>
        </p:txBody>
      </p:sp>
      <p:sp>
        <p:nvSpPr>
          <p:cNvPr id="3" name="Θέση περιεχομένου 2">
            <a:extLst>
              <a:ext uri="{FF2B5EF4-FFF2-40B4-BE49-F238E27FC236}">
                <a16:creationId xmlns:a16="http://schemas.microsoft.com/office/drawing/2014/main" id="{22D3F944-415A-7446-4F9A-F0DDE93AEC22}"/>
              </a:ext>
            </a:extLst>
          </p:cNvPr>
          <p:cNvSpPr>
            <a:spLocks noGrp="1"/>
          </p:cNvSpPr>
          <p:nvPr>
            <p:ph idx="1"/>
          </p:nvPr>
        </p:nvSpPr>
        <p:spPr>
          <a:xfrm>
            <a:off x="838200" y="839755"/>
            <a:ext cx="10515600" cy="5337209"/>
          </a:xfrm>
        </p:spPr>
        <p:txBody>
          <a:bodyPr>
            <a:normAutofit fontScale="62500" lnSpcReduction="20000"/>
          </a:bodyPr>
          <a:lstStyle/>
          <a:p>
            <a:pPr marL="0" indent="0">
              <a:buNone/>
            </a:pPr>
            <a:endParaRPr lang="el-GR" dirty="0"/>
          </a:p>
          <a:p>
            <a:pPr marL="0" indent="0">
              <a:buNone/>
            </a:pPr>
            <a:r>
              <a:rPr lang="el-GR" sz="3400" b="1" dirty="0"/>
              <a:t>Κανόνας 1</a:t>
            </a:r>
          </a:p>
          <a:p>
            <a:pPr marL="0" indent="0">
              <a:buNone/>
            </a:pPr>
            <a:r>
              <a:rPr lang="el-GR" sz="3400" dirty="0"/>
              <a:t>Προτιμήστε παρόμοιες γεύσεις. Οι παρόμοιες γεύσεις στο φαγητό και το κρασί αλληλοσυμπληρώνονται και δένουν αρμονικά μεταξύ τους.</a:t>
            </a:r>
          </a:p>
          <a:p>
            <a:pPr marL="0" indent="0">
              <a:buNone/>
            </a:pPr>
            <a:r>
              <a:rPr lang="el-GR" sz="3400" b="1" dirty="0"/>
              <a:t>Κανόνας 2</a:t>
            </a:r>
          </a:p>
          <a:p>
            <a:pPr marL="0" indent="0">
              <a:buNone/>
            </a:pPr>
            <a:r>
              <a:rPr lang="el-GR" sz="3400" dirty="0"/>
              <a:t>Επιλέξτε παρόμοια πυκνότητα και υφή. Τόσο τα φαγητά, όσο και το κρασί χαρακτηρίζονται από την υφή τους. Υπάρχουν ελαφριά, μέτρια και παχιά φαγητά. Αντίστοιχα τα κρασιά διαχωρίζονται σε ελαφρού, μέτριου ή γεμάτου σώματος ανάλογα με την υφή και την αίσθηση που αφήνουν στο στόμα. Συνδυάστε λοιπόν φαγητό και κρασί με αντίστοιχη πυκνότητα.</a:t>
            </a:r>
          </a:p>
          <a:p>
            <a:pPr marL="0" indent="0">
              <a:buNone/>
            </a:pPr>
            <a:r>
              <a:rPr lang="el-GR" sz="3400" b="1" dirty="0"/>
              <a:t>Κανόνας 3</a:t>
            </a:r>
          </a:p>
          <a:p>
            <a:pPr marL="0" indent="0">
              <a:buNone/>
            </a:pPr>
            <a:r>
              <a:rPr lang="el-GR" sz="3400" dirty="0"/>
              <a:t>Επιλέξτε παρόμοια επίπεδα γλυκύτητας. Ο γενικός κανόνας εδώ είναι ότι το κρασί πρέπει να είναι ίσης ή λίγο υψηλότερης γλυκύτητας από ότι το φαγητό.</a:t>
            </a:r>
          </a:p>
          <a:p>
            <a:pPr marL="0" indent="0">
              <a:buNone/>
            </a:pPr>
            <a:r>
              <a:rPr lang="el-GR" sz="3400" b="1" dirty="0"/>
              <a:t>Κανόνας 4</a:t>
            </a:r>
          </a:p>
          <a:p>
            <a:pPr marL="0" indent="0">
              <a:buNone/>
            </a:pPr>
            <a:r>
              <a:rPr lang="el-GR" sz="3400" dirty="0"/>
              <a:t>Το αλάτι και η οξύτητα θέλουν οξύτητα. Αλμυρά φαγητά και όξινα συνδυάζονται με αντίστοιχα όξινα κρασιά καθώς σε άλλη περίπτωση το κρασί θα φανεί πλαδαρό και άγευστο</a:t>
            </a:r>
            <a:r>
              <a:rPr lang="el-GR" dirty="0"/>
              <a:t>.</a:t>
            </a:r>
          </a:p>
          <a:p>
            <a:endParaRPr lang="el-GR" dirty="0"/>
          </a:p>
        </p:txBody>
      </p:sp>
    </p:spTree>
    <p:extLst>
      <p:ext uri="{BB962C8B-B14F-4D97-AF65-F5344CB8AC3E}">
        <p14:creationId xmlns:p14="http://schemas.microsoft.com/office/powerpoint/2010/main" val="224033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11FCD4-D889-6152-2BFE-32D992A564D0}"/>
              </a:ext>
            </a:extLst>
          </p:cNvPr>
          <p:cNvSpPr>
            <a:spLocks noGrp="1"/>
          </p:cNvSpPr>
          <p:nvPr>
            <p:ph type="title"/>
          </p:nvPr>
        </p:nvSpPr>
        <p:spPr>
          <a:xfrm>
            <a:off x="838200" y="365126"/>
            <a:ext cx="10515600" cy="745218"/>
          </a:xfrm>
        </p:spPr>
        <p:txBody>
          <a:bodyPr/>
          <a:lstStyle/>
          <a:p>
            <a:r>
              <a:rPr lang="el-GR" dirty="0"/>
              <a:t>7 κανόνες</a:t>
            </a:r>
          </a:p>
        </p:txBody>
      </p:sp>
      <p:sp>
        <p:nvSpPr>
          <p:cNvPr id="3" name="Θέση περιεχομένου 2">
            <a:extLst>
              <a:ext uri="{FF2B5EF4-FFF2-40B4-BE49-F238E27FC236}">
                <a16:creationId xmlns:a16="http://schemas.microsoft.com/office/drawing/2014/main" id="{D5092FFC-49A4-DD0C-F7AC-5D0006D65937}"/>
              </a:ext>
            </a:extLst>
          </p:cNvPr>
          <p:cNvSpPr>
            <a:spLocks noGrp="1"/>
          </p:cNvSpPr>
          <p:nvPr>
            <p:ph idx="1"/>
          </p:nvPr>
        </p:nvSpPr>
        <p:spPr>
          <a:xfrm>
            <a:off x="838200" y="1315616"/>
            <a:ext cx="10515600" cy="4861347"/>
          </a:xfrm>
        </p:spPr>
        <p:txBody>
          <a:bodyPr>
            <a:normAutofit fontScale="85000" lnSpcReduction="10000"/>
          </a:bodyPr>
          <a:lstStyle/>
          <a:p>
            <a:pPr marL="0" indent="0">
              <a:buNone/>
            </a:pPr>
            <a:r>
              <a:rPr lang="el-GR" b="1" dirty="0"/>
              <a:t>Κανόνας 5</a:t>
            </a:r>
          </a:p>
          <a:p>
            <a:pPr marL="0" indent="0">
              <a:buNone/>
            </a:pPr>
            <a:r>
              <a:rPr lang="el-GR" dirty="0"/>
              <a:t>Συνδυάστε με τη σάλτσα. Η σάλτσα που συνοδεύει το πιάτο είναι ένα σημαντικός παράγοντας στην επιλογή κρασιού. Μια ελαφριά σάλτσα λεμονιού ζητάει ένα Μοσχοφίλερο ή ένα </a:t>
            </a:r>
            <a:r>
              <a:rPr lang="el-GR" dirty="0" err="1"/>
              <a:t>Sauvignon</a:t>
            </a:r>
            <a:r>
              <a:rPr lang="el-GR" dirty="0"/>
              <a:t> </a:t>
            </a:r>
            <a:r>
              <a:rPr lang="el-GR" dirty="0" err="1"/>
              <a:t>Blanc</a:t>
            </a:r>
            <a:r>
              <a:rPr lang="el-GR" dirty="0"/>
              <a:t> ενώ μια λευκή σάλτσα ζυμαρικών συνδυάζεται καλύτερα με ένα </a:t>
            </a:r>
            <a:r>
              <a:rPr lang="el-GR" dirty="0" err="1"/>
              <a:t>chardonnay</a:t>
            </a:r>
            <a:r>
              <a:rPr lang="el-GR" dirty="0"/>
              <a:t> ή ένα </a:t>
            </a:r>
            <a:r>
              <a:rPr lang="el-GR" dirty="0" err="1"/>
              <a:t>Pinot</a:t>
            </a:r>
            <a:r>
              <a:rPr lang="el-GR" dirty="0"/>
              <a:t> </a:t>
            </a:r>
            <a:r>
              <a:rPr lang="el-GR" dirty="0" err="1"/>
              <a:t>Noir</a:t>
            </a:r>
            <a:r>
              <a:rPr lang="el-GR" dirty="0"/>
              <a:t>.</a:t>
            </a:r>
          </a:p>
          <a:p>
            <a:pPr marL="0" indent="0">
              <a:buNone/>
            </a:pPr>
            <a:r>
              <a:rPr lang="el-GR" b="1" dirty="0"/>
              <a:t>Κανόνας 6</a:t>
            </a:r>
          </a:p>
          <a:p>
            <a:pPr marL="0" indent="0">
              <a:buNone/>
            </a:pPr>
            <a:r>
              <a:rPr lang="el-GR" dirty="0"/>
              <a:t>Το καυτερό σβήνει με το γλυκό. Τα πικάντικα πιάτα συνδυάζονται καλύτερα με κρασιά με υπολειμματικά σάκχαρα. Η γλυκύτητα του κρασιού μετριάζει την καυτερή γεύση του φαγητού.</a:t>
            </a:r>
          </a:p>
          <a:p>
            <a:pPr marL="0" indent="0">
              <a:buNone/>
            </a:pPr>
            <a:r>
              <a:rPr lang="el-GR" b="1" dirty="0"/>
              <a:t>Κανόνας 7</a:t>
            </a:r>
          </a:p>
          <a:p>
            <a:pPr marL="0" indent="0">
              <a:buNone/>
            </a:pPr>
            <a:r>
              <a:rPr lang="el-GR" dirty="0"/>
              <a:t>Οι </a:t>
            </a:r>
            <a:r>
              <a:rPr lang="el-GR" dirty="0" err="1"/>
              <a:t>τανίνες</a:t>
            </a:r>
            <a:r>
              <a:rPr lang="el-GR" dirty="0"/>
              <a:t> θέλουν λιπαρότητα. Τα </a:t>
            </a:r>
            <a:r>
              <a:rPr lang="el-GR" dirty="0" err="1"/>
              <a:t>τανικά</a:t>
            </a:r>
            <a:r>
              <a:rPr lang="el-GR" dirty="0"/>
              <a:t> κρασιά καθαρίζουν το στόμα από τη λιπαρότητα του φαγητού και για αυτό αποτελούν ιδανικό συνδυασμό. </a:t>
            </a:r>
            <a:r>
              <a:rPr lang="el-GR" dirty="0" err="1"/>
              <a:t>Ξινόμαυρο</a:t>
            </a:r>
            <a:r>
              <a:rPr lang="el-GR" dirty="0"/>
              <a:t>, </a:t>
            </a:r>
            <a:r>
              <a:rPr lang="el-GR" dirty="0" err="1"/>
              <a:t>Cabernet</a:t>
            </a:r>
            <a:r>
              <a:rPr lang="el-GR" dirty="0"/>
              <a:t> </a:t>
            </a:r>
            <a:r>
              <a:rPr lang="el-GR" dirty="0" err="1"/>
              <a:t>Sauvignon</a:t>
            </a:r>
            <a:r>
              <a:rPr lang="el-GR" dirty="0"/>
              <a:t> και </a:t>
            </a:r>
            <a:r>
              <a:rPr lang="el-GR" dirty="0" err="1"/>
              <a:t>Syrah</a:t>
            </a:r>
            <a:r>
              <a:rPr lang="el-GR" dirty="0"/>
              <a:t> αποτελούν ιδανική παρέα για πλούσια και λιπαρά κόκκινα </a:t>
            </a:r>
            <a:r>
              <a:rPr lang="el-GR" dirty="0" err="1"/>
              <a:t>κρεατικά</a:t>
            </a:r>
            <a:r>
              <a:rPr lang="el-GR" dirty="0"/>
              <a:t>.</a:t>
            </a:r>
          </a:p>
          <a:p>
            <a:endParaRPr lang="el-GR" dirty="0"/>
          </a:p>
        </p:txBody>
      </p:sp>
    </p:spTree>
    <p:extLst>
      <p:ext uri="{BB962C8B-B14F-4D97-AF65-F5344CB8AC3E}">
        <p14:creationId xmlns:p14="http://schemas.microsoft.com/office/powerpoint/2010/main" val="454349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54D879-A610-5E01-88AA-5EE598EB51A7}"/>
              </a:ext>
            </a:extLst>
          </p:cNvPr>
          <p:cNvSpPr>
            <a:spLocks noGrp="1"/>
          </p:cNvSpPr>
          <p:nvPr>
            <p:ph type="title"/>
          </p:nvPr>
        </p:nvSpPr>
        <p:spPr/>
        <p:txBody>
          <a:bodyPr/>
          <a:lstStyle/>
          <a:p>
            <a:r>
              <a:rPr lang="el-GR" dirty="0"/>
              <a:t> </a:t>
            </a:r>
            <a:r>
              <a:rPr lang="el-GR" sz="2800" b="1" dirty="0"/>
              <a:t>Ιδέες για συνδυασμούς που μπορούν να απογειώσουν ένα τραπέζι:</a:t>
            </a:r>
          </a:p>
        </p:txBody>
      </p:sp>
      <p:sp>
        <p:nvSpPr>
          <p:cNvPr id="3" name="Θέση περιεχομένου 2">
            <a:extLst>
              <a:ext uri="{FF2B5EF4-FFF2-40B4-BE49-F238E27FC236}">
                <a16:creationId xmlns:a16="http://schemas.microsoft.com/office/drawing/2014/main" id="{EAF769A1-1FC3-B42D-CFF9-055E96FB37E1}"/>
              </a:ext>
            </a:extLst>
          </p:cNvPr>
          <p:cNvSpPr>
            <a:spLocks noGrp="1"/>
          </p:cNvSpPr>
          <p:nvPr>
            <p:ph idx="1"/>
          </p:nvPr>
        </p:nvSpPr>
        <p:spPr/>
        <p:txBody>
          <a:bodyPr>
            <a:normAutofit fontScale="85000" lnSpcReduction="20000"/>
          </a:bodyPr>
          <a:lstStyle/>
          <a:p>
            <a:r>
              <a:rPr lang="el-GR" b="1" dirty="0"/>
              <a:t>Ψάρια, όστρακα, θαλασσινά</a:t>
            </a:r>
            <a:r>
              <a:rPr lang="el-GR" dirty="0"/>
              <a:t>: </a:t>
            </a:r>
            <a:r>
              <a:rPr lang="el-GR" b="1" dirty="0" err="1"/>
              <a:t>Ασύρτικο</a:t>
            </a:r>
            <a:r>
              <a:rPr lang="el-GR" b="1" dirty="0"/>
              <a:t> ή </a:t>
            </a:r>
            <a:r>
              <a:rPr lang="el-GR" b="1" dirty="0" err="1"/>
              <a:t>Chardonnay</a:t>
            </a:r>
            <a:r>
              <a:rPr lang="el-GR" b="1" dirty="0"/>
              <a:t> </a:t>
            </a:r>
            <a:r>
              <a:rPr lang="el-GR" dirty="0"/>
              <a:t>με υψηλές δροσιστικές οξύτητες</a:t>
            </a:r>
          </a:p>
          <a:p>
            <a:r>
              <a:rPr lang="el-GR" b="1" dirty="0"/>
              <a:t>Κοκκινιστό κρέας </a:t>
            </a:r>
            <a:r>
              <a:rPr lang="el-GR" dirty="0"/>
              <a:t>με πολλά μπαχαρικά και κόκκινη σάλτσα: </a:t>
            </a:r>
            <a:r>
              <a:rPr lang="el-GR" b="1" dirty="0" err="1"/>
              <a:t>Ξυνόμαυρο</a:t>
            </a:r>
            <a:r>
              <a:rPr lang="el-GR" dirty="0"/>
              <a:t> με έντονο χαρακτήρα και αρώματα</a:t>
            </a:r>
          </a:p>
          <a:p>
            <a:r>
              <a:rPr lang="el-GR" b="1" dirty="0"/>
              <a:t>Αρνί, κατσίκι ή οποιοδήποτε κρέας με πικάντικη σάλτσα</a:t>
            </a:r>
            <a:r>
              <a:rPr lang="el-GR" dirty="0"/>
              <a:t>: </a:t>
            </a:r>
            <a:r>
              <a:rPr lang="el-GR" b="1" dirty="0" err="1"/>
              <a:t>Syrah</a:t>
            </a:r>
            <a:r>
              <a:rPr lang="el-GR" dirty="0"/>
              <a:t> για να ταιριάξει τα πικάντικά του αρώματα</a:t>
            </a:r>
          </a:p>
          <a:p>
            <a:r>
              <a:rPr lang="el-GR" b="1" dirty="0"/>
              <a:t>Ασιατικά, ελαφρώς πικάντικα</a:t>
            </a:r>
            <a:r>
              <a:rPr lang="el-GR" dirty="0"/>
              <a:t>: </a:t>
            </a:r>
            <a:r>
              <a:rPr lang="el-GR" b="1" dirty="0" err="1"/>
              <a:t>Riesling</a:t>
            </a:r>
            <a:r>
              <a:rPr lang="el-GR" b="1" dirty="0"/>
              <a:t> ή ημίξηρα λευκά/ροζέ </a:t>
            </a:r>
            <a:r>
              <a:rPr lang="el-GR" dirty="0"/>
              <a:t>για την απόλυτη ισορροπία</a:t>
            </a:r>
          </a:p>
          <a:p>
            <a:r>
              <a:rPr lang="el-GR" b="1" dirty="0"/>
              <a:t>Πουλερικά:</a:t>
            </a:r>
            <a:r>
              <a:rPr lang="el-GR" dirty="0"/>
              <a:t> </a:t>
            </a:r>
            <a:r>
              <a:rPr lang="el-GR" b="1" dirty="0"/>
              <a:t>Μοσχοφίλερο, </a:t>
            </a:r>
            <a:r>
              <a:rPr lang="el-GR" b="1" dirty="0" err="1"/>
              <a:t>Chardonnay</a:t>
            </a:r>
            <a:r>
              <a:rPr lang="el-GR" b="1" dirty="0"/>
              <a:t> </a:t>
            </a:r>
            <a:r>
              <a:rPr lang="el-GR" dirty="0"/>
              <a:t>δεξαμενής με ελαφρύ </a:t>
            </a:r>
            <a:r>
              <a:rPr lang="el-GR" dirty="0" err="1"/>
              <a:t>φρουτώδη</a:t>
            </a:r>
            <a:r>
              <a:rPr lang="el-GR" dirty="0"/>
              <a:t> χαρακτήρα</a:t>
            </a:r>
          </a:p>
          <a:p>
            <a:r>
              <a:rPr lang="el-GR" b="1" dirty="0"/>
              <a:t>Χοιρινό</a:t>
            </a:r>
            <a:r>
              <a:rPr lang="el-GR" dirty="0"/>
              <a:t>: Ένα ωραίο </a:t>
            </a:r>
            <a:r>
              <a:rPr lang="el-GR" b="1" dirty="0"/>
              <a:t>κόκκινο </a:t>
            </a:r>
            <a:r>
              <a:rPr lang="el-GR" b="1" dirty="0" err="1"/>
              <a:t>Αγιωργίτικο</a:t>
            </a:r>
            <a:r>
              <a:rPr lang="el-GR" b="1" dirty="0"/>
              <a:t> ή ακόμα και μια Μαυροδάφνη</a:t>
            </a:r>
          </a:p>
          <a:p>
            <a:r>
              <a:rPr lang="el-GR" b="1" dirty="0"/>
              <a:t>Λαχανικά:</a:t>
            </a:r>
            <a:r>
              <a:rPr lang="el-GR" dirty="0"/>
              <a:t> </a:t>
            </a:r>
            <a:r>
              <a:rPr lang="el-GR" b="1" dirty="0"/>
              <a:t>Λευκά κρασιά με πλούσιο χρώμα ή ακόμα και κόκκινα </a:t>
            </a:r>
            <a:r>
              <a:rPr lang="el-GR" b="1" dirty="0" err="1"/>
              <a:t>φρουτώδη</a:t>
            </a:r>
            <a:endParaRPr lang="el-GR" b="1" dirty="0"/>
          </a:p>
          <a:p>
            <a:endParaRPr lang="el-GR" dirty="0"/>
          </a:p>
        </p:txBody>
      </p:sp>
    </p:spTree>
    <p:extLst>
      <p:ext uri="{BB962C8B-B14F-4D97-AF65-F5344CB8AC3E}">
        <p14:creationId xmlns:p14="http://schemas.microsoft.com/office/powerpoint/2010/main" val="1271583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8AF98A-2F1D-473D-0F29-E23F898D865C}"/>
              </a:ext>
            </a:extLst>
          </p:cNvPr>
          <p:cNvSpPr>
            <a:spLocks noGrp="1"/>
          </p:cNvSpPr>
          <p:nvPr>
            <p:ph type="title"/>
          </p:nvPr>
        </p:nvSpPr>
        <p:spPr/>
        <p:txBody>
          <a:bodyPr>
            <a:normAutofit/>
          </a:bodyPr>
          <a:lstStyle/>
          <a:p>
            <a:r>
              <a:rPr lang="el-GR" sz="2400" b="1" dirty="0"/>
              <a:t>Ιδέες για συνδυασμούς που μπορούν να απογειώσουν ένα τραπέζι:</a:t>
            </a:r>
          </a:p>
        </p:txBody>
      </p:sp>
      <p:sp>
        <p:nvSpPr>
          <p:cNvPr id="3" name="Θέση περιεχομένου 2">
            <a:extLst>
              <a:ext uri="{FF2B5EF4-FFF2-40B4-BE49-F238E27FC236}">
                <a16:creationId xmlns:a16="http://schemas.microsoft.com/office/drawing/2014/main" id="{0A3A9051-2423-54F9-C99E-A221EC6175F3}"/>
              </a:ext>
            </a:extLst>
          </p:cNvPr>
          <p:cNvSpPr>
            <a:spLocks noGrp="1"/>
          </p:cNvSpPr>
          <p:nvPr>
            <p:ph idx="1"/>
          </p:nvPr>
        </p:nvSpPr>
        <p:spPr>
          <a:xfrm>
            <a:off x="838200" y="1399592"/>
            <a:ext cx="10515600" cy="4777371"/>
          </a:xfrm>
        </p:spPr>
        <p:txBody>
          <a:bodyPr>
            <a:normAutofit fontScale="77500" lnSpcReduction="20000"/>
          </a:bodyPr>
          <a:lstStyle/>
          <a:p>
            <a:r>
              <a:rPr lang="el-GR" b="1" dirty="0"/>
              <a:t>Λαδερά ή ζυμαρικά με θαλασσινά</a:t>
            </a:r>
            <a:r>
              <a:rPr lang="el-GR" dirty="0"/>
              <a:t>: Ένα </a:t>
            </a:r>
            <a:r>
              <a:rPr lang="el-GR" b="1" dirty="0"/>
              <a:t>ροζέ κρασί </a:t>
            </a:r>
            <a:r>
              <a:rPr lang="el-GR" dirty="0"/>
              <a:t>είναι ο απόλυτος συνδυασμός από όποια ποικιλία κι αν προέρχεται</a:t>
            </a:r>
          </a:p>
          <a:p>
            <a:r>
              <a:rPr lang="el-GR" b="1" dirty="0"/>
              <a:t>Τυριά</a:t>
            </a:r>
            <a:r>
              <a:rPr lang="el-GR" dirty="0"/>
              <a:t>: </a:t>
            </a:r>
          </a:p>
          <a:p>
            <a:pPr>
              <a:buFont typeface="Wingdings" panose="05000000000000000000" pitchFamily="2" charset="2"/>
              <a:buChar char="q"/>
            </a:pPr>
            <a:r>
              <a:rPr lang="el-GR" dirty="0"/>
              <a:t>Με τα μαλακά τυριά επιλέγουμε γλυκό κρασί, </a:t>
            </a:r>
          </a:p>
          <a:p>
            <a:pPr>
              <a:buFont typeface="Wingdings" panose="05000000000000000000" pitchFamily="2" charset="2"/>
              <a:buChar char="q"/>
            </a:pPr>
            <a:r>
              <a:rPr lang="el-GR" dirty="0"/>
              <a:t>ενώ με τα </a:t>
            </a:r>
            <a:r>
              <a:rPr lang="el-GR" b="1" dirty="0"/>
              <a:t>κίτρινα τυριά </a:t>
            </a:r>
            <a:r>
              <a:rPr lang="el-GR" dirty="0"/>
              <a:t>προτιμήστε </a:t>
            </a:r>
            <a:r>
              <a:rPr lang="el-GR" b="1" dirty="0"/>
              <a:t>κόκκινα κρασιά, όπως </a:t>
            </a:r>
            <a:r>
              <a:rPr lang="el-GR" b="1" dirty="0" err="1"/>
              <a:t>Merlot</a:t>
            </a:r>
            <a:r>
              <a:rPr lang="el-GR" b="1" dirty="0"/>
              <a:t>, </a:t>
            </a:r>
            <a:r>
              <a:rPr lang="el-GR" b="1" dirty="0" err="1"/>
              <a:t>Syrah</a:t>
            </a:r>
            <a:r>
              <a:rPr lang="el-GR" b="1" dirty="0"/>
              <a:t> </a:t>
            </a:r>
            <a:r>
              <a:rPr lang="el-GR" dirty="0"/>
              <a:t>ή </a:t>
            </a:r>
            <a:r>
              <a:rPr lang="el-GR" dirty="0" err="1"/>
              <a:t>Αγιωργίτικο</a:t>
            </a:r>
            <a:r>
              <a:rPr lang="el-GR" dirty="0"/>
              <a:t>. Συγκεκριμένα για την </a:t>
            </a:r>
            <a:r>
              <a:rPr lang="el-GR" b="1" dirty="0"/>
              <a:t>παρμεζάνα</a:t>
            </a:r>
            <a:r>
              <a:rPr lang="el-GR" dirty="0"/>
              <a:t>, ο ιδανικός συνδυασμός είναι </a:t>
            </a:r>
            <a:r>
              <a:rPr lang="el-GR" b="1" dirty="0"/>
              <a:t>αφρώδες κρασί ή ακόμα και σαμπάνια</a:t>
            </a:r>
            <a:r>
              <a:rPr lang="el-GR" dirty="0"/>
              <a:t>.</a:t>
            </a:r>
          </a:p>
          <a:p>
            <a:r>
              <a:rPr lang="el-GR" b="1" dirty="0"/>
              <a:t>Πιάτα με φρέσκα μυρωδικά</a:t>
            </a:r>
            <a:r>
              <a:rPr lang="el-GR" dirty="0"/>
              <a:t>: </a:t>
            </a:r>
            <a:r>
              <a:rPr lang="el-GR" b="1" dirty="0"/>
              <a:t>Μοσχοφίλερο ή </a:t>
            </a:r>
            <a:r>
              <a:rPr lang="el-GR" b="1" dirty="0" err="1"/>
              <a:t>Μαλαγουζιά</a:t>
            </a:r>
            <a:r>
              <a:rPr lang="el-GR" b="1" dirty="0"/>
              <a:t> </a:t>
            </a:r>
            <a:r>
              <a:rPr lang="el-GR" dirty="0"/>
              <a:t>(ταιριάζουν πολύ με πιάτα που έχουν μυρωδικά όπως ρίγανη, θυμάρι, βασιλικός, φρέσκο κρεμμυδάκι ή δενδρολίβανο)</a:t>
            </a:r>
          </a:p>
          <a:p>
            <a:r>
              <a:rPr lang="el-GR" b="1" dirty="0"/>
              <a:t>Σιροπιαστά γλυκά</a:t>
            </a:r>
            <a:r>
              <a:rPr lang="el-GR" dirty="0"/>
              <a:t>: </a:t>
            </a:r>
            <a:r>
              <a:rPr lang="el-GR" b="1" dirty="0"/>
              <a:t>Λευκά κρασιά, όπως Μοσχάτο Σάμου ή </a:t>
            </a:r>
            <a:r>
              <a:rPr lang="el-GR" b="1" dirty="0" err="1"/>
              <a:t>Vinsanto</a:t>
            </a:r>
            <a:r>
              <a:rPr lang="el-GR" b="1" dirty="0"/>
              <a:t> Σαντορίνης</a:t>
            </a:r>
            <a:r>
              <a:rPr lang="el-GR" dirty="0"/>
              <a:t>.</a:t>
            </a:r>
          </a:p>
          <a:p>
            <a:r>
              <a:rPr lang="el-GR" b="1" dirty="0"/>
              <a:t>Επιδόρπια:</a:t>
            </a:r>
            <a:r>
              <a:rPr lang="el-GR" dirty="0"/>
              <a:t> </a:t>
            </a:r>
          </a:p>
          <a:p>
            <a:pPr>
              <a:buFont typeface="Wingdings" panose="05000000000000000000" pitchFamily="2" charset="2"/>
              <a:buChar char="q"/>
            </a:pPr>
            <a:r>
              <a:rPr lang="el-GR" dirty="0"/>
              <a:t>Εκείνα που περιέχουν φρούτα και κρέμα συνδυάζονται με γλυκά αφρώδη κρασιά,</a:t>
            </a:r>
          </a:p>
          <a:p>
            <a:pPr>
              <a:buFont typeface="Wingdings" panose="05000000000000000000" pitchFamily="2" charset="2"/>
              <a:buChar char="q"/>
            </a:pPr>
            <a:r>
              <a:rPr lang="el-GR" dirty="0"/>
              <a:t>ενώ η σοκολάτα με κόκκινο, για παράδειγμα Μαυροδάφνη ή </a:t>
            </a:r>
            <a:r>
              <a:rPr lang="el-GR" dirty="0" err="1"/>
              <a:t>Port</a:t>
            </a:r>
            <a:endParaRPr lang="el-GR" dirty="0"/>
          </a:p>
        </p:txBody>
      </p:sp>
    </p:spTree>
    <p:extLst>
      <p:ext uri="{BB962C8B-B14F-4D97-AF65-F5344CB8AC3E}">
        <p14:creationId xmlns:p14="http://schemas.microsoft.com/office/powerpoint/2010/main" val="362715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FCE1155-7CCE-A0BE-E42A-2D0BF91928EC}"/>
              </a:ext>
            </a:extLst>
          </p:cNvPr>
          <p:cNvSpPr>
            <a:spLocks noGrp="1"/>
          </p:cNvSpPr>
          <p:nvPr>
            <p:ph type="title"/>
          </p:nvPr>
        </p:nvSpPr>
        <p:spPr/>
        <p:txBody>
          <a:bodyPr/>
          <a:lstStyle/>
          <a:p>
            <a:r>
              <a:rPr lang="el-GR" b="1" dirty="0"/>
              <a:t>Οινικοί μύθοι και πραγματικότητα: Ταίριασμα φαγητού και κρασιού</a:t>
            </a:r>
          </a:p>
        </p:txBody>
      </p:sp>
      <p:sp>
        <p:nvSpPr>
          <p:cNvPr id="3" name="Θέση περιεχομένου 2">
            <a:extLst>
              <a:ext uri="{FF2B5EF4-FFF2-40B4-BE49-F238E27FC236}">
                <a16:creationId xmlns:a16="http://schemas.microsoft.com/office/drawing/2014/main" id="{9F0125BF-DA33-E8D5-B727-7B7A4F4E6FA3}"/>
              </a:ext>
            </a:extLst>
          </p:cNvPr>
          <p:cNvSpPr>
            <a:spLocks noGrp="1"/>
          </p:cNvSpPr>
          <p:nvPr>
            <p:ph idx="1"/>
          </p:nvPr>
        </p:nvSpPr>
        <p:spPr/>
        <p:txBody>
          <a:bodyPr>
            <a:normAutofit lnSpcReduction="10000"/>
          </a:bodyPr>
          <a:lstStyle/>
          <a:p>
            <a:r>
              <a:rPr lang="en-US" dirty="0">
                <a:hlinkClick r:id="rId2"/>
              </a:rPr>
              <a:t>https://www.houseofwine.gr/how/club/oinikoi-mythoi-tairiasma-faghtou-kai-krasiou/</a:t>
            </a:r>
            <a:r>
              <a:rPr lang="el-GR" dirty="0"/>
              <a:t> </a:t>
            </a:r>
          </a:p>
          <a:p>
            <a:endParaRPr lang="el-GR" dirty="0"/>
          </a:p>
          <a:p>
            <a:endParaRPr lang="el-GR" dirty="0"/>
          </a:p>
          <a:p>
            <a:endParaRPr lang="el-GR" dirty="0"/>
          </a:p>
          <a:p>
            <a:endParaRPr lang="el-GR" dirty="0"/>
          </a:p>
          <a:p>
            <a:endParaRPr lang="el-GR" dirty="0"/>
          </a:p>
          <a:p>
            <a:r>
              <a:rPr lang="el-GR" dirty="0"/>
              <a:t>Η </a:t>
            </a:r>
            <a:r>
              <a:rPr lang="el-GR" dirty="0" err="1"/>
              <a:t>Sarah</a:t>
            </a:r>
            <a:r>
              <a:rPr lang="el-GR" dirty="0"/>
              <a:t> </a:t>
            </a:r>
            <a:r>
              <a:rPr lang="el-GR" dirty="0" err="1"/>
              <a:t>Heller</a:t>
            </a:r>
            <a:r>
              <a:rPr lang="el-GR" dirty="0"/>
              <a:t> MW με μεγάλη εμπειρία στις ασιατικές αγορές πιστεύει ότι η έννοια του ταιριάσματος φαγητού και κρασιού στην Ασία είναι «χάσιμο χρόνου»</a:t>
            </a:r>
          </a:p>
          <a:p>
            <a:endParaRPr lang="el-GR" dirty="0"/>
          </a:p>
        </p:txBody>
      </p:sp>
      <p:pic>
        <p:nvPicPr>
          <p:cNvPr id="4" name="Εικόνα 3">
            <a:extLst>
              <a:ext uri="{FF2B5EF4-FFF2-40B4-BE49-F238E27FC236}">
                <a16:creationId xmlns:a16="http://schemas.microsoft.com/office/drawing/2014/main" id="{F598E98B-4342-D52D-8D61-7C916D77B01A}"/>
              </a:ext>
            </a:extLst>
          </p:cNvPr>
          <p:cNvPicPr>
            <a:picLocks noChangeAspect="1"/>
          </p:cNvPicPr>
          <p:nvPr/>
        </p:nvPicPr>
        <p:blipFill>
          <a:blip r:embed="rId3"/>
          <a:stretch>
            <a:fillRect/>
          </a:stretch>
        </p:blipFill>
        <p:spPr>
          <a:xfrm>
            <a:off x="4488024" y="2237013"/>
            <a:ext cx="6572250" cy="2633663"/>
          </a:xfrm>
          <a:prstGeom prst="rect">
            <a:avLst/>
          </a:prstGeom>
        </p:spPr>
      </p:pic>
    </p:spTree>
    <p:extLst>
      <p:ext uri="{BB962C8B-B14F-4D97-AF65-F5344CB8AC3E}">
        <p14:creationId xmlns:p14="http://schemas.microsoft.com/office/powerpoint/2010/main" val="789827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6C5FA50-8D52-4617-AF91-5C7B1C835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6879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60997936-E411-CA11-051B-38FEE421FFDE}"/>
              </a:ext>
            </a:extLst>
          </p:cNvPr>
          <p:cNvSpPr>
            <a:spLocks noGrp="1"/>
          </p:cNvSpPr>
          <p:nvPr>
            <p:ph type="title"/>
          </p:nvPr>
        </p:nvSpPr>
        <p:spPr>
          <a:xfrm>
            <a:off x="9093496" y="618681"/>
            <a:ext cx="2613872" cy="4794567"/>
          </a:xfrm>
        </p:spPr>
        <p:txBody>
          <a:bodyPr vert="horz" lIns="91440" tIns="45720" rIns="91440" bIns="45720" rtlCol="0" anchor="ctr">
            <a:normAutofit/>
          </a:bodyPr>
          <a:lstStyle/>
          <a:p>
            <a:pPr algn="ctr"/>
            <a:r>
              <a:rPr lang="en-US" sz="3600" b="1" dirty="0"/>
              <a:t>ΕΥΧΑΡΙΣΤΩ ΓΙΑ ΤΗΝ ΠΡΟΣΟΧΗ ΣΑΣ</a:t>
            </a:r>
          </a:p>
        </p:txBody>
      </p:sp>
      <p:sp>
        <p:nvSpPr>
          <p:cNvPr id="11" name="Rounded Rectangle 9">
            <a:extLst>
              <a:ext uri="{FF2B5EF4-FFF2-40B4-BE49-F238E27FC236}">
                <a16:creationId xmlns:a16="http://schemas.microsoft.com/office/drawing/2014/main" id="{E223798C-12AD-4B0C-A50C-D676347D6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54"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Θέση περιεχομένου 3">
            <a:extLst>
              <a:ext uri="{FF2B5EF4-FFF2-40B4-BE49-F238E27FC236}">
                <a16:creationId xmlns:a16="http://schemas.microsoft.com/office/drawing/2014/main" id="{18C9B3D7-4633-C039-BC95-6664D763611F}"/>
              </a:ext>
            </a:extLst>
          </p:cNvPr>
          <p:cNvPicPr>
            <a:picLocks noGrp="1" noChangeAspect="1"/>
          </p:cNvPicPr>
          <p:nvPr>
            <p:ph idx="1"/>
          </p:nvPr>
        </p:nvPicPr>
        <p:blipFill rotWithShape="1">
          <a:blip r:embed="rId2"/>
          <a:srcRect l="3426" r="7635" b="1"/>
          <a:stretch/>
        </p:blipFill>
        <p:spPr>
          <a:xfrm>
            <a:off x="976251" y="942538"/>
            <a:ext cx="7163222" cy="4808332"/>
          </a:xfrm>
          <a:prstGeom prst="rect">
            <a:avLst/>
          </a:prstGeom>
          <a:effectLst/>
        </p:spPr>
      </p:pic>
    </p:spTree>
    <p:extLst>
      <p:ext uri="{BB962C8B-B14F-4D97-AF65-F5344CB8AC3E}">
        <p14:creationId xmlns:p14="http://schemas.microsoft.com/office/powerpoint/2010/main" val="211095566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29</TotalTime>
  <Words>855</Words>
  <Application>Microsoft Office PowerPoint</Application>
  <PresentationFormat>Ευρεία οθόνη</PresentationFormat>
  <Paragraphs>59</Paragraphs>
  <Slides>9</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9</vt:i4>
      </vt:variant>
    </vt:vector>
  </HeadingPairs>
  <TitlesOfParts>
    <vt:vector size="14" baseType="lpstr">
      <vt:lpstr>Aptos</vt:lpstr>
      <vt:lpstr>Aptos Display</vt:lpstr>
      <vt:lpstr>Arial</vt:lpstr>
      <vt:lpstr>Wingdings</vt:lpstr>
      <vt:lpstr>Θέμα του Office</vt:lpstr>
      <vt:lpstr>Αντιστοιχία των φαγητών και κρασιών</vt:lpstr>
      <vt:lpstr>Γιατί είναι σημαντικός ο σωστός συνδυασμός;</vt:lpstr>
      <vt:lpstr>Βασικές αρχές για την σωστή επιλογή.</vt:lpstr>
      <vt:lpstr>7 κανόνες</vt:lpstr>
      <vt:lpstr>7 κανόνες</vt:lpstr>
      <vt:lpstr> Ιδέες για συνδυασμούς που μπορούν να απογειώσουν ένα τραπέζι:</vt:lpstr>
      <vt:lpstr>Ιδέες για συνδυασμούς που μπορούν να απογειώσουν ένα τραπέζι:</vt:lpstr>
      <vt:lpstr>Οινικοί μύθοι και πραγματικότητα: Ταίριασμα φαγητού και κρασιού</vt:lpstr>
      <vt:lpstr>ΕΥΧΑΡΙΣΤΩ ΓΙΑ ΤΗΝ ΠΡΟΣΟΧΗ ΣΑΣ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Αντιστοιχία των φαγητών και κρασιών</dc:title>
  <dc:creator>VASIOU MARIA</dc:creator>
  <cp:lastModifiedBy>VASIOU MARIA</cp:lastModifiedBy>
  <cp:revision>20</cp:revision>
  <dcterms:created xsi:type="dcterms:W3CDTF">2024-03-10T14:51:06Z</dcterms:created>
  <dcterms:modified xsi:type="dcterms:W3CDTF">2024-03-10T15:20:36Z</dcterms:modified>
</cp:coreProperties>
</file>