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66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7" r:id="rId26"/>
    <p:sldId id="288" r:id="rId27"/>
    <p:sldId id="289" r:id="rId28"/>
    <p:sldId id="290" r:id="rId29"/>
    <p:sldId id="280" r:id="rId30"/>
    <p:sldId id="291" r:id="rId31"/>
    <p:sldId id="281" r:id="rId32"/>
    <p:sldId id="282" r:id="rId33"/>
    <p:sldId id="283" r:id="rId34"/>
    <p:sldId id="284" r:id="rId35"/>
    <p:sldId id="285" r:id="rId36"/>
    <p:sldId id="292" r:id="rId37"/>
    <p:sldId id="286" r:id="rId38"/>
    <p:sldId id="293" r:id="rId39"/>
    <p:sldId id="295" r:id="rId40"/>
    <p:sldId id="296" r:id="rId41"/>
    <p:sldId id="294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8" r:id="rId54"/>
    <p:sldId id="312" r:id="rId55"/>
    <p:sldId id="309" r:id="rId56"/>
    <p:sldId id="310" r:id="rId57"/>
    <p:sldId id="311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150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9064-E9E4-4FBD-97C5-648DD1E88717}" type="datetimeFigureOut">
              <a:rPr lang="el-GR" smtClean="0"/>
              <a:pPr/>
              <a:t>4/3/2024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0E7E-CCD9-4602-9AA6-3B657EED687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0E7E-CCD9-4602-9AA6-3B657EED687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0E7E-CCD9-4602-9AA6-3B657EED687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C1EE6E3-B0FB-44B3-9F4D-12D726D1716F}" type="datetime1">
              <a:rPr lang="el-GR" smtClean="0"/>
              <a:t>4/3/2024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A18D-C30C-4B72-8C1E-BAABE6077967}" type="datetime1">
              <a:rPr lang="el-GR" smtClean="0"/>
              <a:t>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7E930A0-A10D-4897-8300-CDA4DE34D296}" type="datetime1">
              <a:rPr lang="el-GR" smtClean="0"/>
              <a:t>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486F-EC9F-4BC6-91FF-12E8760C043E}" type="datetime1">
              <a:rPr lang="el-GR" smtClean="0"/>
              <a:t>4/3/2024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CD96-D313-43F5-9AB6-4FB0043E0560}" type="datetime1">
              <a:rPr lang="el-GR" smtClean="0"/>
              <a:t>4/3/2024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B4264B-7CA4-46A8-A913-F872083A3091}" type="datetime1">
              <a:rPr lang="el-GR" smtClean="0"/>
              <a:t>4/3/2024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0E0E4B-9984-4AB2-A964-E0FFD91825B2}" type="datetime1">
              <a:rPr lang="el-GR" smtClean="0"/>
              <a:t>4/3/2024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C6A-DBCC-4FF7-9D3D-DB54E3A73D46}" type="datetime1">
              <a:rPr lang="el-GR" smtClean="0"/>
              <a:t>4/3/2024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E978-C393-4F30-ADFD-903D2349E41C}" type="datetime1">
              <a:rPr lang="el-GR" smtClean="0"/>
              <a:t>4/3/2024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757-CE89-4CC7-946F-DCF33D138513}" type="datetime1">
              <a:rPr lang="el-GR" smtClean="0"/>
              <a:t>4/3/2024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A6513FE-6855-4742-BD91-F7F8C4A4229B}" type="datetime1">
              <a:rPr lang="el-GR" smtClean="0"/>
              <a:t>4/3/2024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344E49-6FBC-49C8-B061-077D2EE44F76}" type="datetime1">
              <a:rPr lang="el-GR" smtClean="0"/>
              <a:t>4/3/2024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A1B996-64B2-4122-8460-0B2921017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470025"/>
          </a:xfrm>
        </p:spPr>
        <p:txBody>
          <a:bodyPr/>
          <a:lstStyle/>
          <a:p>
            <a: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ΑΜΠΕΛΟΥΡΓΙΑ</a:t>
            </a:r>
            <a:r>
              <a:rPr lang="en-US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ΕΔΑΦΟΣ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6400800" cy="318136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ΥΠΕΥΘΥΝΗ ΤΜΗΜΑΤΟΣ</a:t>
            </a:r>
            <a:br>
              <a:rPr lang="el-GR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l-GR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ΒΑΣΙΟΥ ΜΑΡΙΑ ΓΕΩΠΟΝΟΣ </a:t>
            </a:r>
            <a:r>
              <a:rPr lang="el-GR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Μ.Sc</a:t>
            </a:r>
            <a:endParaRPr lang="el-GR" sz="3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000240"/>
            <a:ext cx="2744906" cy="2000264"/>
          </a:xfrm>
        </p:spPr>
        <p:txBody>
          <a:bodyPr>
            <a:normAutofit/>
          </a:bodyPr>
          <a:lstStyle/>
          <a:p>
            <a:r>
              <a:rPr lang="el-GR" sz="3200" b="1" dirty="0"/>
              <a:t>Ανάγλυφο της επιφάνειας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4969" y="214289"/>
            <a:ext cx="6024749" cy="64901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Ανάγλυφο της επιφάνειας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86842" cy="5257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Το αμπέλι αρέσκεται σε ομαλές πλαγιές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Αποδοτική η φύτευση των </a:t>
            </a:r>
            <a:r>
              <a:rPr lang="el-GR" sz="2600" dirty="0" err="1"/>
              <a:t>πρέμνων</a:t>
            </a:r>
            <a:r>
              <a:rPr lang="el-GR" sz="2600" dirty="0"/>
              <a:t> σε ισοϋψή διαμορφωμένα οριζόντια πεζούλια (</a:t>
            </a:r>
            <a:r>
              <a:rPr lang="el-GR" sz="2600" dirty="0" err="1"/>
              <a:t>Ραψάνη</a:t>
            </a:r>
            <a:r>
              <a:rPr lang="el-GR" sz="2600" dirty="0"/>
              <a:t>, </a:t>
            </a:r>
            <a:r>
              <a:rPr lang="el-GR" sz="2600" dirty="0" err="1"/>
              <a:t>Αράχωβα</a:t>
            </a:r>
            <a:r>
              <a:rPr lang="el-GR" sz="2600" dirty="0"/>
              <a:t>)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Η ισοϋψής φύτευση έγινε με επιτυχία στο Άγιο Όρος (</a:t>
            </a:r>
            <a:r>
              <a:rPr lang="el-GR" sz="2600" dirty="0" err="1"/>
              <a:t>Τσάνταλης</a:t>
            </a:r>
            <a:r>
              <a:rPr lang="el-GR" sz="2600" dirty="0"/>
              <a:t>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Τα ισοϋψή πεζούλια αποφεύγουν τις διαβρώσεις, συγκρατούν και απορροφούν βαθύτερα το νερό της βροχής και ωφελούν τους ξερικούς αμπελώνες.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600" dirty="0"/>
              <a:t>Τα λαμπερά χρώματα και τα αρώματα σχηματίζονται από τη μόνιμη παρουσία του εδαφικού νερού.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72560" cy="5429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/>
              <a:t>Μηχανική σύσταση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Εξαρτάται από την περιεκτικότητα σε άμμο, </a:t>
            </a:r>
            <a:r>
              <a:rPr lang="el-GR" sz="2300" dirty="0" err="1"/>
              <a:t>πέτρες,άργιλο</a:t>
            </a:r>
            <a:endParaRPr lang="el-GR" sz="2300" dirty="0"/>
          </a:p>
          <a:p>
            <a:pPr>
              <a:buSzPts val="1500"/>
              <a:buFont typeface="Wingdings" panose="05000000000000000000" pitchFamily="2" charset="2"/>
              <a:buChar char=""/>
            </a:pPr>
            <a:r>
              <a:rPr lang="el-GR" sz="2400" b="1" dirty="0">
                <a:solidFill>
                  <a:srgbClr val="000000"/>
                </a:solidFill>
              </a:rPr>
              <a:t>Χαρακτηρισμός χωραφιού 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Αμμώδες ή χαλικώδες, </a:t>
            </a:r>
            <a:r>
              <a:rPr lang="el-GR" sz="2300" dirty="0" err="1"/>
              <a:t>αμμοαργιλώδες</a:t>
            </a:r>
            <a:r>
              <a:rPr lang="el-GR" sz="2300" dirty="0"/>
              <a:t> , πηλώδες ή αργιλώδες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Το αμπέλι αρέσκεται σε μέσης σύστασης </a:t>
            </a:r>
            <a:r>
              <a:rPr lang="el-GR" sz="2300" dirty="0" err="1"/>
              <a:t>αμμοαργιλώδη</a:t>
            </a:r>
            <a:r>
              <a:rPr lang="el-GR" sz="2300" dirty="0"/>
              <a:t> χωράφια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Το ισχυρό, βαθύ και πυκνό ριζικό σύστημα της αμπέλου δεν ενδιαφέρει το επιφανειακό έδαφος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Η ανάμεικτη σύσταση σε πέτρες και χώμα βοηθάει στη διείσδυση της ρίζας και στη συγκράτηση της υγρασίας</a:t>
            </a:r>
          </a:p>
          <a:p>
            <a:pPr marL="182563" indent="-182563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el-GR" sz="2300" dirty="0"/>
              <a:t>Η χημική σύσταση του εδάφους είναι παράγοντας στην επιλογή ποικιλίας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Χημική 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-32" y="1428736"/>
            <a:ext cx="8858312" cy="5357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b="1" dirty="0"/>
              <a:t>Θρεπτικά Χημικά συστατικά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Οργανική ουσία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Άζωτο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Φωσφόρος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Κάλιο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Ιχνοστοιχεία κ.λπ.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Το ασβέστιο και το </a:t>
            </a:r>
            <a:r>
              <a:rPr lang="en-US" sz="2100" dirty="0"/>
              <a:t>pH </a:t>
            </a:r>
            <a:r>
              <a:rPr lang="el-GR" sz="2100" dirty="0"/>
              <a:t>αναλύονται ως σημαντικές παράμετροι για την επιλογή ποικιλίας</a:t>
            </a:r>
            <a:r>
              <a:rPr lang="en-US" sz="2100" dirty="0"/>
              <a:t>.</a:t>
            </a:r>
            <a:endParaRPr lang="el-GR" sz="2100" dirty="0"/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Το ανοικτό χρώμα του χωραφιού σημαίνει σχετικά μεγάλη περιεκτικότητα σε ασβέστιο</a:t>
            </a:r>
            <a:r>
              <a:rPr lang="en-US" sz="2100" dirty="0"/>
              <a:t>.</a:t>
            </a:r>
            <a:endParaRPr lang="el-GR" sz="2100" dirty="0"/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Οι παλιές Ελληνικές ποικιλίες δεν είχαν ανάγκη για ασβέστιο . Οι Αμερικάνικες που ‘έγιναν για αντοχή στη φυλλοξήρα χρειάζονται ασβέστιο.</a:t>
            </a:r>
          </a:p>
          <a:p>
            <a:pPr marL="450850" indent="-268288">
              <a:spcBef>
                <a:spcPts val="0"/>
              </a:spcBef>
              <a:spcAft>
                <a:spcPts val="600"/>
              </a:spcAft>
              <a:buSzPct val="110000"/>
              <a:buFont typeface="Wingdings" pitchFamily="2" charset="2"/>
              <a:buChar char="§"/>
            </a:pPr>
            <a:r>
              <a:rPr lang="el-GR" sz="2100" dirty="0"/>
              <a:t>Τα εδάφη ανάλογα με την περιεκτικότητα σε ασβέστιο χαρακτηρίζονται σε όξινα και αλκαλικά</a:t>
            </a:r>
            <a:r>
              <a:rPr lang="en-US" sz="2100" dirty="0"/>
              <a:t>.</a:t>
            </a:r>
            <a:endParaRPr lang="el-GR" sz="21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A1B996-64B2-4122-8460-0B2921017CFE}" type="slidenum">
              <a:rPr lang="el-GR" sz="1200" smtClean="0"/>
              <a:pPr/>
              <a:t>13</a:t>
            </a:fld>
            <a:endParaRPr lang="el-GR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933596"/>
            <a:ext cx="8153400" cy="4495800"/>
          </a:xfrm>
        </p:spPr>
        <p:txBody>
          <a:bodyPr>
            <a:noAutofit/>
          </a:bodyPr>
          <a:lstStyle/>
          <a:p>
            <a:r>
              <a:rPr lang="el-GR" sz="2600" dirty="0" err="1"/>
              <a:t>Έδάφη</a:t>
            </a:r>
            <a:r>
              <a:rPr lang="el-GR" sz="2600" dirty="0"/>
              <a:t> με 3-6 </a:t>
            </a:r>
            <a:r>
              <a:rPr lang="en-US" sz="2600" dirty="0"/>
              <a:t>pH</a:t>
            </a:r>
            <a:r>
              <a:rPr lang="el-GR" sz="2600" dirty="0"/>
              <a:t> χαρακτηρίζονται ως όξινα</a:t>
            </a:r>
          </a:p>
          <a:p>
            <a:endParaRPr lang="el-GR" sz="2600" dirty="0"/>
          </a:p>
          <a:p>
            <a:r>
              <a:rPr lang="el-GR" sz="2600" dirty="0"/>
              <a:t>Εδάφη με 7-9 </a:t>
            </a:r>
            <a:r>
              <a:rPr lang="en-US" sz="2600" dirty="0"/>
              <a:t>pH </a:t>
            </a:r>
            <a:r>
              <a:rPr lang="el-GR" sz="2600" dirty="0"/>
              <a:t>είναι τα αλκαλικά</a:t>
            </a:r>
          </a:p>
          <a:p>
            <a:endParaRPr lang="el-GR" sz="2600" dirty="0"/>
          </a:p>
          <a:p>
            <a:r>
              <a:rPr lang="el-GR" sz="2600" dirty="0"/>
              <a:t>Εδάφη με 6.5-7 </a:t>
            </a:r>
            <a:r>
              <a:rPr lang="en-US" sz="2600" dirty="0"/>
              <a:t>pH</a:t>
            </a:r>
            <a:r>
              <a:rPr lang="el-GR" sz="2600" dirty="0"/>
              <a:t> είναι ουδέτερα</a:t>
            </a:r>
          </a:p>
          <a:p>
            <a:endParaRPr lang="el-GR" sz="2600" dirty="0"/>
          </a:p>
          <a:p>
            <a:r>
              <a:rPr lang="el-GR" sz="2600" dirty="0"/>
              <a:t>Η ανάλυση του χωραφιού σε ασβέστιο πρέπει να γίνεται για την επιλογή των υποκειμένων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/>
              <a:t>Χημική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480328" cy="5000660"/>
          </a:xfrm>
        </p:spPr>
        <p:txBody>
          <a:bodyPr>
            <a:noAutofit/>
          </a:bodyPr>
          <a:lstStyle/>
          <a:p>
            <a:r>
              <a:rPr lang="el-GR" sz="2600" b="1" dirty="0"/>
              <a:t>Ανάλυση ασβεστίου για επιλογή υποκειμένου</a:t>
            </a:r>
          </a:p>
          <a:p>
            <a:endParaRPr lang="el-GR" sz="2600" dirty="0"/>
          </a:p>
          <a:p>
            <a:pPr marL="633413" indent="-366713">
              <a:buSzPct val="110000"/>
              <a:buFont typeface="Wingdings" pitchFamily="2" charset="2"/>
              <a:buChar char="§"/>
            </a:pPr>
            <a:r>
              <a:rPr lang="el-GR" sz="2600" dirty="0"/>
              <a:t>0-14% </a:t>
            </a:r>
            <a:r>
              <a:rPr lang="en-US" sz="2600" dirty="0"/>
              <a:t>Ca </a:t>
            </a:r>
            <a:r>
              <a:rPr lang="el-GR" sz="2600" dirty="0"/>
              <a:t>για υποκείμενα 110</a:t>
            </a:r>
            <a:r>
              <a:rPr lang="en-US" sz="2600" dirty="0"/>
              <a:t>R</a:t>
            </a:r>
            <a:r>
              <a:rPr lang="el-GR" sz="2600" dirty="0"/>
              <a:t> και το </a:t>
            </a:r>
            <a:r>
              <a:rPr lang="en-US" sz="2600" dirty="0"/>
              <a:t>SO4</a:t>
            </a:r>
          </a:p>
          <a:p>
            <a:pPr marL="633413" indent="-366713">
              <a:buSzPct val="110000"/>
              <a:buFont typeface="Wingdings" pitchFamily="2" charset="2"/>
              <a:buChar char="§"/>
            </a:pPr>
            <a:endParaRPr lang="en-US" sz="2600" dirty="0"/>
          </a:p>
          <a:p>
            <a:pPr marL="633413" indent="-366713">
              <a:buSzPct val="110000"/>
              <a:buFont typeface="Wingdings" pitchFamily="2" charset="2"/>
              <a:buChar char="§"/>
            </a:pPr>
            <a:r>
              <a:rPr lang="en-US" sz="2600" dirty="0"/>
              <a:t>14-25% Ca </a:t>
            </a:r>
            <a:r>
              <a:rPr lang="el-GR" sz="2600" dirty="0"/>
              <a:t>αντέχουν τα υποκείμενα 420</a:t>
            </a:r>
            <a:r>
              <a:rPr lang="el-GR" sz="2600" baseline="30000" dirty="0"/>
              <a:t>Α</a:t>
            </a:r>
            <a:r>
              <a:rPr lang="el-GR" sz="2600" dirty="0"/>
              <a:t>, το </a:t>
            </a:r>
            <a:r>
              <a:rPr lang="en-US" sz="2600" dirty="0"/>
              <a:t>1103 P </a:t>
            </a:r>
            <a:r>
              <a:rPr lang="el-GR" sz="2600" dirty="0"/>
              <a:t>και το </a:t>
            </a:r>
            <a:r>
              <a:rPr lang="en-US" sz="2600" dirty="0"/>
              <a:t>140Ruggeri</a:t>
            </a:r>
          </a:p>
          <a:p>
            <a:pPr marL="633413" indent="-366713">
              <a:buSzPct val="110000"/>
              <a:buFont typeface="Wingdings" pitchFamily="2" charset="2"/>
              <a:buChar char="§"/>
            </a:pPr>
            <a:endParaRPr lang="en-US" sz="2600" dirty="0"/>
          </a:p>
          <a:p>
            <a:pPr marL="633413" indent="-366713">
              <a:buSzPct val="110000"/>
              <a:buFont typeface="Wingdings" pitchFamily="2" charset="2"/>
              <a:buChar char="§"/>
            </a:pPr>
            <a:r>
              <a:rPr lang="en-US" sz="2600" dirty="0"/>
              <a:t>25-40% Ca </a:t>
            </a:r>
            <a:r>
              <a:rPr lang="el-GR" sz="2600" dirty="0"/>
              <a:t>αντέχει το υποκείμενο 41Β</a:t>
            </a:r>
          </a:p>
          <a:p>
            <a:pPr marL="633413" indent="-366713">
              <a:buSzPct val="110000"/>
              <a:buFont typeface="Wingdings" pitchFamily="2" charset="2"/>
              <a:buChar char="§"/>
            </a:pPr>
            <a:endParaRPr lang="el-GR" sz="2600" dirty="0"/>
          </a:p>
          <a:p>
            <a:pPr marL="633413" indent="-366713">
              <a:buSzPct val="110000"/>
              <a:buFont typeface="Wingdings" pitchFamily="2" charset="2"/>
              <a:buChar char="§"/>
            </a:pPr>
            <a:r>
              <a:rPr lang="el-GR" sz="2600" dirty="0"/>
              <a:t>40%&gt; </a:t>
            </a:r>
            <a:r>
              <a:rPr lang="en-US" sz="2600" dirty="0"/>
              <a:t>Ca </a:t>
            </a:r>
            <a:r>
              <a:rPr lang="el-GR" sz="2600" dirty="0"/>
              <a:t>αντέχει το υποκείμενο </a:t>
            </a:r>
            <a:r>
              <a:rPr lang="en-US" sz="2600" dirty="0" err="1"/>
              <a:t>Fercal</a:t>
            </a:r>
            <a:r>
              <a:rPr lang="en-US" sz="2600" dirty="0"/>
              <a:t> 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/>
              <a:t>Χημική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Κανόνες για επιλογή χωραφιού για καλλιέργεια αμπελιού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317070" cy="4829196"/>
          </a:xfrm>
        </p:spPr>
        <p:txBody>
          <a:bodyPr>
            <a:noAutofit/>
          </a:bodyPr>
          <a:lstStyle/>
          <a:p>
            <a:r>
              <a:rPr lang="el-GR" sz="2600" dirty="0"/>
              <a:t>Ούτε τα αμμουδερά αλλά και ούτε τα καμπίσια</a:t>
            </a:r>
          </a:p>
          <a:p>
            <a:endParaRPr lang="el-GR" sz="2600" dirty="0"/>
          </a:p>
          <a:p>
            <a:r>
              <a:rPr lang="el-GR" sz="2600" dirty="0"/>
              <a:t>Χρειάζονται πλαγιές βουνών με ελαφριά κλίση </a:t>
            </a:r>
          </a:p>
          <a:p>
            <a:endParaRPr lang="el-GR" sz="2600" dirty="0"/>
          </a:p>
          <a:p>
            <a:r>
              <a:rPr lang="el-GR" sz="2600" dirty="0"/>
              <a:t>Προτιμώνται εδάφη που να περιέχουν πέτρες</a:t>
            </a:r>
          </a:p>
          <a:p>
            <a:endParaRPr lang="el-GR" sz="2600" dirty="0"/>
          </a:p>
          <a:p>
            <a:r>
              <a:rPr lang="el-GR" sz="2600" dirty="0"/>
              <a:t>Εδάφη με ουδέτερο </a:t>
            </a:r>
            <a:r>
              <a:rPr lang="en-US" sz="2600" dirty="0"/>
              <a:t>pH 6.5-7.5</a:t>
            </a:r>
          </a:p>
          <a:p>
            <a:endParaRPr lang="en-US" sz="2600" dirty="0"/>
          </a:p>
          <a:p>
            <a:r>
              <a:rPr lang="el-GR" sz="2600" dirty="0"/>
              <a:t>Αποκλείονται τοποθεσίες </a:t>
            </a:r>
            <a:r>
              <a:rPr lang="el-GR" sz="2600" dirty="0" err="1"/>
              <a:t>παγετόπληκτες</a:t>
            </a:r>
            <a:r>
              <a:rPr lang="el-GR" sz="2600" dirty="0"/>
              <a:t> και χαλαζόπληκτες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28600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/>
              <a:t>Φύτεμα αμπελώνα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602030" cy="4495800"/>
          </a:xfrm>
        </p:spPr>
        <p:txBody>
          <a:bodyPr>
            <a:noAutofit/>
          </a:bodyPr>
          <a:lstStyle/>
          <a:p>
            <a:r>
              <a:rPr lang="el-GR" sz="2600" dirty="0"/>
              <a:t>Ισοπέδωση του εδάφους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14744" y="214290"/>
            <a:ext cx="5143536" cy="64294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Ισοπέδωση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4086" y="1862158"/>
            <a:ext cx="7817004" cy="4495800"/>
          </a:xfrm>
        </p:spPr>
        <p:txBody>
          <a:bodyPr>
            <a:noAutofit/>
          </a:bodyPr>
          <a:lstStyle/>
          <a:p>
            <a:r>
              <a:rPr lang="el-GR" sz="2400" dirty="0"/>
              <a:t>Τα γραμμικά σχήματα διευκολύνουν την είσοδο των μηχανημάτων στο χωράφι που πρέπει να ισοπεδώνεται</a:t>
            </a:r>
          </a:p>
          <a:p>
            <a:endParaRPr lang="el-GR" sz="2400" dirty="0"/>
          </a:p>
          <a:p>
            <a:r>
              <a:rPr lang="el-GR" sz="2400" dirty="0"/>
              <a:t>Στις πλαγιές η ισοπέδωση γίνεται στις ισοϋψείς και αντίθετα στη κλίση της πλαγιάς</a:t>
            </a:r>
          </a:p>
          <a:p>
            <a:endParaRPr lang="el-GR" sz="2400" dirty="0"/>
          </a:p>
          <a:p>
            <a:r>
              <a:rPr lang="el-GR" sz="2400" dirty="0"/>
              <a:t>Η διαμόρφωση των πεζουλιών γίνεται με το αλέτρι και με την συμβουλή των Γεωπόνων και με μεταφορά του χώματος όπως φαίνεται στο σχήμα.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 err="1"/>
              <a:t>Υπερβαθεία</a:t>
            </a:r>
            <a:r>
              <a:rPr lang="el-GR" sz="3200" b="1" dirty="0"/>
              <a:t> άροση πριν το φύτεμα του αμπελιού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50435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Η </a:t>
            </a:r>
            <a:r>
              <a:rPr lang="el-GR" sz="2400" dirty="0" err="1"/>
              <a:t>υπερβαθεία</a:t>
            </a:r>
            <a:r>
              <a:rPr lang="el-GR" sz="2400" dirty="0"/>
              <a:t> άροση αυξάνει την </a:t>
            </a:r>
            <a:r>
              <a:rPr lang="el-GR" sz="2400" dirty="0" err="1"/>
              <a:t>υδατοχωρητικότητα</a:t>
            </a:r>
            <a:r>
              <a:rPr lang="el-GR" sz="2400" dirty="0"/>
              <a:t> του εδάφους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Βοηθάει το αμπέλι να αποκτήσει βαθύ και πλούσιο ριζικό σύστημα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Απαλλάσσει το έδαφος από τις παλιές ρίζες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Στην Ελλάδα γίνεται σε βάθος </a:t>
            </a:r>
            <a:r>
              <a:rPr lang="en-US" sz="2400" dirty="0"/>
              <a:t>0,</a:t>
            </a:r>
            <a:r>
              <a:rPr lang="el-GR" sz="2400" dirty="0"/>
              <a:t>70 μέτρα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Η </a:t>
            </a:r>
            <a:r>
              <a:rPr lang="el-GR" sz="2400" dirty="0" err="1"/>
              <a:t>υπερβαθεία</a:t>
            </a:r>
            <a:r>
              <a:rPr lang="el-GR" sz="2400" dirty="0"/>
              <a:t> άροση γίνεται με ειδικά βαριά μηχανήματα και με ειδικά αλέτρια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Γίνεται 6 μήνες πριν το φύτεμα του αμπελιού για να κάθεται το έδαφος και να αποφεύγονται τα κενά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b="1" dirty="0"/>
              <a:t>Ανάπτυξη της διάλεξης</a:t>
            </a:r>
            <a:r>
              <a:rPr lang="en-US" sz="3000" b="1" dirty="0"/>
              <a:t>: </a:t>
            </a:r>
            <a:r>
              <a:rPr lang="el-GR" sz="3000" b="1" dirty="0"/>
              <a:t>Θεματολογία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429684" cy="504351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300" dirty="0"/>
              <a:t>Επιλογή χωραφιού</a:t>
            </a:r>
            <a:r>
              <a:rPr lang="en-US" sz="2300" dirty="0"/>
              <a:t>: </a:t>
            </a:r>
            <a:r>
              <a:rPr lang="el-GR" sz="2300" dirty="0"/>
              <a:t>Τοποθεσία, έκθεση, ανάγλυφο της επιφάνειας, σύσταση του εδάφους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AutoNum type="arabicPeriod"/>
            </a:pPr>
            <a:r>
              <a:rPr lang="el-GR" sz="2300" dirty="0"/>
              <a:t>Ισοπέδωση του εδάφους και </a:t>
            </a:r>
            <a:r>
              <a:rPr lang="el-GR" sz="2300" dirty="0" err="1"/>
              <a:t>υπερβαθεία</a:t>
            </a:r>
            <a:r>
              <a:rPr lang="el-GR" sz="2300" dirty="0"/>
              <a:t> άροση πριν το φύτεμα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/>
              <a:t>Η σημασία της τέλειας προετοιμασίας του εδάφους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/>
              <a:t>Τελευταίες φροντίδες στο έδαφος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/>
              <a:t>Ανάγκες του αμπελώνα σε θρεπτικά συστατικά και εξακρίβωση των αναγκών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/>
              <a:t>Ασθένειες από την επίδραση του εδάφους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SzPct val="110000"/>
              <a:buFont typeface="+mj-lt"/>
              <a:buAutoNum type="arabicPeriod"/>
            </a:pPr>
            <a:r>
              <a:rPr lang="el-GR" sz="2300" dirty="0" err="1"/>
              <a:t>Τροφοπενίες</a:t>
            </a:r>
            <a:endParaRPr lang="el-GR" sz="23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Η ανάγκη του αμπελιού σε θρεπτικά συστατικά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501122" cy="4972072"/>
          </a:xfrm>
        </p:spPr>
        <p:txBody>
          <a:bodyPr>
            <a:noAutofit/>
          </a:bodyPr>
          <a:lstStyle/>
          <a:p>
            <a:r>
              <a:rPr lang="el-GR" sz="2300" b="1" dirty="0"/>
              <a:t>Τα κύρια θρεπτικά συστατικά του αμπελιού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Το άζωτο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Κάλιο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Φωσφόρος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b="1" dirty="0"/>
              <a:t>Ασβέστιο </a:t>
            </a:r>
            <a:r>
              <a:rPr lang="el-GR" sz="2300" dirty="0"/>
              <a:t>που καταναλώνεται σε μεγάλες ποσότητες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Θείο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Μαγνήσιο</a:t>
            </a:r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Άλλα συστατικά που υπάρχουν στο έδαφος σε αφθονία και που προστίθενται μόνο όταν υπάρχει </a:t>
            </a:r>
            <a:r>
              <a:rPr lang="el-GR" sz="2300" b="1" dirty="0" err="1"/>
              <a:t>τροφοπενία</a:t>
            </a:r>
            <a:endParaRPr lang="el-GR" sz="2300" b="1" dirty="0"/>
          </a:p>
          <a:p>
            <a:pPr marL="534988" indent="-352425">
              <a:spcBef>
                <a:spcPts val="0"/>
              </a:spcBef>
              <a:spcAft>
                <a:spcPts val="1200"/>
              </a:spcAft>
              <a:buSzPct val="110000"/>
              <a:buFont typeface="Wingdings" pitchFamily="2" charset="2"/>
              <a:buChar char="§"/>
            </a:pPr>
            <a:r>
              <a:rPr lang="el-GR" sz="2300" dirty="0"/>
              <a:t>Ένα στρέμμα που παράγει 1500 </a:t>
            </a:r>
            <a:r>
              <a:rPr lang="en-US" sz="2300" dirty="0"/>
              <a:t>Kg </a:t>
            </a:r>
            <a:r>
              <a:rPr lang="el-GR" sz="2300" dirty="0"/>
              <a:t>σταφύλια έχει ανάγκη από  8-10 </a:t>
            </a:r>
            <a:r>
              <a:rPr lang="en-US" sz="2300" dirty="0"/>
              <a:t>Kg </a:t>
            </a:r>
            <a:r>
              <a:rPr lang="el-GR" sz="2300" dirty="0"/>
              <a:t>άζωτο, 15-20 </a:t>
            </a:r>
            <a:r>
              <a:rPr lang="en-US" sz="2300" dirty="0"/>
              <a:t>kg </a:t>
            </a:r>
            <a:r>
              <a:rPr lang="el-GR" sz="2300" dirty="0"/>
              <a:t>Κάλιο</a:t>
            </a:r>
            <a:r>
              <a:rPr lang="en-US" sz="2300" dirty="0"/>
              <a:t>, 2-4Kg </a:t>
            </a:r>
            <a:r>
              <a:rPr lang="el-GR" sz="2300" dirty="0"/>
              <a:t>Φωσφόρο</a:t>
            </a:r>
            <a:endParaRPr lang="en-US" sz="23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790720"/>
            <a:ext cx="8153400" cy="4495800"/>
          </a:xfrm>
        </p:spPr>
        <p:txBody>
          <a:bodyPr>
            <a:noAutofit/>
          </a:bodyPr>
          <a:lstStyle/>
          <a:p>
            <a:r>
              <a:rPr lang="el-GR" sz="2600" dirty="0"/>
              <a:t>Η φυτική ύλη που σαπίζει δίνει ένα ποσοστό Ν</a:t>
            </a:r>
            <a:r>
              <a:rPr lang="en-US" sz="2600" dirty="0"/>
              <a:t> , P </a:t>
            </a:r>
            <a:r>
              <a:rPr lang="el-GR" sz="2600" dirty="0"/>
              <a:t>και Κ.</a:t>
            </a:r>
          </a:p>
          <a:p>
            <a:endParaRPr lang="el-GR" sz="2600" dirty="0"/>
          </a:p>
          <a:p>
            <a:r>
              <a:rPr lang="el-GR" sz="2600" dirty="0"/>
              <a:t>Το Μαγνήσιο και άλλα μεταλλικά θρεπτικά συστατικά αντικαθίστανται από τη διάλυση αλάτων από τα πετρώματα του εδάφους</a:t>
            </a:r>
          </a:p>
          <a:p>
            <a:endParaRPr lang="el-GR" sz="2600" dirty="0"/>
          </a:p>
          <a:p>
            <a:r>
              <a:rPr lang="el-GR" sz="2600" dirty="0"/>
              <a:t>Προσθήκη μεγαλύτερων ποσοτήτων θρεπτικών συστατικών απ’ αυτά που το αμπέλι χρειάζεται μειώνει την στρεμματική απόδοση σε σταφύλια.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Η ανάγκη του αμπελιού σε θρεπτικά συστατικά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704880" y="1719282"/>
            <a:ext cx="8153400" cy="4495800"/>
          </a:xfrm>
        </p:spPr>
        <p:txBody>
          <a:bodyPr>
            <a:noAutofit/>
          </a:bodyPr>
          <a:lstStyle/>
          <a:p>
            <a:r>
              <a:rPr lang="el-GR" sz="2600" b="1" dirty="0"/>
              <a:t>Χλώρωση</a:t>
            </a:r>
          </a:p>
          <a:p>
            <a:endParaRPr lang="el-GR" sz="2600" dirty="0"/>
          </a:p>
          <a:p>
            <a:r>
              <a:rPr lang="el-GR" sz="2600" b="1" dirty="0" err="1"/>
              <a:t>Τροφοπενίες</a:t>
            </a:r>
            <a:r>
              <a:rPr lang="el-GR" sz="2600" dirty="0"/>
              <a:t> </a:t>
            </a:r>
            <a:r>
              <a:rPr lang="el-GR" sz="2600" b="1" dirty="0"/>
              <a:t>από ελλείψεις διαφόρων στοιχείων</a:t>
            </a:r>
          </a:p>
          <a:p>
            <a:endParaRPr lang="el-GR" sz="2600" dirty="0"/>
          </a:p>
          <a:p>
            <a:pPr marL="633413" indent="-450850">
              <a:buFont typeface="Wingdings" pitchFamily="2" charset="2"/>
              <a:buChar char="ü"/>
            </a:pPr>
            <a:r>
              <a:rPr lang="el-GR" sz="2600" dirty="0"/>
              <a:t>Έλλειψη καλίου</a:t>
            </a:r>
          </a:p>
          <a:p>
            <a:pPr marL="633413" indent="-450850">
              <a:buFont typeface="Wingdings" pitchFamily="2" charset="2"/>
              <a:buChar char="ü"/>
            </a:pPr>
            <a:endParaRPr lang="el-GR" sz="2600" dirty="0"/>
          </a:p>
          <a:p>
            <a:pPr marL="633413" indent="-450850">
              <a:buFont typeface="Wingdings" pitchFamily="2" charset="2"/>
              <a:buChar char="ü"/>
            </a:pPr>
            <a:r>
              <a:rPr lang="el-GR" sz="2600" dirty="0"/>
              <a:t>Έλλειψη μαγνησίου</a:t>
            </a:r>
          </a:p>
          <a:p>
            <a:pPr marL="633413" indent="-450850">
              <a:buFont typeface="Wingdings" pitchFamily="2" charset="2"/>
              <a:buChar char="ü"/>
            </a:pPr>
            <a:endParaRPr lang="el-GR" sz="2600" dirty="0"/>
          </a:p>
          <a:p>
            <a:pPr marL="633413" indent="-450850">
              <a:buFont typeface="Wingdings" pitchFamily="2" charset="2"/>
              <a:buChar char="ü"/>
            </a:pPr>
            <a:r>
              <a:rPr lang="el-GR" sz="2600" dirty="0"/>
              <a:t>Έλλειψη βορίου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/>
              <a:t>Χλώρωση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1. Είναι ένα είδος αναιμίας του αμπελιού που προκαλείται από έλλειψη σιδήρου 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2. Το αμπέλι έχει κίτρινα-</a:t>
            </a:r>
            <a:r>
              <a:rPr lang="el-GR" sz="2600" dirty="0" err="1"/>
              <a:t>ασπροκίτρινα </a:t>
            </a:r>
            <a:r>
              <a:rPr lang="el-GR" sz="2600" dirty="0"/>
              <a:t>φύλλα 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3. Δεν μπορεί να δέσει, να καρπίσει και να θρέψει τα σταφύλια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4. Η χλώρωση οφείλεται σε μεγάλες περιεκτικότητες </a:t>
            </a:r>
            <a:r>
              <a:rPr lang="en-US" sz="2600" dirty="0"/>
              <a:t>Ca </a:t>
            </a:r>
            <a:r>
              <a:rPr lang="el-GR" sz="2600" dirty="0"/>
              <a:t>που παρεμποδίζουν την πρόσληψη σιδήρου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hoto koutinas\Photo Απρ 18, 13 46 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427854" cy="61436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326928" y="-24"/>
            <a:ext cx="8531352" cy="500066"/>
          </a:xfrm>
        </p:spPr>
        <p:txBody>
          <a:bodyPr>
            <a:noAutofit/>
          </a:bodyPr>
          <a:lstStyle/>
          <a:p>
            <a:pPr algn="ctr"/>
            <a:r>
              <a:rPr lang="el-GR" sz="26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862158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l-GR" sz="2600" dirty="0"/>
              <a:t>Η χλώρωση οφείλεται επίσης 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σε σφιχτό έδαφος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 πολύ υγρασία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 έλλειψη μαγνησίου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 έλλειψη Καλίου</a:t>
            </a:r>
          </a:p>
          <a:p>
            <a:pPr marL="717550" indent="-266700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ü"/>
            </a:pPr>
            <a:r>
              <a:rPr lang="el-GR" sz="2600" dirty="0"/>
              <a:t> περίσσευμα φωσφόρου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7690" y="1223954"/>
            <a:ext cx="8153400" cy="990600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chemeClr val="tx1"/>
                </a:solidFill>
              </a:rPr>
              <a:t>Θεραπεία της χλώρωσης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2071678"/>
            <a:ext cx="8153400" cy="4495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r>
              <a:rPr lang="el-GR" sz="2300" dirty="0"/>
              <a:t>Προσθήκη στο έδαφος σιδήρου ή θειικού μαγνησίου ή λίπανση με Κάλιο ή με Βόριο </a:t>
            </a:r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endParaRPr lang="el-GR" sz="2300" dirty="0"/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r>
              <a:rPr lang="el-GR" sz="2300" dirty="0"/>
              <a:t>Θεραπεία από έλλειψη σιδήρου ή μαγνησίου γίνεται με ράντισμα  διαλύματος θειικού σιδήρου ή θειικού μαγνησίου</a:t>
            </a:r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endParaRPr lang="el-GR" sz="2300" dirty="0"/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r>
              <a:rPr lang="el-GR" sz="2300" dirty="0"/>
              <a:t> Στην περίπτωση που έχουμε χλώρωση μόνον σε λίγα </a:t>
            </a:r>
            <a:r>
              <a:rPr lang="el-GR" sz="2300" dirty="0" err="1"/>
              <a:t>πρέμνα</a:t>
            </a:r>
            <a:r>
              <a:rPr lang="el-GR" sz="2300" dirty="0"/>
              <a:t> τότε  επαλείφουμε τις τομές του κλαδέματος με διάλυμα θειικού σιδήρου 30-40 </a:t>
            </a:r>
            <a:r>
              <a:rPr lang="el-GR" sz="2300" dirty="0" err="1"/>
              <a:t>γρ</a:t>
            </a:r>
            <a:r>
              <a:rPr lang="el-GR" sz="2300" dirty="0"/>
              <a:t> θειικού σιδήρου σε 100 </a:t>
            </a:r>
            <a:r>
              <a:rPr lang="el-GR" sz="2300" dirty="0" err="1"/>
              <a:t>γρ</a:t>
            </a:r>
            <a:r>
              <a:rPr lang="el-GR" sz="2300" dirty="0"/>
              <a:t> νερό.</a:t>
            </a:r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endParaRPr lang="el-GR" sz="2300" dirty="0"/>
          </a:p>
          <a:p>
            <a:pPr marL="457200" indent="-457200">
              <a:spcBef>
                <a:spcPts val="0"/>
              </a:spcBef>
              <a:buSzPct val="110000"/>
              <a:buFont typeface="+mj-lt"/>
              <a:buAutoNum type="arabicPeriod"/>
            </a:pPr>
            <a:r>
              <a:rPr lang="el-GR" sz="2300" dirty="0"/>
              <a:t>Όταν η χλώρωση αφορά όλο το αμπέλι τότε η δόση 50-60 κιλά θειικό  σίδηρο ανά στρέμμα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Ασθένειες της αμπέλου από κακή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52384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 err="1"/>
              <a:t>Τροφοπενίες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990600" y="2857496"/>
            <a:ext cx="6367482" cy="3000396"/>
          </a:xfrm>
        </p:spPr>
        <p:txBody>
          <a:bodyPr>
            <a:normAutofit/>
          </a:bodyPr>
          <a:lstStyle/>
          <a:p>
            <a:r>
              <a:rPr lang="el-GR" sz="2800" dirty="0"/>
              <a:t>Από έλλειψη καλίου</a:t>
            </a:r>
          </a:p>
          <a:p>
            <a:endParaRPr lang="el-GR" sz="2800" dirty="0"/>
          </a:p>
          <a:p>
            <a:r>
              <a:rPr lang="el-GR" sz="2800" dirty="0"/>
              <a:t>Από έλλειψη μαγνησίου</a:t>
            </a:r>
          </a:p>
          <a:p>
            <a:endParaRPr lang="el-GR" sz="2800" dirty="0"/>
          </a:p>
          <a:p>
            <a:r>
              <a:rPr lang="el-GR" sz="2800" dirty="0"/>
              <a:t>Από έλλειψη βορίου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 err="1"/>
              <a:t>Τροφοπενία</a:t>
            </a:r>
            <a:r>
              <a:rPr lang="el-GR" sz="3200" b="1" dirty="0"/>
              <a:t> Βορίου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28762"/>
            <a:ext cx="8643998" cy="50435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SzPct val="110000"/>
              <a:buFont typeface="Courier New" pitchFamily="49" charset="0"/>
              <a:buChar char="o"/>
            </a:pPr>
            <a:r>
              <a:rPr lang="el-GR" sz="2600" dirty="0"/>
              <a:t>Η ασθένεια εμφανίζεται σε ασβεστούχα εδάφη και σε ποικιλίες που είναι ευαίσθητες στην έλλειψη βορίου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10000"/>
              <a:buFont typeface="Courier New" pitchFamily="49" charset="0"/>
              <a:buChar char="o"/>
            </a:pPr>
            <a:r>
              <a:rPr lang="el-GR" sz="2600" dirty="0"/>
              <a:t>Η ποικιλία Βικτώρια εμφανίζει συνήθως την ασθένεια ιδιαίτερα στην αρχή της ανάπτυξης του πρέμνου.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10000"/>
              <a:buFont typeface="Courier New" pitchFamily="49" charset="0"/>
              <a:buChar char="o"/>
            </a:pPr>
            <a:r>
              <a:rPr lang="el-GR" sz="2600" dirty="0"/>
              <a:t>Χαρακτηριστικά της ασθένειας είναι </a:t>
            </a:r>
          </a:p>
          <a:p>
            <a:pPr marL="534988" indent="-2682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l-GR" sz="2400" dirty="0"/>
              <a:t>η </a:t>
            </a:r>
            <a:r>
              <a:rPr lang="el-GR" sz="2400" dirty="0" err="1"/>
              <a:t>μικροφυλλία</a:t>
            </a:r>
            <a:r>
              <a:rPr lang="el-GR" sz="2400" dirty="0"/>
              <a:t> της κορυφής των βλαστών</a:t>
            </a:r>
          </a:p>
          <a:p>
            <a:pPr marL="534988" indent="-2682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l-GR" sz="2400" dirty="0"/>
              <a:t>το στρογγύλεμα και απάλειψη των κόλπων των φύλων</a:t>
            </a:r>
          </a:p>
          <a:p>
            <a:pPr marL="534988" indent="-2682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l-GR" sz="2400" dirty="0"/>
              <a:t>η </a:t>
            </a:r>
            <a:r>
              <a:rPr lang="el-GR" sz="2400" dirty="0" err="1"/>
              <a:t>μικρορραγία</a:t>
            </a:r>
            <a:endParaRPr lang="el-GR" sz="2400" dirty="0"/>
          </a:p>
          <a:p>
            <a:pPr marL="534988" indent="-268288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l-GR" sz="2400" dirty="0"/>
              <a:t>η ξήρανση της κορυφής και των ελίκων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-142908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326928" y="-24"/>
            <a:ext cx="8531352" cy="500066"/>
          </a:xfrm>
        </p:spPr>
        <p:txBody>
          <a:bodyPr>
            <a:noAutofit/>
          </a:bodyPr>
          <a:lstStyle/>
          <a:p>
            <a:pPr algn="ctr"/>
            <a:r>
              <a:rPr lang="el-GR" sz="2600" b="1" dirty="0"/>
              <a:t>Ασθένειες της αμπέλου από κακή σύσταση του εδάφους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488137" cy="59293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Επιλογή χωραφιού</a:t>
            </a:r>
            <a:r>
              <a:rPr lang="en-US" sz="2800" b="1" dirty="0"/>
              <a:t>: </a:t>
            </a:r>
            <a:r>
              <a:rPr lang="el-GR" sz="2800" b="1" dirty="0"/>
              <a:t>Τοποθεσία, έκθεση, ανάγλυφο της </a:t>
            </a:r>
            <a:r>
              <a:rPr lang="en-US" sz="2800" b="1" dirty="0"/>
              <a:t> </a:t>
            </a:r>
            <a:r>
              <a:rPr lang="el-GR" sz="2800" b="1" dirty="0"/>
              <a:t>επιφάνειας, σύσταση του εδάφους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358246" cy="5214974"/>
          </a:xfrm>
        </p:spPr>
        <p:txBody>
          <a:bodyPr>
            <a:noAutofit/>
          </a:bodyPr>
          <a:lstStyle/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Διερεύνηση αγοράς (Εμπορία, αστικό κέντρο, αγορά εσωτερικού- εξωτερικού, επιτραπέζια ή </a:t>
            </a:r>
            <a:r>
              <a:rPr lang="el-GR" sz="2600" dirty="0" err="1"/>
              <a:t>οινοποιήσιμα</a:t>
            </a:r>
            <a:r>
              <a:rPr lang="el-GR" sz="2600" dirty="0"/>
              <a:t> σταφύλια)</a:t>
            </a:r>
          </a:p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Επιλογή πρώιμης ή όψιμης ποικιλίας</a:t>
            </a:r>
          </a:p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Παραγωγή </a:t>
            </a:r>
            <a:r>
              <a:rPr lang="el-GR" sz="2600" dirty="0" err="1"/>
              <a:t>οινοποιήσιμων</a:t>
            </a:r>
            <a:r>
              <a:rPr lang="el-GR" sz="2600" dirty="0"/>
              <a:t> ή επιτραπέζιων σταφυλιών ?</a:t>
            </a:r>
          </a:p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Τοποθεσία επιλογής χωραφιού σε σχέση με την οικονομική απόδοση του αμπελώνα</a:t>
            </a:r>
          </a:p>
          <a:p>
            <a:pPr marL="441325" indent="-441325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Οικονομικά μειονεκτήματα από παραγωγή κατά την περίοδο 15/8-15/10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Τροφοπενία</a:t>
            </a:r>
            <a:r>
              <a:rPr lang="el-GR" sz="3200" b="1" dirty="0"/>
              <a:t> από Έλλειψη καλίου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814514"/>
            <a:ext cx="8153400" cy="4757758"/>
          </a:xfrm>
        </p:spPr>
        <p:txBody>
          <a:bodyPr>
            <a:noAutofit/>
          </a:bodyPr>
          <a:lstStyle/>
          <a:p>
            <a:r>
              <a:rPr lang="el-GR" sz="2600" dirty="0"/>
              <a:t>Είναι πολύ σοβαρή αλλά σπάνια ασθένεια</a:t>
            </a:r>
          </a:p>
          <a:p>
            <a:endParaRPr lang="el-GR" sz="2600" dirty="0"/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§"/>
            </a:pPr>
            <a:r>
              <a:rPr lang="el-GR" sz="2600" dirty="0"/>
              <a:t> Χαρακτηριστικά της είναι η κακή ποιότητα της παραγωγής. Τα σταφύλια είναι άγλυκα και πράσινα</a:t>
            </a:r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§"/>
            </a:pPr>
            <a:r>
              <a:rPr lang="el-GR" sz="2600" dirty="0"/>
              <a:t>Εμφανίζεται από μεγάλη έλλειψη καλίου</a:t>
            </a:r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§"/>
            </a:pPr>
            <a:r>
              <a:rPr lang="el-GR" sz="2600" dirty="0"/>
              <a:t>Τα μεγάλα φύλα κιτρινίζουν και στρίβουν προς τα κάτω</a:t>
            </a:r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§"/>
            </a:pPr>
            <a:r>
              <a:rPr lang="el-GR" sz="2600" dirty="0"/>
              <a:t>Θεραπεία γίνεται με λίπανση με νιτρικό κάλιο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-104804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326928" y="-24"/>
            <a:ext cx="8531352" cy="500066"/>
          </a:xfrm>
        </p:spPr>
        <p:txBody>
          <a:bodyPr>
            <a:noAutofit/>
          </a:bodyPr>
          <a:lstStyle/>
          <a:p>
            <a:pPr algn="ctr"/>
            <a:r>
              <a:rPr lang="el-GR" sz="2600" b="1" dirty="0"/>
              <a:t>Ασθένειες της αμπέλου από κακή σύσταση του εδάφους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87309" cy="59293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hoto koutinas\Photo Απρ 18, 13 51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429552" cy="5572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612648" y="-24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hoto koutinas\Photo Απρ 18, 13 51 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14678" y="214290"/>
            <a:ext cx="5214974" cy="6429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357158" y="2000240"/>
            <a:ext cx="2816344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947870"/>
            <a:ext cx="8858280" cy="38385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 koutinas\Photo Απρ 18, 13 54 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8215370" cy="57577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28596" y="-24"/>
            <a:ext cx="8153400" cy="990600"/>
          </a:xfrm>
        </p:spPr>
        <p:txBody>
          <a:bodyPr>
            <a:noAutofit/>
          </a:bodyPr>
          <a:lstStyle/>
          <a:p>
            <a:r>
              <a:rPr lang="el-GR" sz="32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Τροφοπενία</a:t>
            </a:r>
            <a:r>
              <a:rPr lang="el-GR" sz="3200" b="1" dirty="0"/>
              <a:t> Μαγνησίου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58246" cy="4972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Εμφανίζεται σε ασβεστούχα εδάφη με υψηλό </a:t>
            </a:r>
            <a:r>
              <a:rPr lang="en-US" sz="2600" dirty="0"/>
              <a:t>pH</a:t>
            </a:r>
            <a:endParaRPr lang="el-GR" sz="26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Χαρακτηριστικά είναι ότι τα φύλα γίνονται κιτρινοκόκκινα κατά μήκος με τα νεύρα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Η περίσσεια καλίου παρεμποδίζει την πρόσληψη μαγνησίου και ευνοεί την ασθένεια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Θεραπεία γίνεται με ράντισμα των φύλων με διάλυμα </a:t>
            </a:r>
            <a:r>
              <a:rPr lang="el-GR" sz="2600" b="1" dirty="0"/>
              <a:t>θειικού μαγνησίου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dirty="0"/>
              <a:t>Η με </a:t>
            </a:r>
            <a:r>
              <a:rPr lang="el-GR" sz="2600" b="1" dirty="0"/>
              <a:t>σύνθετα μαγνησιούχα λιπάσματα </a:t>
            </a:r>
            <a:r>
              <a:rPr lang="el-GR" sz="2600" dirty="0"/>
              <a:t>όπως το φωσφορικό κάλιο μαγνήσιο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6569095" cy="64319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2844" y="1643050"/>
            <a:ext cx="2286016" cy="2786082"/>
          </a:xfrm>
        </p:spPr>
        <p:txBody>
          <a:bodyPr>
            <a:noAutofit/>
          </a:bodyPr>
          <a:lstStyle/>
          <a:p>
            <a:r>
              <a:rPr lang="el-GR" sz="2800" b="1" dirty="0"/>
              <a:t>Ασθένειες της αμπέλου από κακή σύσταση του εδάφους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28600"/>
            <a:ext cx="8408890" cy="990600"/>
          </a:xfrm>
        </p:spPr>
        <p:txBody>
          <a:bodyPr>
            <a:normAutofit/>
          </a:bodyPr>
          <a:lstStyle/>
          <a:p>
            <a:r>
              <a:rPr lang="el-GR" sz="2800" b="1" dirty="0"/>
              <a:t>ΑΜΠΕΛΟΥΡΓΙΑ</a:t>
            </a:r>
            <a:r>
              <a:rPr lang="en-US" sz="2800" b="1" dirty="0"/>
              <a:t>: </a:t>
            </a:r>
            <a:r>
              <a:rPr lang="el-GR" sz="2800" b="1" dirty="0"/>
              <a:t>ΠΡΩΤΗ ΥΛΗ-ΠΟΙΟΤΗΤΑ ΟΙΝΩΝ</a:t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715436" cy="54006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b="1" dirty="0"/>
              <a:t>Ωρίμανση του </a:t>
            </a:r>
            <a:r>
              <a:rPr lang="el-GR" sz="2400" dirty="0"/>
              <a:t>σταφυλιού</a:t>
            </a:r>
            <a:r>
              <a:rPr lang="en-US" sz="2400" dirty="0"/>
              <a:t> -</a:t>
            </a:r>
            <a:r>
              <a:rPr lang="el-GR" sz="2400" dirty="0"/>
              <a:t> </a:t>
            </a:r>
            <a:r>
              <a:rPr lang="el-GR" sz="2300" dirty="0"/>
              <a:t>Πρώτη περίοδος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100" dirty="0"/>
              <a:t>(</a:t>
            </a:r>
            <a:r>
              <a:rPr lang="en-US" sz="2100" dirty="0" err="1"/>
              <a:t>i</a:t>
            </a:r>
            <a:r>
              <a:rPr lang="el-GR" sz="2100" dirty="0"/>
              <a:t>) Η ρόγα είναι πράσινη λόγω χλωροφύλλης</a:t>
            </a:r>
            <a:r>
              <a:rPr lang="en-US" sz="2100" dirty="0"/>
              <a:t>.</a:t>
            </a:r>
            <a:endParaRPr lang="el-GR" sz="21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100" dirty="0"/>
              <a:t>(</a:t>
            </a:r>
            <a:r>
              <a:rPr lang="en-US" sz="2100" dirty="0"/>
              <a:t>ii</a:t>
            </a:r>
            <a:r>
              <a:rPr lang="el-GR" sz="2100" dirty="0"/>
              <a:t>) Η γεύση είναι όξινη και κυριαρχούν τα οξέα μηλικό και τρυγικό 20 </a:t>
            </a:r>
            <a:r>
              <a:rPr lang="en-US" sz="2100" dirty="0"/>
              <a:t>g</a:t>
            </a:r>
            <a:r>
              <a:rPr lang="el-GR" sz="2100" dirty="0"/>
              <a:t>/</a:t>
            </a:r>
            <a:r>
              <a:rPr lang="en-US" sz="2100" dirty="0"/>
              <a:t>Kg.</a:t>
            </a:r>
            <a:endParaRPr lang="el-GR" sz="21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100" dirty="0"/>
              <a:t>(</a:t>
            </a:r>
            <a:r>
              <a:rPr lang="en-US" sz="2100" dirty="0"/>
              <a:t>iii</a:t>
            </a:r>
            <a:r>
              <a:rPr lang="el-GR" sz="2100" dirty="0"/>
              <a:t>) Η γλυκόζη και η φρουκτόζη δημιουργούνται από την φωτοσύνθεση σε ποσοστά παρόμοια με τα οξέα </a:t>
            </a:r>
            <a:r>
              <a:rPr lang="en-US" sz="2100" dirty="0"/>
              <a:t>20</a:t>
            </a:r>
            <a:r>
              <a:rPr lang="el-GR" sz="2100" dirty="0"/>
              <a:t> </a:t>
            </a:r>
            <a:r>
              <a:rPr lang="en-US" sz="2100" dirty="0"/>
              <a:t>g/Kg.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100" dirty="0"/>
              <a:t>(iv) </a:t>
            </a:r>
            <a:r>
              <a:rPr lang="el-GR" sz="2100" dirty="0"/>
              <a:t>Τα οξέα δημιουργούνται από τη βιοχημική μετατροπή της γλυκόζης που συντελείται στα φύλλα και στις ρίζες</a:t>
            </a:r>
            <a:r>
              <a:rPr lang="en-US" sz="2100" dirty="0"/>
              <a:t>.</a:t>
            </a:r>
            <a:endParaRPr lang="el-GR" sz="21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100" dirty="0"/>
              <a:t>(v) </a:t>
            </a:r>
            <a:r>
              <a:rPr lang="el-GR" sz="2100" dirty="0"/>
              <a:t>Ο σχηματισμός των σακχάρων και των οξέων επηρεάζεται από τη θερμοκρασία. 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100" dirty="0"/>
              <a:t>(</a:t>
            </a:r>
            <a:r>
              <a:rPr lang="en-US" sz="2100" dirty="0"/>
              <a:t>vi)</a:t>
            </a:r>
            <a:r>
              <a:rPr lang="el-GR" sz="2100" dirty="0"/>
              <a:t> Οι αυξημένες θερμοκρασίες ευνοούν τον σχηματισμό των σακχάρων έναντι των οξέων</a:t>
            </a:r>
            <a:r>
              <a:rPr lang="en-US" sz="2100" dirty="0"/>
              <a:t>.</a:t>
            </a:r>
            <a:endParaRPr lang="el-GR" sz="2100" b="1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Δεύτερη περίοδος ωρίμανσης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00198"/>
            <a:ext cx="8643998" cy="5357826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 err="1"/>
              <a:t>i</a:t>
            </a:r>
            <a:r>
              <a:rPr lang="el-GR" sz="2400" dirty="0"/>
              <a:t>) Η ρόγα αλλάζει χρώμα, μεγαλώνει και γίνεται πιο μαλακή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</a:t>
            </a:r>
            <a:r>
              <a:rPr lang="el-GR" sz="2400" dirty="0"/>
              <a:t>) Οι χρωστικές εμφανίζονται τόσο στις ερυθρές όσο και στις λευκές ποικιλίες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(iii</a:t>
            </a:r>
            <a:r>
              <a:rPr lang="el-GR" sz="2400" dirty="0"/>
              <a:t>) Έχουμε απότομη μείωση της οξύτητας ενώ τα σάκχαρα αυξάνονται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(iv) </a:t>
            </a:r>
            <a:r>
              <a:rPr lang="el-GR" sz="2400" dirty="0"/>
              <a:t>Το μηλικό οξύ μειώνεται και ο λόγος τρυγικού προς μηλικό αυξάνεται 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(v) </a:t>
            </a:r>
            <a:r>
              <a:rPr lang="el-GR" sz="2400" dirty="0"/>
              <a:t>Οι τανίνες έχουν σταθερή περιεκτικότητα και αυξομειώνονται με την </a:t>
            </a:r>
            <a:r>
              <a:rPr lang="en-US" sz="2400" dirty="0"/>
              <a:t> </a:t>
            </a:r>
            <a:r>
              <a:rPr lang="el-GR" sz="2400" dirty="0"/>
              <a:t>ηλιοφάνεια και το βροχερό καιρό αντίστοιχα</a:t>
            </a:r>
          </a:p>
          <a:p>
            <a:pPr marL="450850" indent="-45085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(vi) </a:t>
            </a:r>
            <a:r>
              <a:rPr lang="el-GR" sz="2400" dirty="0"/>
              <a:t>Τα ανόργανα συστατικά αυξάνουν και το Κ, </a:t>
            </a:r>
            <a:r>
              <a:rPr lang="en-US" sz="2400" dirty="0"/>
              <a:t>Mg, Ca </a:t>
            </a:r>
            <a:r>
              <a:rPr lang="el-GR" sz="2400" dirty="0"/>
              <a:t>δεν μεταβάλλονται μέχρι  την ωρίμανση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33442" y="1428736"/>
            <a:ext cx="8153400" cy="542926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3000"/>
              </a:spcAft>
              <a:buSzPct val="110000"/>
              <a:buNone/>
            </a:pPr>
            <a:r>
              <a:rPr lang="el-GR" sz="2800" dirty="0"/>
              <a:t>6. </a:t>
            </a:r>
            <a:r>
              <a:rPr lang="el-GR" sz="2800" b="1" dirty="0"/>
              <a:t>Παραγωγή αρίστης ποιότητας σταφυλιών</a:t>
            </a:r>
            <a:r>
              <a:rPr lang="en-US" sz="2800" b="1" dirty="0"/>
              <a:t>: </a:t>
            </a:r>
            <a:endParaRPr lang="el-GR" sz="2800" b="1" dirty="0"/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Σωστή επιλογή ποικιλίας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Σωστή επιλογή τοποθεσίας και κατάλληλου χωραφιού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Γνώση της καλλιεργητικής πρακτικής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Καλή διαχείριση του αμπελώνα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 Υποδομές του αμπελουργού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SzPct val="110000"/>
              <a:buFont typeface="+mj-lt"/>
              <a:buAutoNum type="arabicPeriod"/>
            </a:pPr>
            <a:r>
              <a:rPr lang="el-GR" sz="2600" dirty="0"/>
              <a:t>Σχέδια για αξιοποίηση της παραγωγής που δεν διατίθεται στο  εμπόριο</a:t>
            </a: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el-GR" sz="2800" b="1" dirty="0"/>
              <a:t>Επιλογή χωραφιού</a:t>
            </a:r>
            <a:r>
              <a:rPr lang="en-US" sz="2800" b="1" dirty="0"/>
              <a:t>: </a:t>
            </a:r>
            <a:r>
              <a:rPr lang="el-GR" sz="2800" b="1" dirty="0"/>
              <a:t>Τοποθεσία, έκθεση, ανάγλυφο της </a:t>
            </a:r>
            <a:r>
              <a:rPr lang="en-US" sz="2800" b="1" dirty="0"/>
              <a:t> </a:t>
            </a:r>
            <a:r>
              <a:rPr lang="el-GR" sz="2800" b="1" dirty="0"/>
              <a:t>επιφάνειας, σύσταση του εδάφους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Τρίτη περίοδος ωρίμανσης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572560" cy="5072098"/>
          </a:xfrm>
        </p:spPr>
        <p:txBody>
          <a:bodyPr>
            <a:noAutofit/>
          </a:bodyPr>
          <a:lstStyle/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(</a:t>
            </a:r>
            <a:r>
              <a:rPr lang="en-US" sz="2400" dirty="0" err="1"/>
              <a:t>i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Το σταφύλι ωριμάζει στην τελική του μορφή και έχει αυξημένα σάκχαρα</a:t>
            </a:r>
            <a:r>
              <a:rPr lang="en-US" sz="2400" dirty="0"/>
              <a:t> </a:t>
            </a:r>
            <a:r>
              <a:rPr lang="el-GR" sz="2400" dirty="0"/>
              <a:t> και μειωμένα οξέα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(</a:t>
            </a:r>
            <a:r>
              <a:rPr lang="en-US" sz="2400" dirty="0"/>
              <a:t>ii</a:t>
            </a:r>
            <a:r>
              <a:rPr lang="el-GR" sz="2400" dirty="0"/>
              <a:t>) Η μέση περιεκτικότητα σε σάκχαρα είναι 200</a:t>
            </a:r>
            <a:r>
              <a:rPr lang="en-US" sz="2400" dirty="0"/>
              <a:t>g/Kg </a:t>
            </a:r>
            <a:r>
              <a:rPr lang="el-GR" sz="2400" dirty="0"/>
              <a:t>και των οξέων 4-</a:t>
            </a:r>
            <a:r>
              <a:rPr lang="en-US" sz="2400" dirty="0"/>
              <a:t> </a:t>
            </a:r>
            <a:r>
              <a:rPr lang="el-GR" sz="2400" dirty="0"/>
              <a:t>6</a:t>
            </a:r>
            <a:r>
              <a:rPr lang="en-US" sz="2400" dirty="0"/>
              <a:t>g/Kg</a:t>
            </a:r>
            <a:endParaRPr lang="el-GR" sz="2400" dirty="0"/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(</a:t>
            </a:r>
            <a:r>
              <a:rPr lang="en-US" sz="2400" dirty="0"/>
              <a:t>iii</a:t>
            </a:r>
            <a:r>
              <a:rPr lang="el-GR" sz="2400" dirty="0"/>
              <a:t>) Η σχέση τρυγικού/μηλικό γίνεται μεγαλύτερος της μονάδας</a:t>
            </a:r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</a:t>
            </a:r>
            <a:r>
              <a:rPr lang="en-US" sz="2400" dirty="0"/>
              <a:t>(iv) </a:t>
            </a:r>
            <a:r>
              <a:rPr lang="el-GR" sz="2400" dirty="0"/>
              <a:t>Στις θερμές περιοχές που δεν ευνοείται η οξύτητα ο τρυγητός θα πρέπει να γίνεται πρώιμα ενώ στις ψυχρές όψιμα</a:t>
            </a:r>
            <a:endParaRPr lang="en-US" sz="2400" dirty="0"/>
          </a:p>
          <a:p>
            <a:pPr marL="450850" indent="-45085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400" dirty="0"/>
              <a:t> (v) </a:t>
            </a:r>
            <a:r>
              <a:rPr lang="el-GR" sz="2400" dirty="0"/>
              <a:t>Η ωρίμανση δεν ορίζεται μόνο από τα σάκχαρα και τα οξέα αλλά και από τα </a:t>
            </a:r>
            <a:r>
              <a:rPr lang="el-GR" sz="2400" dirty="0" err="1"/>
              <a:t>φαινολικά</a:t>
            </a:r>
            <a:r>
              <a:rPr lang="el-GR" sz="2400" dirty="0"/>
              <a:t> και τα αρωματικά συστατικά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Τρυγητός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643998" cy="52149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400" dirty="0"/>
              <a:t>(</a:t>
            </a:r>
            <a:r>
              <a:rPr lang="en-US" sz="2400" dirty="0" err="1"/>
              <a:t>i</a:t>
            </a:r>
            <a:r>
              <a:rPr lang="el-GR" sz="2400" dirty="0"/>
              <a:t>) Εξαρτάται από τα συστατικά του σταφυλιού και από τον τύπο του οίνου που θέλουμε να παράγουμε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</a:t>
            </a:r>
            <a:r>
              <a:rPr lang="el-GR" sz="2400" dirty="0"/>
              <a:t>) Δείκτης ωρίμανσης είναι το πηλίκο των σακχάρων /οξέα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iii</a:t>
            </a:r>
            <a:r>
              <a:rPr lang="el-GR" sz="2400" dirty="0"/>
              <a:t>) Ο δείκτης ωρίμανσης ορίζεται και σαν το πηλίκο τρυγικού προς το άθροισμα τρυγικού και μηλικού που πρέπει να πλησιάζει τη μονάδα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(iv) </a:t>
            </a:r>
            <a:r>
              <a:rPr lang="el-GR" sz="2400" dirty="0"/>
              <a:t>Στην ωρίμανση έχουμε αύξηση της φρουκτόζης και μείωση της γλυκόζης και το πηλίκο γλυκόζης/φρουκτόζης είναι περίπου 0.95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(v) </a:t>
            </a:r>
            <a:r>
              <a:rPr lang="el-GR" sz="2400" dirty="0"/>
              <a:t>Μετά την ωρίμανση έχουμε αύξηση των σακχάρων και συνεπώς  </a:t>
            </a:r>
            <a:r>
              <a:rPr lang="el-GR" sz="2400" b="1" dirty="0"/>
              <a:t>υπερωρίμανση</a:t>
            </a:r>
            <a:r>
              <a:rPr lang="en-US" sz="2400" b="1" dirty="0"/>
              <a:t>.</a:t>
            </a:r>
            <a:endParaRPr lang="el-GR" sz="2400" b="1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Υπερωρίμανση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643998" cy="5000660"/>
          </a:xfrm>
        </p:spPr>
        <p:txBody>
          <a:bodyPr>
            <a:noAutofit/>
          </a:bodyPr>
          <a:lstStyle/>
          <a:p>
            <a:pPr marL="365125" indent="-365125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500" dirty="0"/>
              <a:t>(ι) Η υπερωρίμανση γίνεται με φυσικό, τεχνητό και βιολογικό τρόπο</a:t>
            </a:r>
            <a:r>
              <a:rPr lang="en-US" sz="2500" dirty="0"/>
              <a:t>.</a:t>
            </a:r>
            <a:endParaRPr lang="el-GR" sz="2500" dirty="0"/>
          </a:p>
          <a:p>
            <a:pPr marL="365125" indent="-365125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500" dirty="0"/>
              <a:t>(</a:t>
            </a:r>
            <a:r>
              <a:rPr lang="el-GR" sz="2500" dirty="0" err="1"/>
              <a:t>ιι</a:t>
            </a:r>
            <a:r>
              <a:rPr lang="el-GR" sz="2500" dirty="0"/>
              <a:t>) Η φυσική υπερωρίμανση γίνεται επάνω στο πρέμνο με παρατεταμένο </a:t>
            </a:r>
            <a:r>
              <a:rPr lang="en-US" sz="2500" dirty="0"/>
              <a:t> </a:t>
            </a:r>
            <a:r>
              <a:rPr lang="el-GR" sz="2500" dirty="0"/>
              <a:t>χρόνο ωρίμανσης, και με χάραξη των βοστρύχων για απώλεια υγρών.</a:t>
            </a:r>
          </a:p>
          <a:p>
            <a:pPr marL="365125" indent="-365125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500" dirty="0"/>
              <a:t>(</a:t>
            </a:r>
            <a:r>
              <a:rPr lang="el-GR" sz="2500" dirty="0" err="1"/>
              <a:t>ιιι</a:t>
            </a:r>
            <a:r>
              <a:rPr lang="el-GR" sz="2500" dirty="0"/>
              <a:t>) Η τεχνητή υπερωρίμανση γίνεται με θέρμανση των σταφυλιών είτε μηχανικά είτε με τον ήλιο σε αλώνια</a:t>
            </a:r>
            <a:r>
              <a:rPr lang="en-US" sz="2500" dirty="0"/>
              <a:t>.</a:t>
            </a:r>
            <a:endParaRPr lang="el-GR" sz="2500" dirty="0"/>
          </a:p>
          <a:p>
            <a:pPr marL="365125" indent="-365125"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500" dirty="0"/>
              <a:t> </a:t>
            </a:r>
            <a:r>
              <a:rPr lang="en-US" sz="2500" dirty="0"/>
              <a:t>(iv) </a:t>
            </a:r>
            <a:r>
              <a:rPr lang="el-GR" sz="2500" dirty="0"/>
              <a:t>Στην Ελλάδα η τεχνητή υπερωρίμανση γίνεται με έκθεση των σταφυλιών στον ήλιο, όπως στη Σαντορίνη για την παραγωγή του </a:t>
            </a:r>
            <a:r>
              <a:rPr lang="en-US" sz="2500" dirty="0" err="1"/>
              <a:t>Vino</a:t>
            </a:r>
            <a:r>
              <a:rPr lang="en-US" sz="2500" dirty="0"/>
              <a:t> Santo.</a:t>
            </a:r>
            <a:endParaRPr lang="el-GR" sz="25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Βιολογική υπερωρίμανση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504992"/>
            <a:ext cx="8715436" cy="5210156"/>
          </a:xfrm>
        </p:spPr>
        <p:txBody>
          <a:bodyPr>
            <a:noAutofit/>
          </a:bodyPr>
          <a:lstStyle/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/>
              <a:t>(</a:t>
            </a:r>
            <a:r>
              <a:rPr lang="en-US" sz="2600" dirty="0" err="1"/>
              <a:t>i</a:t>
            </a:r>
            <a:r>
              <a:rPr lang="en-US" sz="2600" dirty="0"/>
              <a:t>)</a:t>
            </a:r>
            <a:r>
              <a:rPr lang="el-GR" sz="2600" dirty="0"/>
              <a:t> Γίνεται με την καλλιέργεια στον αμπελώνα του μύκητα </a:t>
            </a:r>
            <a:r>
              <a:rPr lang="en-US" sz="2600" i="1" dirty="0" err="1"/>
              <a:t>Votritis</a:t>
            </a:r>
            <a:r>
              <a:rPr lang="en-US" sz="2600" i="1" dirty="0"/>
              <a:t> </a:t>
            </a:r>
            <a:r>
              <a:rPr lang="en-US" sz="2600" i="1" dirty="0" err="1"/>
              <a:t>cinerea</a:t>
            </a:r>
            <a:r>
              <a:rPr lang="en-US" sz="2600" i="1" dirty="0"/>
              <a:t>.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/>
              <a:t>(ii) </a:t>
            </a:r>
            <a:r>
              <a:rPr lang="el-GR" sz="2600" dirty="0"/>
              <a:t>Στην αρχή ο μύκητας εμφανίζεται στην επιφάνεια του σταφυλιού και μετά εισχωρεί κάτω απ’ αυτή</a:t>
            </a:r>
            <a:r>
              <a:rPr lang="en-US" sz="2600" dirty="0"/>
              <a:t>.</a:t>
            </a:r>
            <a:endParaRPr lang="el-GR" sz="26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600" dirty="0"/>
              <a:t> </a:t>
            </a:r>
            <a:r>
              <a:rPr lang="en-US" sz="2600" dirty="0"/>
              <a:t>(iii) </a:t>
            </a:r>
            <a:r>
              <a:rPr lang="el-GR" sz="2600" dirty="0"/>
              <a:t>Έχει την ικανότητα να σχίζει τη φλούδα και να διευκολύνει έτσι την εξάτμιση του νερού και την συμπύκνωση του γλεύκους.</a:t>
            </a:r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/>
              <a:t>(iv) </a:t>
            </a:r>
            <a:r>
              <a:rPr lang="el-GR" sz="2600" dirty="0"/>
              <a:t>Η βιολογική υπερωρίμανση γίνεται για την παραγωγή γλυκών οίνων</a:t>
            </a:r>
            <a:r>
              <a:rPr lang="en-US" sz="2600" dirty="0"/>
              <a:t>.</a:t>
            </a:r>
            <a:endParaRPr lang="el-GR" sz="2600" dirty="0"/>
          </a:p>
          <a:p>
            <a:pPr marL="365125" indent="-365125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600" dirty="0"/>
              <a:t>(v) </a:t>
            </a:r>
            <a:r>
              <a:rPr lang="el-GR" sz="2600" dirty="0"/>
              <a:t>Έχουμε μείωση του αζώτου και μεταβολή των οξέων</a:t>
            </a:r>
            <a:r>
              <a:rPr lang="en-US" sz="2600" dirty="0"/>
              <a:t>.</a:t>
            </a:r>
            <a:endParaRPr lang="el-GR" sz="26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857364"/>
            <a:ext cx="8174194" cy="4400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l-GR" sz="2800" dirty="0"/>
              <a:t>Η </a:t>
            </a:r>
            <a:r>
              <a:rPr lang="el-GR" sz="2800" b="1" dirty="0"/>
              <a:t>ευγενής σήψη </a:t>
            </a:r>
            <a:r>
              <a:rPr lang="el-GR" sz="2800" dirty="0"/>
              <a:t>γίνεται σε λίγα μέρη του κόσμου και ιδιαίτερα εκεί που υπάρχει πρωινή ομίχλη και όχι βροχερός καιρός.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l-GR" sz="2800" dirty="0"/>
              <a:t>Σε ψυχρό καιρό και υψηλή υγρασία έχουμε μεγάλη ανάπτυξη του μύκητα</a:t>
            </a:r>
            <a:r>
              <a:rPr lang="en-US" sz="2800" dirty="0"/>
              <a:t>.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l-GR" sz="2800" dirty="0"/>
              <a:t>Με</a:t>
            </a:r>
            <a:r>
              <a:rPr lang="en-US" sz="2800" dirty="0"/>
              <a:t> </a:t>
            </a:r>
            <a:r>
              <a:rPr lang="el-GR" sz="2800" dirty="0"/>
              <a:t>έντονες λευκές-φαιές μούχλες που τελικά έχει δυσμενή επίδραση στην οινοποίηση.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l-GR" sz="3200" b="1" dirty="0"/>
              <a:t>Βιολογική υπερωρίμανση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071678"/>
            <a:ext cx="2928926" cy="3057524"/>
          </a:xfrm>
        </p:spPr>
        <p:txBody>
          <a:bodyPr>
            <a:normAutofit/>
          </a:bodyPr>
          <a:lstStyle/>
          <a:p>
            <a:r>
              <a:rPr lang="el-GR" sz="3200" b="1" dirty="0"/>
              <a:t>Περιοχές Ελληνικών Οίνων Ποιότητας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45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0184"/>
            <a:ext cx="6572296" cy="672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Οινοποιήσιμες Ποικιλίες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501122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v"/>
            </a:pPr>
            <a:r>
              <a:rPr lang="el-GR" sz="2800" b="1" dirty="0"/>
              <a:t>Λευκές Ελληνικές</a:t>
            </a:r>
            <a:r>
              <a:rPr lang="en-US" sz="2800" dirty="0"/>
              <a:t>: </a:t>
            </a:r>
            <a:r>
              <a:rPr lang="el-GR" sz="2800" dirty="0" err="1"/>
              <a:t>Ασύρτικο</a:t>
            </a:r>
            <a:r>
              <a:rPr lang="el-GR" sz="2800" dirty="0"/>
              <a:t>, </a:t>
            </a:r>
            <a:r>
              <a:rPr lang="el-GR" sz="2800" dirty="0" err="1"/>
              <a:t>Αθήρι</a:t>
            </a:r>
            <a:r>
              <a:rPr lang="el-GR" sz="2800" dirty="0"/>
              <a:t>, </a:t>
            </a:r>
            <a:r>
              <a:rPr lang="el-GR" sz="2800" dirty="0" err="1"/>
              <a:t>Βηλάνα</a:t>
            </a:r>
            <a:r>
              <a:rPr lang="el-GR" sz="2800" dirty="0"/>
              <a:t> , Ροδίτης, Ρομπόλα</a:t>
            </a:r>
            <a:r>
              <a:rPr lang="en-US" sz="2800" dirty="0"/>
              <a:t>, </a:t>
            </a:r>
            <a:r>
              <a:rPr lang="el-GR" sz="2800" dirty="0" err="1"/>
              <a:t>Σαβατιανό</a:t>
            </a:r>
            <a:r>
              <a:rPr lang="el-GR" sz="2800" dirty="0"/>
              <a:t>, </a:t>
            </a:r>
            <a:r>
              <a:rPr lang="el-GR" sz="2800" dirty="0" err="1"/>
              <a:t>Ντεμπίνα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v"/>
            </a:pPr>
            <a:r>
              <a:rPr lang="el-GR" sz="2800" b="1" dirty="0"/>
              <a:t>Ερυθρές Ελληνικές</a:t>
            </a:r>
            <a:r>
              <a:rPr lang="en-US" sz="2800" dirty="0"/>
              <a:t>: </a:t>
            </a:r>
            <a:r>
              <a:rPr lang="el-GR" sz="2800" dirty="0" err="1"/>
              <a:t>Αγιωργήτικο</a:t>
            </a:r>
            <a:r>
              <a:rPr lang="el-GR" sz="2800" dirty="0"/>
              <a:t>, </a:t>
            </a:r>
            <a:r>
              <a:rPr lang="el-GR" sz="2800" dirty="0" err="1"/>
              <a:t>Ξινόμαυρο</a:t>
            </a:r>
            <a:r>
              <a:rPr lang="el-GR" sz="2800" dirty="0"/>
              <a:t>, </a:t>
            </a:r>
            <a:r>
              <a:rPr lang="el-GR" sz="2800" dirty="0" err="1"/>
              <a:t>Μαυρούδι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v"/>
            </a:pPr>
            <a:r>
              <a:rPr lang="el-GR" sz="2800" b="1" dirty="0"/>
              <a:t>Ξένες λευκές</a:t>
            </a:r>
            <a:r>
              <a:rPr lang="en-US" sz="2800" dirty="0"/>
              <a:t>: Chardonnay, Sauvignon blank, Riesling (Germany)</a:t>
            </a:r>
          </a:p>
          <a:p>
            <a:pPr>
              <a:spcBef>
                <a:spcPts val="0"/>
              </a:spcBef>
              <a:spcAft>
                <a:spcPts val="3000"/>
              </a:spcAft>
              <a:buSzPct val="110000"/>
              <a:buFont typeface="Wingdings" pitchFamily="2" charset="2"/>
              <a:buChar char="v"/>
            </a:pPr>
            <a:r>
              <a:rPr lang="el-GR" sz="2800" b="1" dirty="0"/>
              <a:t>Ξένες ερυθρές</a:t>
            </a:r>
            <a:r>
              <a:rPr lang="en-US" sz="2800" dirty="0"/>
              <a:t>: Cabernet Sauvignon, Syrah, Merlot, </a:t>
            </a:r>
            <a:r>
              <a:rPr lang="en-US" sz="2800" dirty="0" err="1"/>
              <a:t>Carignan</a:t>
            </a:r>
            <a:endParaRPr lang="el-GR" sz="28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Ντεμπίνα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3108" y="6286520"/>
            <a:ext cx="5643602" cy="285752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1600" dirty="0"/>
              <a:t>https://el.wikipedia.org/wiki/</a:t>
            </a:r>
            <a:r>
              <a:rPr lang="el-GR" sz="1600" dirty="0"/>
              <a:t>.....</a:t>
            </a:r>
            <a:r>
              <a:rPr lang="en-US" sz="1600" dirty="0"/>
              <a:t>/media/File:Debina_Grape.jpg</a:t>
            </a:r>
            <a:endParaRPr lang="el-GR" sz="1600" dirty="0"/>
          </a:p>
        </p:txBody>
      </p:sp>
      <p:pic>
        <p:nvPicPr>
          <p:cNvPr id="26626" name="Picture 2" descr="https://upload.wikimedia.org/wikipedia/commons/1/18/Debina_Gr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4786346" cy="5886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Ντεμπίνα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671638"/>
            <a:ext cx="8715436" cy="4972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 err="1"/>
              <a:t>i</a:t>
            </a:r>
            <a:r>
              <a:rPr lang="el-GR" sz="2400" dirty="0"/>
              <a:t>) Είναι λευκή ποικιλία με σχετικά μεγάλες και πυκνές ρώγες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</a:t>
            </a:r>
            <a:r>
              <a:rPr lang="el-GR" sz="2400" dirty="0"/>
              <a:t>) Καλλιεργείται στην Ήπειρο και τώρα τελευταία και στη Θεσσαλία.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iii</a:t>
            </a:r>
            <a:r>
              <a:rPr lang="el-GR" sz="2400" dirty="0"/>
              <a:t>) Καλλιεργείται σε υψόμετρο ιδιαίτερα στη </a:t>
            </a:r>
            <a:r>
              <a:rPr lang="el-GR" sz="2400" b="1" dirty="0"/>
              <a:t>Ζίτσα </a:t>
            </a:r>
            <a:r>
              <a:rPr lang="el-GR" sz="2400" dirty="0"/>
              <a:t>σε υψόμετρο 600-800 </a:t>
            </a:r>
            <a:r>
              <a:rPr lang="en-US" sz="2400" dirty="0"/>
              <a:t>m.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(iv) </a:t>
            </a:r>
            <a:r>
              <a:rPr lang="el-GR" sz="2400" dirty="0"/>
              <a:t>Είναι η κατάλληλη ποικιλία για παραγωγή ημιαφρωδών οίνων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(v) </a:t>
            </a:r>
            <a:r>
              <a:rPr lang="el-GR" sz="2400" dirty="0"/>
              <a:t>Παράγει οίνους με διακριτικό άρωμα, σώμα στη γεύση και χαρακτηριστική φρεσκάδα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(vi) </a:t>
            </a:r>
            <a:r>
              <a:rPr lang="el-GR" sz="2400" dirty="0"/>
              <a:t>Είναι πρώιμη και υποφέρει ο παραγωγός από τους παγετούς την άνοιξη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endParaRPr lang="el-GR" sz="2400" b="1" dirty="0"/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b="1" dirty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b="1" dirty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endParaRPr lang="el-GR" sz="24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Ντεμπίνα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715404" cy="5357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/>
              <a:t>Προσβάλλεται από μια ασθένεια των φύλων που δημιουργεί κόκκινες ξηρές κηλίδες στα φύλλα που αντιμετωπίζεται με </a:t>
            </a:r>
            <a:r>
              <a:rPr lang="el-GR" sz="2400" dirty="0" err="1"/>
              <a:t>Θειϊκό</a:t>
            </a:r>
            <a:r>
              <a:rPr lang="el-GR" sz="2400" dirty="0"/>
              <a:t> χαλκό. Επίσης από </a:t>
            </a:r>
            <a:r>
              <a:rPr lang="el-GR" sz="2400" dirty="0" err="1"/>
              <a:t>βοτρύτη</a:t>
            </a:r>
            <a:r>
              <a:rPr lang="el-GR" sz="2400" dirty="0"/>
              <a:t> και είναι ευαίσθητη στα καψίματα από τον ήλιο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b="1" dirty="0"/>
              <a:t>Ημιαφρώδης οίνος της Ζίτσας</a:t>
            </a:r>
          </a:p>
          <a:p>
            <a:pPr marL="633413" indent="-366713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b="1" dirty="0"/>
              <a:t> </a:t>
            </a:r>
            <a:r>
              <a:rPr lang="el-GR" sz="2200" dirty="0"/>
              <a:t>(</a:t>
            </a:r>
            <a:r>
              <a:rPr lang="en-US" sz="2200" dirty="0" err="1"/>
              <a:t>i</a:t>
            </a:r>
            <a:r>
              <a:rPr lang="el-GR" sz="2200" dirty="0"/>
              <a:t>) Τρυγητός </a:t>
            </a:r>
            <a:r>
              <a:rPr lang="el-GR" sz="2200" dirty="0" err="1"/>
              <a:t>ντεμπίνας</a:t>
            </a:r>
            <a:r>
              <a:rPr lang="el-GR" sz="2200" dirty="0"/>
              <a:t> αρχές Οκτώβρη</a:t>
            </a:r>
          </a:p>
          <a:p>
            <a:pPr marL="633413" indent="-366713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200" dirty="0"/>
              <a:t> (</a:t>
            </a:r>
            <a:r>
              <a:rPr lang="en-US" sz="2200" dirty="0"/>
              <a:t>ii</a:t>
            </a:r>
            <a:r>
              <a:rPr lang="el-GR" sz="2200" dirty="0"/>
              <a:t>) Ζύμωση με την </a:t>
            </a:r>
            <a:r>
              <a:rPr lang="el-GR" sz="2200" dirty="0" err="1"/>
              <a:t>μικροχλωρίδα</a:t>
            </a:r>
            <a:r>
              <a:rPr lang="el-GR" sz="2200" dirty="0"/>
              <a:t> του σταφυλιού σε θερμοκρασίες που μειώνονται κάτω από τους 20</a:t>
            </a:r>
            <a:r>
              <a:rPr lang="el-GR" sz="2200" baseline="30000" dirty="0"/>
              <a:t>ο</a:t>
            </a:r>
            <a:r>
              <a:rPr lang="en-US" sz="2200" dirty="0"/>
              <a:t>C </a:t>
            </a:r>
            <a:r>
              <a:rPr lang="el-GR" sz="2200" dirty="0"/>
              <a:t>μέχρι τα Χριστούγεννα.</a:t>
            </a:r>
          </a:p>
          <a:p>
            <a:pPr marL="633413" indent="-366713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200" dirty="0"/>
              <a:t> (</a:t>
            </a:r>
            <a:r>
              <a:rPr lang="en-US" sz="2200" dirty="0"/>
              <a:t>iii</a:t>
            </a:r>
            <a:r>
              <a:rPr lang="el-GR" sz="2200" dirty="0"/>
              <a:t>) Κλείσιμο βαρελιών όταν το </a:t>
            </a:r>
            <a:r>
              <a:rPr lang="en-US" sz="2200" baseline="30000" dirty="0" err="1"/>
              <a:t>o</a:t>
            </a:r>
            <a:r>
              <a:rPr lang="en-US" sz="2200" dirty="0" err="1"/>
              <a:t>Be</a:t>
            </a:r>
            <a:r>
              <a:rPr lang="en-US" sz="2200" dirty="0"/>
              <a:t> </a:t>
            </a:r>
            <a:r>
              <a:rPr lang="el-GR" sz="2200" dirty="0"/>
              <a:t>είναι &lt; 1.5</a:t>
            </a:r>
          </a:p>
          <a:p>
            <a:pPr marL="633413" indent="-366713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200" dirty="0"/>
              <a:t> </a:t>
            </a:r>
            <a:r>
              <a:rPr lang="en-US" sz="2200" dirty="0"/>
              <a:t>(iv)</a:t>
            </a:r>
            <a:r>
              <a:rPr lang="el-GR" sz="2200" dirty="0"/>
              <a:t> Η ζύμωση συνεχίζεται μέχρι τέλους και το </a:t>
            </a:r>
            <a:r>
              <a:rPr lang="en-US" sz="2200" dirty="0"/>
              <a:t>CO</a:t>
            </a:r>
            <a:r>
              <a:rPr lang="en-US" sz="2200" baseline="-25000" dirty="0"/>
              <a:t>2</a:t>
            </a:r>
            <a:r>
              <a:rPr lang="el-GR" sz="2200" dirty="0"/>
              <a:t> που βρίσκεται υπό πίεση δίνει τον ημιαφρώδη οίνο της Ζίτσας</a:t>
            </a:r>
            <a:r>
              <a:rPr lang="en-US" sz="2200" dirty="0"/>
              <a:t>.</a:t>
            </a:r>
            <a:endParaRPr lang="el-GR" sz="2400" b="1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Έδαφος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l-GR" sz="2800" b="1" dirty="0"/>
              <a:t>Εξετάζουμε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l-GR" sz="2800" dirty="0"/>
              <a:t>Τοποθεσία χωραφιού 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l-GR" sz="2800" dirty="0"/>
              <a:t> Την έκθεση 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l-GR" sz="2800" dirty="0"/>
              <a:t> Το ανάγλυφο του εδάφους</a:t>
            </a:r>
          </a:p>
          <a:p>
            <a:pPr marL="514350" indent="-51435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l-GR" sz="2800" dirty="0"/>
              <a:t> Μηχανική και χημική σύσταση του εδάφους του χωραφιού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ewwinesofgreece.com/assets/media/PICTURES/poikilies_oinopoiias/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19110"/>
            <a:ext cx="4286250" cy="6324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Ροδίτης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6119850"/>
            <a:ext cx="4030790" cy="738174"/>
          </a:xfrm>
        </p:spPr>
        <p:txBody>
          <a:bodyPr>
            <a:normAutofit/>
          </a:bodyPr>
          <a:lstStyle/>
          <a:p>
            <a:pPr fontAlgn="ctr">
              <a:buNone/>
            </a:pPr>
            <a:r>
              <a:rPr lang="el-GR" sz="2000" dirty="0"/>
              <a:t>Ροδίτης | </a:t>
            </a:r>
            <a:r>
              <a:rPr lang="en-US" sz="2000" dirty="0"/>
              <a:t>newwinesofgreece.com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Ροδίτης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643998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300" dirty="0"/>
              <a:t>(</a:t>
            </a:r>
            <a:r>
              <a:rPr lang="en-US" sz="2300" dirty="0" err="1"/>
              <a:t>i</a:t>
            </a:r>
            <a:r>
              <a:rPr lang="el-GR" sz="2300" dirty="0"/>
              <a:t>) Είναι ευρέως καλλιεργούμενη στην Ελλάδα ποικιλία και έχει στελέχη που το χρώμα των σταφυλιών ποικίλει από λευκό μέχρι ροζέ.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300" dirty="0"/>
              <a:t>(</a:t>
            </a:r>
            <a:r>
              <a:rPr lang="en-US" sz="2300" dirty="0"/>
              <a:t>ii</a:t>
            </a:r>
            <a:r>
              <a:rPr lang="el-GR" sz="2300" dirty="0"/>
              <a:t>) Καλλιεργείται σε μεγάλο βαθμό στην βορειοδυτική Πελοπόννησο και τελευταία στη Θεσσαλία και τη Μακεδονία. Είναι το σταφύλι που παράγεται το λευκό Μακεδονικό.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300" dirty="0"/>
              <a:t>(</a:t>
            </a:r>
            <a:r>
              <a:rPr lang="en-US" sz="2300" dirty="0"/>
              <a:t>iii</a:t>
            </a:r>
            <a:r>
              <a:rPr lang="el-GR" sz="2300" dirty="0"/>
              <a:t>) Ο υποπράσινος κλώνος έχει καλή απόδοση και έχει επικρατήσει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300" dirty="0"/>
              <a:t>(iv) </a:t>
            </a:r>
            <a:r>
              <a:rPr lang="el-GR" sz="2300" dirty="0"/>
              <a:t>Ο ροδίτης δίνει οίνους με λεπτό άρωμα και με καλή γεύση 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300" dirty="0"/>
              <a:t>(v) </a:t>
            </a:r>
            <a:r>
              <a:rPr lang="el-GR" sz="2300" dirty="0"/>
              <a:t>Δίνει όψιμη ανάπτυξη των ματιών αλλά δεν είναι όψιμη αλλά ούτε και πρώιμη ποικιλία. Είναι ευαίσθητη στον περονόσπορο και τα καψίματα από τον ήλιο.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Σαββατιανό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480328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200" dirty="0"/>
              <a:t> (</a:t>
            </a:r>
            <a:r>
              <a:rPr lang="en-US" sz="2200" dirty="0" err="1"/>
              <a:t>i</a:t>
            </a:r>
            <a:r>
              <a:rPr lang="el-GR" sz="2200" dirty="0"/>
              <a:t>) Είναι λευκή ποικιλία και είναι το κατ’ εξοχήν σταφύλι της Αττικής.  Διαδόθηκε όμως και σε άλλα μέρη της Ελλάδος.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200" dirty="0"/>
              <a:t>(</a:t>
            </a:r>
            <a:r>
              <a:rPr lang="en-US" sz="2200" dirty="0"/>
              <a:t>ii</a:t>
            </a:r>
            <a:r>
              <a:rPr lang="el-GR" sz="2200" dirty="0"/>
              <a:t>) Με πρώτη ύλη τον Ροδίτη παράγεται το κρασί ‘Ρετσίνα’.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200" dirty="0"/>
              <a:t>(</a:t>
            </a:r>
            <a:r>
              <a:rPr lang="en-US" sz="2200" dirty="0"/>
              <a:t>iii</a:t>
            </a:r>
            <a:r>
              <a:rPr lang="el-GR" sz="2200" dirty="0"/>
              <a:t>) Ο Ροδίτης αντέχει στην ξηρασία και παράγει ποιοτικά κρασιά. Αυτό όμως  αίρεται με το πότισμα για αύξηση της στρεμματικής απόδοσης.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dirty="0"/>
              <a:t>(iv) </a:t>
            </a:r>
            <a:r>
              <a:rPr lang="el-GR" sz="2200" dirty="0"/>
              <a:t>Μπορεί να καλλιεργηθεί και σε φτωχά ημιορεινά εδάφη ( </a:t>
            </a:r>
            <a:r>
              <a:rPr lang="el-GR" sz="2200" dirty="0" err="1"/>
              <a:t>Κάντζα</a:t>
            </a:r>
            <a:r>
              <a:rPr lang="el-GR" sz="2200" dirty="0"/>
              <a:t>, Θήβα,  </a:t>
            </a:r>
            <a:r>
              <a:rPr lang="el-GR" sz="2200" dirty="0" err="1"/>
              <a:t>Επανωμή</a:t>
            </a:r>
            <a:r>
              <a:rPr lang="el-GR" sz="2200" dirty="0"/>
              <a:t>, Χαλκιδική) και να δώσει ρετσίνα εξαιρετικής ποιότητας.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200" dirty="0"/>
              <a:t>(v) </a:t>
            </a:r>
            <a:r>
              <a:rPr lang="el-GR" sz="2200" dirty="0"/>
              <a:t>Έχει μέτρια αντοχή στις ασθένειες, δεν πρέπει να κάνουμε</a:t>
            </a:r>
            <a:r>
              <a:rPr lang="en-US" sz="2200" dirty="0"/>
              <a:t> </a:t>
            </a:r>
            <a:r>
              <a:rPr lang="el-GR" sz="2200" dirty="0"/>
              <a:t> κορφολόγημα και δεν θέλει λίπανση. Δεν πρέπει να υπερωριμάζει γιατί </a:t>
            </a:r>
            <a:r>
              <a:rPr lang="en-US" sz="2200" dirty="0"/>
              <a:t> </a:t>
            </a:r>
            <a:r>
              <a:rPr lang="el-GR" sz="2200" dirty="0"/>
              <a:t>χάνει τα οξέα.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Ρετσίνα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6514" y="1643050"/>
            <a:ext cx="8551766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(</a:t>
            </a:r>
            <a:r>
              <a:rPr lang="en-US" sz="2400" dirty="0" err="1"/>
              <a:t>i</a:t>
            </a:r>
            <a:r>
              <a:rPr lang="el-GR" sz="2400" dirty="0"/>
              <a:t>) Είναι λευκός οίνος που παράγεται από το Σαββατιανό</a:t>
            </a:r>
          </a:p>
          <a:p>
            <a:pPr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(</a:t>
            </a:r>
            <a:r>
              <a:rPr lang="en-US" sz="2400" dirty="0"/>
              <a:t>ii</a:t>
            </a:r>
            <a:r>
              <a:rPr lang="el-GR" sz="2400" dirty="0"/>
              <a:t>) Χαρακτηριστικό έχει την προσθήκη ρετσίνας 1 </a:t>
            </a:r>
            <a:r>
              <a:rPr lang="en-US" sz="2400" dirty="0"/>
              <a:t>Kg/100L</a:t>
            </a:r>
            <a:r>
              <a:rPr lang="el-GR" sz="2400" dirty="0"/>
              <a:t> πριν αρχίσει η ζύμωση. </a:t>
            </a:r>
          </a:p>
          <a:p>
            <a:pPr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iii</a:t>
            </a:r>
            <a:r>
              <a:rPr lang="el-GR" sz="2400" dirty="0"/>
              <a:t>) Η ζύμωση διαρκεί 1 μήνα λόγω του ότι το αιθέριο έλαιο της ρητίνης </a:t>
            </a:r>
            <a:r>
              <a:rPr lang="en-US" sz="2400" dirty="0"/>
              <a:t> </a:t>
            </a:r>
            <a:r>
              <a:rPr lang="el-GR" sz="2400" dirty="0"/>
              <a:t>επιπλέει και δεν αναζωογονείται η ζύμη. </a:t>
            </a:r>
          </a:p>
          <a:p>
            <a:pPr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</a:t>
            </a:r>
            <a:r>
              <a:rPr lang="en-US" sz="2400" dirty="0"/>
              <a:t>(iv) </a:t>
            </a:r>
            <a:r>
              <a:rPr lang="el-GR" sz="2400" dirty="0"/>
              <a:t>Το άρωμα και η γεύση επηρεάζεται από την ρητίνη των κωνοφόρων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3000"/>
              </a:spcAft>
              <a:buNone/>
            </a:pPr>
            <a:r>
              <a:rPr lang="el-GR" sz="2400" dirty="0"/>
              <a:t> </a:t>
            </a:r>
            <a:r>
              <a:rPr lang="en-US" sz="2400" dirty="0"/>
              <a:t>(v) </a:t>
            </a:r>
            <a:r>
              <a:rPr lang="el-GR" sz="2400" dirty="0"/>
              <a:t>Οι οινοποιοί αντιλαμβάνονται το τέλος της ζύμωσης με την </a:t>
            </a:r>
            <a:r>
              <a:rPr lang="en-US" sz="2400" dirty="0"/>
              <a:t> </a:t>
            </a:r>
            <a:r>
              <a:rPr lang="el-GR" sz="2400" dirty="0"/>
              <a:t> καταβύθιση της ρητίνης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Ξυνόμαυρο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5857892"/>
            <a:ext cx="4173666" cy="542916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l-GR" sz="2000" dirty="0" err="1"/>
              <a:t>Ξινόμαυρο</a:t>
            </a:r>
            <a:r>
              <a:rPr lang="el-GR" sz="2000" dirty="0"/>
              <a:t> | </a:t>
            </a:r>
            <a:r>
              <a:rPr lang="en-US" sz="2000" dirty="0"/>
              <a:t>newwinesofgreece.com</a:t>
            </a:r>
            <a:endParaRPr lang="el-GR" dirty="0"/>
          </a:p>
        </p:txBody>
      </p:sp>
      <p:pic>
        <p:nvPicPr>
          <p:cNvPr id="19458" name="Picture 2" descr="http://www.newwinesofgreece.com/assets/media/PICTURES/poikilies_oinopoiias/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52"/>
            <a:ext cx="4286250" cy="6429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Ξινόμαυρο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858312" cy="56864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 err="1"/>
              <a:t>i</a:t>
            </a:r>
            <a:r>
              <a:rPr lang="el-GR" sz="2400" dirty="0"/>
              <a:t>) Είναι μια εκλεκτή ερυθρά ποικιλία του Ελληνικού χώρου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</a:t>
            </a:r>
            <a:r>
              <a:rPr lang="el-GR" sz="2400" dirty="0"/>
              <a:t>) Παράγει οίνους ονομασίας προέλευσης ανώτερης ποιότητας της Νάουσας και του Αμυνταίου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iii</a:t>
            </a:r>
            <a:r>
              <a:rPr lang="el-GR" sz="2400" dirty="0"/>
              <a:t>) Με πρόσφατη Νομοθεσία είναι υποχρεωτική ποικιλία για την παραγωγή τοπικών Μακεδονικών οίνων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(iv) </a:t>
            </a:r>
            <a:r>
              <a:rPr lang="el-GR" sz="2400" dirty="0"/>
              <a:t>Στη </a:t>
            </a:r>
            <a:r>
              <a:rPr lang="el-GR" sz="2400" dirty="0" err="1"/>
              <a:t>Ραψάνη</a:t>
            </a:r>
            <a:r>
              <a:rPr lang="el-GR" sz="2400" dirty="0"/>
              <a:t> χρησιμοποιείται για </a:t>
            </a:r>
            <a:r>
              <a:rPr lang="el-GR" sz="2400" dirty="0" err="1"/>
              <a:t>συνοινοποίηση</a:t>
            </a:r>
            <a:r>
              <a:rPr lang="el-GR" sz="2400" dirty="0"/>
              <a:t> οίνων Ονομασίας Προέλευσης Ανώτερης Ποιότητας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(v) </a:t>
            </a:r>
            <a:r>
              <a:rPr lang="el-GR" sz="2400" dirty="0"/>
              <a:t>Παράγει οίνους κατάλληλους για παλαίωση με άρωμα. Η ποιότητα χειροτερεύει όταν αυξάνεται η στρεμματική απόδοση.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(vi) </a:t>
            </a:r>
            <a:r>
              <a:rPr lang="el-GR" sz="2400" dirty="0"/>
              <a:t>Είναι ανθεκτικό στον περονόσπορο και το </a:t>
            </a:r>
            <a:r>
              <a:rPr lang="el-GR" sz="2400" dirty="0" err="1"/>
              <a:t>ωϊδιο</a:t>
            </a:r>
            <a:r>
              <a:rPr lang="el-GR" sz="2400" dirty="0"/>
              <a:t> και ευαίσθητο στην ξηρασία και τον </a:t>
            </a:r>
            <a:r>
              <a:rPr lang="el-GR" sz="2400" dirty="0" err="1"/>
              <a:t>βοτρύτη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Cabernet Sauvignon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6514" y="1571612"/>
            <a:ext cx="8551766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l-GR" sz="2400" dirty="0"/>
              <a:t>Είναι Γαλλική ποικιλία από το Μπορντώ και είναι από τις καλύτερες και πιο διαδεδομένες ποικιλίες στον κόσμο.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</a:t>
            </a:r>
            <a:r>
              <a:rPr lang="el-GR" sz="2400" dirty="0"/>
              <a:t>) Διαδόθηκε στην Αμερική (Καλιφόρνια), τη Νότια Αμερική (Χιλή, Αργεντινή), στη Νότια Αφρική.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400" dirty="0"/>
              <a:t>(</a:t>
            </a:r>
            <a:r>
              <a:rPr lang="en-US" sz="2400" dirty="0"/>
              <a:t>iii</a:t>
            </a:r>
            <a:r>
              <a:rPr lang="el-GR" sz="2400" dirty="0"/>
              <a:t>) Στην Ελλάδα καλλιεργήθηκε στη Χαλκιδική για παραγωγή ερυθρών οίνων ποιότητας, στη Μεσσηνία, Μέτσοβο </a:t>
            </a:r>
            <a:r>
              <a:rPr lang="el-GR" sz="2400" dirty="0" err="1"/>
              <a:t>κ.λπ</a:t>
            </a:r>
            <a:r>
              <a:rPr lang="en-US" sz="2400" dirty="0"/>
              <a:t>.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(iv) </a:t>
            </a:r>
            <a:r>
              <a:rPr lang="el-GR" sz="2400" dirty="0"/>
              <a:t>Παράγει οίνους με βαθύ ερυθρό χρώμα, με την παραδοσιακή ερυθρά οινοποίηση, έχουν χαρακτηριστικό άρωμα,</a:t>
            </a:r>
            <a:r>
              <a:rPr lang="en-US" sz="2400" dirty="0"/>
              <a:t> </a:t>
            </a:r>
            <a:r>
              <a:rPr lang="el-GR" sz="2400" dirty="0"/>
              <a:t>και γίνεται αισθητό στη γεύση (σώμα).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(v) </a:t>
            </a:r>
            <a:r>
              <a:rPr lang="el-GR" sz="2400" dirty="0"/>
              <a:t>Ο οίνος </a:t>
            </a:r>
            <a:r>
              <a:rPr lang="en-US" sz="2400" dirty="0"/>
              <a:t>Cabernet </a:t>
            </a:r>
            <a:r>
              <a:rPr lang="el-GR" sz="2400" b="1" dirty="0"/>
              <a:t>παλαιώνει </a:t>
            </a:r>
            <a:r>
              <a:rPr lang="el-GR" sz="2400" dirty="0"/>
              <a:t>σε δρύινα βαρέλια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56</a:t>
            </a:fld>
            <a:endParaRPr lang="el-G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4500594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/>
              <a:t>(vi) </a:t>
            </a:r>
            <a:r>
              <a:rPr lang="el-GR" sz="2600" dirty="0"/>
              <a:t>Είναι ευαίσθητη ποικιλία στο </a:t>
            </a:r>
            <a:r>
              <a:rPr lang="el-GR" sz="2600" dirty="0" err="1"/>
              <a:t>ωϊδιο</a:t>
            </a:r>
            <a:r>
              <a:rPr lang="el-GR" sz="2600" dirty="0"/>
              <a:t> και αντέχει στη </a:t>
            </a:r>
            <a:r>
              <a:rPr lang="el-GR" sz="2600" dirty="0" err="1"/>
              <a:t>βοτρύτη</a:t>
            </a:r>
            <a:r>
              <a:rPr lang="el-GR" sz="2600" dirty="0"/>
              <a:t> και την ξηρασία </a:t>
            </a:r>
            <a:endParaRPr lang="en-US" sz="2600" dirty="0"/>
          </a:p>
          <a:p>
            <a:pPr>
              <a:buNone/>
            </a:pPr>
            <a:endParaRPr lang="en-US" sz="2600" dirty="0"/>
          </a:p>
          <a:p>
            <a:pPr marL="514350" indent="-514350">
              <a:buNone/>
            </a:pPr>
            <a:r>
              <a:rPr lang="en-US" sz="2600" dirty="0"/>
              <a:t>(vii) </a:t>
            </a:r>
            <a:r>
              <a:rPr lang="el-GR" sz="2600" dirty="0"/>
              <a:t>Η απόδοση ανά στρέμμα φθάνει τα 1500 </a:t>
            </a:r>
            <a:r>
              <a:rPr lang="en-US" sz="2600" dirty="0"/>
              <a:t>Kg</a:t>
            </a:r>
          </a:p>
          <a:p>
            <a:pPr marL="514350" indent="-514350">
              <a:buAutoNum type="romanLcParenBoth" startAt="5"/>
            </a:pPr>
            <a:endParaRPr lang="en-US" sz="2600" dirty="0"/>
          </a:p>
          <a:p>
            <a:pPr marL="514350" indent="-514350">
              <a:buAutoNum type="romanLcParenBoth" startAt="5"/>
            </a:pPr>
            <a:endParaRPr lang="en-US" sz="2600" dirty="0"/>
          </a:p>
          <a:p>
            <a:pPr marL="514350" indent="-514350">
              <a:buNone/>
            </a:pPr>
            <a:endParaRPr lang="el-GR" sz="2600" dirty="0"/>
          </a:p>
          <a:p>
            <a:pPr>
              <a:buNone/>
            </a:pPr>
            <a:endParaRPr lang="el-GR" sz="26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b="1" dirty="0"/>
              <a:t>Cabernet Sauvignon</a:t>
            </a:r>
            <a:endParaRPr lang="el-GR" sz="3200" b="1" dirty="0"/>
          </a:p>
        </p:txBody>
      </p:sp>
      <p:pic>
        <p:nvPicPr>
          <p:cNvPr id="16386" name="Picture 2" descr="http://hannibalbrown.com/Encyclopedia/Cabernet-Sauvig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976" y="357166"/>
            <a:ext cx="4068394" cy="60722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TextBox"/>
          <p:cNvSpPr txBox="1"/>
          <p:nvPr/>
        </p:nvSpPr>
        <p:spPr>
          <a:xfrm>
            <a:off x="357158" y="5925941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http://hannibalbrown.com/Encyclopaedia-Cabernet-Sauvignon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57</a:t>
            </a:fld>
            <a:endParaRPr lang="el-G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Merlot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71472" y="5786454"/>
            <a:ext cx="3643338" cy="8572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000" dirty="0"/>
              <a:t>http://greatwinenews.com/right-bank-hails-classic-merlot-year/</a:t>
            </a:r>
            <a:endParaRPr lang="el-GR" sz="2000" dirty="0"/>
          </a:p>
        </p:txBody>
      </p:sp>
      <p:pic>
        <p:nvPicPr>
          <p:cNvPr id="15364" name="Picture 4" descr="http://greatwinenews.com/vineyard/uploads/2013/04/ElephantMer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310061" cy="64696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58</a:t>
            </a:fld>
            <a:endParaRPr lang="el-G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Merlot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643998" cy="51149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500" dirty="0"/>
              <a:t>(</a:t>
            </a:r>
            <a:r>
              <a:rPr lang="en-US" sz="2500" dirty="0" err="1"/>
              <a:t>i</a:t>
            </a:r>
            <a:r>
              <a:rPr lang="el-GR" sz="2500" dirty="0"/>
              <a:t>) Το σταφύλι </a:t>
            </a:r>
            <a:r>
              <a:rPr lang="en-US" sz="2500" dirty="0"/>
              <a:t>Merlot </a:t>
            </a:r>
            <a:r>
              <a:rPr lang="el-GR" sz="2500" dirty="0"/>
              <a:t>έχει ερυθρό χρώμα με σχετικά μικρές ρώγες. Είναι ποικιλία του Μπορντώ 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500" dirty="0"/>
              <a:t>(</a:t>
            </a:r>
            <a:r>
              <a:rPr lang="en-US" sz="2500" dirty="0"/>
              <a:t>ii</a:t>
            </a:r>
            <a:r>
              <a:rPr lang="el-GR" sz="2500" dirty="0"/>
              <a:t>) Μαζί με το </a:t>
            </a:r>
            <a:r>
              <a:rPr lang="en-US" sz="2500" dirty="0"/>
              <a:t>Cabernet</a:t>
            </a:r>
            <a:r>
              <a:rPr lang="el-GR" sz="2500" dirty="0"/>
              <a:t> </a:t>
            </a:r>
            <a:r>
              <a:rPr lang="en-US" sz="2500" dirty="0" err="1"/>
              <a:t>Sauvignion</a:t>
            </a:r>
            <a:r>
              <a:rPr lang="en-US" sz="2500" dirty="0"/>
              <a:t> </a:t>
            </a:r>
            <a:r>
              <a:rPr lang="el-GR" sz="2500" dirty="0"/>
              <a:t>και το </a:t>
            </a:r>
            <a:r>
              <a:rPr lang="en-US" sz="2500" dirty="0"/>
              <a:t>Cabernet Frank </a:t>
            </a:r>
            <a:r>
              <a:rPr lang="el-GR" sz="2500" dirty="0"/>
              <a:t>συμβάλλουν στην παραγωγή των ποιοτικών και φημισμένων οίνων του Μπορντώ</a:t>
            </a:r>
            <a:r>
              <a:rPr lang="en-US" sz="2500" dirty="0"/>
              <a:t>.</a:t>
            </a:r>
            <a:endParaRPr lang="el-GR" sz="25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500" dirty="0"/>
              <a:t>(</a:t>
            </a:r>
            <a:r>
              <a:rPr lang="en-US" sz="2500" dirty="0"/>
              <a:t>iii</a:t>
            </a:r>
            <a:r>
              <a:rPr lang="el-GR" sz="2500" dirty="0"/>
              <a:t>) Είναι σχετικά ευαίσθητη ποικιλία στους ανοιξιάτικους παγετούς αλλά και στους βαρείς παγετούς του χειμώνα</a:t>
            </a:r>
            <a:r>
              <a:rPr lang="en-US" sz="2500" dirty="0"/>
              <a:t>.</a:t>
            </a:r>
            <a:endParaRPr lang="el-GR" sz="25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500" dirty="0"/>
              <a:t>(iv) </a:t>
            </a:r>
            <a:r>
              <a:rPr lang="el-GR" sz="2500" dirty="0"/>
              <a:t>Είναι ανθεκτική ποικιλία στο </a:t>
            </a:r>
            <a:r>
              <a:rPr lang="el-GR" sz="2500" dirty="0" err="1"/>
              <a:t>ωϊδιο</a:t>
            </a:r>
            <a:r>
              <a:rPr lang="el-GR" sz="2500" dirty="0"/>
              <a:t> ευαίσθητη στον περονόσπορο και τον </a:t>
            </a:r>
            <a:r>
              <a:rPr lang="el-GR" sz="2500" dirty="0" err="1"/>
              <a:t>βοτρύτη</a:t>
            </a:r>
            <a:r>
              <a:rPr lang="el-GR" sz="2500" dirty="0"/>
              <a:t>.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500" dirty="0"/>
              <a:t> </a:t>
            </a:r>
            <a:r>
              <a:rPr lang="en-US" sz="2500" dirty="0"/>
              <a:t>(v) </a:t>
            </a:r>
            <a:r>
              <a:rPr lang="el-GR" sz="2500" dirty="0"/>
              <a:t>Τα υποκείμενα που προτιμώνται είναι τα </a:t>
            </a:r>
            <a:r>
              <a:rPr lang="en-US" sz="2500" dirty="0"/>
              <a:t>SO4 </a:t>
            </a:r>
            <a:r>
              <a:rPr lang="el-GR" sz="2500" dirty="0"/>
              <a:t>και το </a:t>
            </a:r>
            <a:r>
              <a:rPr lang="en-US" sz="2500" dirty="0" err="1"/>
              <a:t>110R</a:t>
            </a:r>
            <a:r>
              <a:rPr lang="en-US" sz="2500" dirty="0"/>
              <a:t>.</a:t>
            </a:r>
            <a:endParaRPr lang="el-GR" sz="25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59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Τοποθεσία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501122" cy="5429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600" b="1" dirty="0"/>
              <a:t>Μικροκλίμα</a:t>
            </a:r>
            <a:r>
              <a:rPr lang="el-GR" sz="26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600" dirty="0"/>
              <a:t> 1. Για πρώιμα σταφύλια επιλέγεται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dirty="0"/>
              <a:t>Χωράφι  που προφυλάσσεται από  ανέμους (απάγκια)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dirty="0"/>
              <a:t>Ορεινοί όγκοι που προφυλάσσουν το βορά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l-GR" sz="2400" dirty="0"/>
              <a:t>Δασικοί σχηματισμοί ή ψηλά δέντρα σαν </a:t>
            </a:r>
            <a:r>
              <a:rPr lang="el-GR" sz="2400" dirty="0" err="1"/>
              <a:t>ανεμοφράχτες</a:t>
            </a:r>
            <a:endParaRPr lang="el-GR" sz="24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endParaRPr lang="el-GR" sz="2600" dirty="0"/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600" dirty="0"/>
              <a:t> 2. Για όψιμα σταφύλια επιλέγονται χωράφια σε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/>
              <a:t>Κοιλάδες με ψυχρά ρεύματα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/>
              <a:t>Βορινός προσανατολισμός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/>
              <a:t>Χαμηλή εδαφική οροφή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/>
              <a:t>Συνδυάζονται με την ποικιλία του αμπελώνα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Merlot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6514" y="1528786"/>
            <a:ext cx="8551766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600" dirty="0"/>
              <a:t>(vi) </a:t>
            </a:r>
            <a:r>
              <a:rPr lang="el-GR" sz="2600" dirty="0"/>
              <a:t>Στην Ελλάδα καλλιεργείται ευρέως για παραγωγή οίνων ανωτέρας ποιότητας ( Αμύνταιο, Νάουσα ,Δράμα, Κομοτηνή, Μαρώνεια)</a:t>
            </a:r>
            <a:r>
              <a:rPr lang="en-US" sz="2600" dirty="0"/>
              <a:t>.</a:t>
            </a:r>
            <a:endParaRPr lang="el-GR" sz="2600" dirty="0"/>
          </a:p>
          <a:p>
            <a:pPr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600" dirty="0"/>
              <a:t>(vii) </a:t>
            </a:r>
            <a:r>
              <a:rPr lang="el-GR" sz="2600" dirty="0"/>
              <a:t>Επίσης καλλιεργείται σε μεγάλο βαθμό στην Αμερική, το Μεξικό, τη Βραζιλία, τη Χιλή, Αργεντινή</a:t>
            </a:r>
            <a:r>
              <a:rPr lang="en-US" sz="2600" dirty="0"/>
              <a:t> </a:t>
            </a:r>
            <a:r>
              <a:rPr lang="el-GR" sz="2600" dirty="0"/>
              <a:t>και στην Ουρουγουάη. </a:t>
            </a:r>
          </a:p>
          <a:p>
            <a:pPr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600" dirty="0"/>
              <a:t>(viii) </a:t>
            </a:r>
            <a:r>
              <a:rPr lang="el-GR" sz="2600" dirty="0"/>
              <a:t>Στην Ευρώπη καλλιεργείται στην Γαλλία, Ιταλία, Ισπανία, Ρουμανία, Σερβία, Ουγγαρία, Βουλγαρία</a:t>
            </a:r>
            <a:r>
              <a:rPr lang="en-US" sz="2600" dirty="0"/>
              <a:t>.</a:t>
            </a:r>
            <a:endParaRPr lang="el-GR" sz="2600" dirty="0"/>
          </a:p>
          <a:p>
            <a:pPr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600" dirty="0"/>
              <a:t>(ix) </a:t>
            </a:r>
            <a:r>
              <a:rPr lang="el-GR" sz="2600" dirty="0"/>
              <a:t>Τα σταφύλια περιέχουν πολλά σάκχαρα και έχουν λεπτό άρωμα.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60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657228"/>
            <a:ext cx="8153400" cy="628632"/>
          </a:xfrm>
        </p:spPr>
        <p:txBody>
          <a:bodyPr>
            <a:noAutofit/>
          </a:bodyPr>
          <a:lstStyle/>
          <a:p>
            <a:r>
              <a:rPr lang="el-GR" sz="3200" b="1" dirty="0"/>
              <a:t>Μετεωρολογικά στοιχεία</a:t>
            </a:r>
            <a:br>
              <a:rPr lang="el-GR" sz="3200" b="1" dirty="0"/>
            </a:b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255590" y="2028828"/>
            <a:ext cx="6316806" cy="41862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3000" dirty="0"/>
              <a:t> 1. Αποφεύγονται περιοχές με: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30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000" dirty="0"/>
              <a:t> συχνή χαλαζόπτωση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3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000" dirty="0"/>
              <a:t> ανοιξιάτικους παγετούς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Έκθεση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785926"/>
            <a:ext cx="8153400" cy="48291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/>
              <a:t>Θέση που έχει το χωράφι στο ήλιο</a:t>
            </a:r>
            <a:endParaRPr lang="el-GR" sz="26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Μεσημβρινός προσανατολισμός – γρηγορότερη ωρίμανση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l-GR" sz="2600" dirty="0"/>
              <a:t> </a:t>
            </a:r>
            <a:r>
              <a:rPr lang="el-GR" sz="2600" i="1" dirty="0"/>
              <a:t>Εξαιρέσεις</a:t>
            </a:r>
            <a:r>
              <a:rPr lang="en-US" sz="2600" i="1" dirty="0"/>
              <a:t>: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2600" dirty="0"/>
              <a:t>Όσο βορεινότερα σε γεωγραφικό πλάτος ο βορεινός  προσανατολισμός λειτουργεί σωστά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2600" dirty="0"/>
              <a:t>Νοτιότερα υπάρχουν εξαιρέσεις</a:t>
            </a:r>
            <a:br>
              <a:rPr lang="el-GR" sz="2600" dirty="0"/>
            </a:br>
            <a:r>
              <a:rPr lang="el-GR" sz="2600" dirty="0"/>
              <a:t>π.χ., στη Χαλκιδική μεσημβρινή έκθεση λειτουργεί θετικά  όχι όμως στην Κρήτη και στη Ρόδο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Έκθεση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14882"/>
          </a:xfrm>
        </p:spPr>
        <p:txBody>
          <a:bodyPr>
            <a:noAutofit/>
          </a:bodyPr>
          <a:lstStyle/>
          <a:p>
            <a:r>
              <a:rPr lang="el-GR" sz="2600" b="1" dirty="0"/>
              <a:t>Ποικιλία και έκθεση του αμπελώνα</a:t>
            </a:r>
          </a:p>
          <a:p>
            <a:endParaRPr lang="el-GR" sz="2600" dirty="0"/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l-GR" sz="2600" dirty="0"/>
              <a:t>  Το ροζακί δεν προσαρμόστηκε καλά στη Θεσσαλία λόγω υψηλών θερμοκρασιών το καλοκαίρι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l-GR" sz="2600" dirty="0"/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l-GR" sz="2600" dirty="0"/>
              <a:t>Πρώιμες </a:t>
            </a:r>
            <a:r>
              <a:rPr lang="el-GR" sz="2600" dirty="0" err="1"/>
              <a:t>οινοποιήσιμες</a:t>
            </a:r>
            <a:r>
              <a:rPr lang="el-GR" sz="2600" dirty="0"/>
              <a:t> ποικιλίες σε μεσημβρινές(νότιες) πλαγιές και εκθέσεις ωριμάζουν γρήγορα με σημαντική απώλεια οξέων και δεν  δίνουν οίνους υψηλής ποιότητας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A1B996-64B2-4122-8460-0B2921017CFE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1115</TotalTime>
  <Words>3087</Words>
  <Application>Microsoft Office PowerPoint</Application>
  <PresentationFormat>Προβολή στην οθόνη (4:3)</PresentationFormat>
  <Paragraphs>396</Paragraphs>
  <Slides>60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6" baseType="lpstr">
      <vt:lpstr>Calibri</vt:lpstr>
      <vt:lpstr>Courier New</vt:lpstr>
      <vt:lpstr>Tw Cen MT</vt:lpstr>
      <vt:lpstr>Wingdings</vt:lpstr>
      <vt:lpstr>Wingdings 2</vt:lpstr>
      <vt:lpstr>Διάμεσος</vt:lpstr>
      <vt:lpstr>ΑΜΠΕΛΟΥΡΓΙΑ:  ΤΟ ΕΔΑΦΟΣ</vt:lpstr>
      <vt:lpstr>Ανάπτυξη της διάλεξης: Θεματολογία</vt:lpstr>
      <vt:lpstr>Επιλογή χωραφιού: Τοποθεσία, έκθεση, ανάγλυφο της  επιφάνειας, σύσταση του εδάφους</vt:lpstr>
      <vt:lpstr>Επιλογή χωραφιού: Τοποθεσία, έκθεση, ανάγλυφο της  επιφάνειας, σύσταση του εδάφους</vt:lpstr>
      <vt:lpstr>Έδαφος</vt:lpstr>
      <vt:lpstr>Τοποθεσία</vt:lpstr>
      <vt:lpstr>Μετεωρολογικά στοιχεία </vt:lpstr>
      <vt:lpstr>Έκθεση</vt:lpstr>
      <vt:lpstr>Έκθεση</vt:lpstr>
      <vt:lpstr>Ανάγλυφο της επιφάνειας</vt:lpstr>
      <vt:lpstr>Ανάγλυφο της επιφάνειας</vt:lpstr>
      <vt:lpstr>Σύσταση του εδάφους</vt:lpstr>
      <vt:lpstr>Χημική σύσταση του εδάφους</vt:lpstr>
      <vt:lpstr>Χημική σύσταση του εδάφους</vt:lpstr>
      <vt:lpstr>Χημική σύσταση του εδάφους</vt:lpstr>
      <vt:lpstr>Κανόνες για επιλογή χωραφιού για καλλιέργεια αμπελιού</vt:lpstr>
      <vt:lpstr>Φύτεμα αμπελώνα</vt:lpstr>
      <vt:lpstr>Ισοπέδωση του εδάφους</vt:lpstr>
      <vt:lpstr>Υπερβαθεία άροση πριν το φύτεμα του αμπελιού</vt:lpstr>
      <vt:lpstr>Η ανάγκη του αμπελιού σε θρεπτικά συστατικά</vt:lpstr>
      <vt:lpstr>Η ανάγκη του αμπελιού σε θρεπτικά συστατικά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Θεραπεία της χλώρωσης</vt:lpstr>
      <vt:lpstr>Τροφοπενίες</vt:lpstr>
      <vt:lpstr>Τροφοπενία Βορίου</vt:lpstr>
      <vt:lpstr>Ασθένειες της αμπέλου από κακή σύσταση του εδάφους</vt:lpstr>
      <vt:lpstr>Τροφοπενία από Έλλειψη καλίου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Ασθένειες της αμπέλου από κακή σύσταση του εδάφους</vt:lpstr>
      <vt:lpstr>Τροφοπενία Μαγνησίου</vt:lpstr>
      <vt:lpstr>Ασθένειες της αμπέλου από κακή σύσταση του εδάφους</vt:lpstr>
      <vt:lpstr>ΑΜΠΕΛΟΥΡΓΙΑ: ΠΡΩΤΗ ΥΛΗ-ΠΟΙΟΤΗΤΑ ΟΙΝΩΝ </vt:lpstr>
      <vt:lpstr>Δεύτερη περίοδος ωρίμανσης</vt:lpstr>
      <vt:lpstr>Τρίτη περίοδος ωρίμανσης</vt:lpstr>
      <vt:lpstr>Τρυγητός</vt:lpstr>
      <vt:lpstr>Υπερωρίμανση</vt:lpstr>
      <vt:lpstr>Βιολογική υπερωρίμανση</vt:lpstr>
      <vt:lpstr>Βιολογική υπερωρίμανση</vt:lpstr>
      <vt:lpstr>Περιοχές Ελληνικών Οίνων Ποιότητας</vt:lpstr>
      <vt:lpstr>Οινοποιήσιμες Ποικιλίες </vt:lpstr>
      <vt:lpstr>Ντεμπίνα</vt:lpstr>
      <vt:lpstr>Ντεμπίνα</vt:lpstr>
      <vt:lpstr>Ντεμπίνα</vt:lpstr>
      <vt:lpstr>Ροδίτης</vt:lpstr>
      <vt:lpstr>Ροδίτης</vt:lpstr>
      <vt:lpstr>Σαββατιανό</vt:lpstr>
      <vt:lpstr>Ρετσίνα</vt:lpstr>
      <vt:lpstr>Ξυνόμαυρο</vt:lpstr>
      <vt:lpstr>Ξινόμαυρο</vt:lpstr>
      <vt:lpstr>Cabernet Sauvignon</vt:lpstr>
      <vt:lpstr>Cabernet Sauvignon</vt:lpstr>
      <vt:lpstr>Merlot</vt:lpstr>
      <vt:lpstr>Merlot</vt:lpstr>
      <vt:lpstr>Merlot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Αμπελουργία:     Το  έδαφος</dc:title>
  <dc:creator>koutinas</dc:creator>
  <cp:lastModifiedBy>VASIOU MARIA</cp:lastModifiedBy>
  <cp:revision>275</cp:revision>
  <dcterms:created xsi:type="dcterms:W3CDTF">2011-04-15T14:46:30Z</dcterms:created>
  <dcterms:modified xsi:type="dcterms:W3CDTF">2024-03-04T16:19:57Z</dcterms:modified>
</cp:coreProperties>
</file>