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95DB87-766C-E767-74E9-1CAADC0F9398}"/>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32390504-FC5D-D12E-BF7D-1B02551CBD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2BF1EBFF-5CF2-5218-6868-AE174E97B497}"/>
              </a:ext>
            </a:extLst>
          </p:cNvPr>
          <p:cNvSpPr>
            <a:spLocks noGrp="1"/>
          </p:cNvSpPr>
          <p:nvPr>
            <p:ph type="dt" sz="half" idx="10"/>
          </p:nvPr>
        </p:nvSpPr>
        <p:spPr/>
        <p:txBody>
          <a:bodyPr/>
          <a:lstStyle/>
          <a:p>
            <a:fld id="{63F539FA-A4D6-43EC-ADCB-0F46DDBDACA5}" type="datetimeFigureOut">
              <a:rPr lang="el-GR" smtClean="0"/>
              <a:t>25/3/2024</a:t>
            </a:fld>
            <a:endParaRPr lang="el-GR"/>
          </a:p>
        </p:txBody>
      </p:sp>
      <p:sp>
        <p:nvSpPr>
          <p:cNvPr id="5" name="Θέση υποσέλιδου 4">
            <a:extLst>
              <a:ext uri="{FF2B5EF4-FFF2-40B4-BE49-F238E27FC236}">
                <a16:creationId xmlns:a16="http://schemas.microsoft.com/office/drawing/2014/main" id="{39F5BA56-E9F3-653D-5742-E96E0D3FE04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C1BF3B1-E061-E0FE-E5BE-689416121D24}"/>
              </a:ext>
            </a:extLst>
          </p:cNvPr>
          <p:cNvSpPr>
            <a:spLocks noGrp="1"/>
          </p:cNvSpPr>
          <p:nvPr>
            <p:ph type="sldNum" sz="quarter" idx="12"/>
          </p:nvPr>
        </p:nvSpPr>
        <p:spPr/>
        <p:txBody>
          <a:bodyPr/>
          <a:lstStyle/>
          <a:p>
            <a:fld id="{AF7E2A32-55CD-40F9-B924-D6D3C818E0BD}" type="slidenum">
              <a:rPr lang="el-GR" smtClean="0"/>
              <a:t>‹#›</a:t>
            </a:fld>
            <a:endParaRPr lang="el-GR"/>
          </a:p>
        </p:txBody>
      </p:sp>
    </p:spTree>
    <p:extLst>
      <p:ext uri="{BB962C8B-B14F-4D97-AF65-F5344CB8AC3E}">
        <p14:creationId xmlns:p14="http://schemas.microsoft.com/office/powerpoint/2010/main" val="794571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98412AC-39EE-FF93-6D68-97AEF94EFD4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3163B26F-05AB-2DB8-DD26-54CB9143792D}"/>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3C6E83C-8199-EE48-493C-52AD4500B2A2}"/>
              </a:ext>
            </a:extLst>
          </p:cNvPr>
          <p:cNvSpPr>
            <a:spLocks noGrp="1"/>
          </p:cNvSpPr>
          <p:nvPr>
            <p:ph type="dt" sz="half" idx="10"/>
          </p:nvPr>
        </p:nvSpPr>
        <p:spPr/>
        <p:txBody>
          <a:bodyPr/>
          <a:lstStyle/>
          <a:p>
            <a:fld id="{63F539FA-A4D6-43EC-ADCB-0F46DDBDACA5}" type="datetimeFigureOut">
              <a:rPr lang="el-GR" smtClean="0"/>
              <a:t>25/3/2024</a:t>
            </a:fld>
            <a:endParaRPr lang="el-GR"/>
          </a:p>
        </p:txBody>
      </p:sp>
      <p:sp>
        <p:nvSpPr>
          <p:cNvPr id="5" name="Θέση υποσέλιδου 4">
            <a:extLst>
              <a:ext uri="{FF2B5EF4-FFF2-40B4-BE49-F238E27FC236}">
                <a16:creationId xmlns:a16="http://schemas.microsoft.com/office/drawing/2014/main" id="{D10250C9-F5C1-38E3-DB06-E30B93AF4B8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629F630-0F93-62C1-2EDB-EBD82DC3870A}"/>
              </a:ext>
            </a:extLst>
          </p:cNvPr>
          <p:cNvSpPr>
            <a:spLocks noGrp="1"/>
          </p:cNvSpPr>
          <p:nvPr>
            <p:ph type="sldNum" sz="quarter" idx="12"/>
          </p:nvPr>
        </p:nvSpPr>
        <p:spPr/>
        <p:txBody>
          <a:bodyPr/>
          <a:lstStyle/>
          <a:p>
            <a:fld id="{AF7E2A32-55CD-40F9-B924-D6D3C818E0BD}" type="slidenum">
              <a:rPr lang="el-GR" smtClean="0"/>
              <a:t>‹#›</a:t>
            </a:fld>
            <a:endParaRPr lang="el-GR"/>
          </a:p>
        </p:txBody>
      </p:sp>
    </p:spTree>
    <p:extLst>
      <p:ext uri="{BB962C8B-B14F-4D97-AF65-F5344CB8AC3E}">
        <p14:creationId xmlns:p14="http://schemas.microsoft.com/office/powerpoint/2010/main" val="346430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6ACF2F42-9EFF-6CCB-760E-42A906FF4CF6}"/>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6E31CA56-DE07-9DD8-4CCF-04906BB35628}"/>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9A4EF0F-9F0C-CF8D-BAAC-460DAB814ED0}"/>
              </a:ext>
            </a:extLst>
          </p:cNvPr>
          <p:cNvSpPr>
            <a:spLocks noGrp="1"/>
          </p:cNvSpPr>
          <p:nvPr>
            <p:ph type="dt" sz="half" idx="10"/>
          </p:nvPr>
        </p:nvSpPr>
        <p:spPr/>
        <p:txBody>
          <a:bodyPr/>
          <a:lstStyle/>
          <a:p>
            <a:fld id="{63F539FA-A4D6-43EC-ADCB-0F46DDBDACA5}" type="datetimeFigureOut">
              <a:rPr lang="el-GR" smtClean="0"/>
              <a:t>25/3/2024</a:t>
            </a:fld>
            <a:endParaRPr lang="el-GR"/>
          </a:p>
        </p:txBody>
      </p:sp>
      <p:sp>
        <p:nvSpPr>
          <p:cNvPr id="5" name="Θέση υποσέλιδου 4">
            <a:extLst>
              <a:ext uri="{FF2B5EF4-FFF2-40B4-BE49-F238E27FC236}">
                <a16:creationId xmlns:a16="http://schemas.microsoft.com/office/drawing/2014/main" id="{6548C403-B9D1-97BC-0D3C-E0FAEDD130D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1474905-E92B-32EC-5C21-64C6D644B230}"/>
              </a:ext>
            </a:extLst>
          </p:cNvPr>
          <p:cNvSpPr>
            <a:spLocks noGrp="1"/>
          </p:cNvSpPr>
          <p:nvPr>
            <p:ph type="sldNum" sz="quarter" idx="12"/>
          </p:nvPr>
        </p:nvSpPr>
        <p:spPr/>
        <p:txBody>
          <a:bodyPr/>
          <a:lstStyle/>
          <a:p>
            <a:fld id="{AF7E2A32-55CD-40F9-B924-D6D3C818E0BD}" type="slidenum">
              <a:rPr lang="el-GR" smtClean="0"/>
              <a:t>‹#›</a:t>
            </a:fld>
            <a:endParaRPr lang="el-GR"/>
          </a:p>
        </p:txBody>
      </p:sp>
    </p:spTree>
    <p:extLst>
      <p:ext uri="{BB962C8B-B14F-4D97-AF65-F5344CB8AC3E}">
        <p14:creationId xmlns:p14="http://schemas.microsoft.com/office/powerpoint/2010/main" val="2752204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BB4EBE-721D-F9C3-419C-FA0D1873436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3CB8202-4082-7EE8-A76A-347530377216}"/>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DA68F4F-5826-A760-25E5-2C91DD073F1F}"/>
              </a:ext>
            </a:extLst>
          </p:cNvPr>
          <p:cNvSpPr>
            <a:spLocks noGrp="1"/>
          </p:cNvSpPr>
          <p:nvPr>
            <p:ph type="dt" sz="half" idx="10"/>
          </p:nvPr>
        </p:nvSpPr>
        <p:spPr/>
        <p:txBody>
          <a:bodyPr/>
          <a:lstStyle/>
          <a:p>
            <a:fld id="{63F539FA-A4D6-43EC-ADCB-0F46DDBDACA5}" type="datetimeFigureOut">
              <a:rPr lang="el-GR" smtClean="0"/>
              <a:t>25/3/2024</a:t>
            </a:fld>
            <a:endParaRPr lang="el-GR"/>
          </a:p>
        </p:txBody>
      </p:sp>
      <p:sp>
        <p:nvSpPr>
          <p:cNvPr id="5" name="Θέση υποσέλιδου 4">
            <a:extLst>
              <a:ext uri="{FF2B5EF4-FFF2-40B4-BE49-F238E27FC236}">
                <a16:creationId xmlns:a16="http://schemas.microsoft.com/office/drawing/2014/main" id="{663562CB-09AA-87BC-AE8D-AFAA9C5EAC3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394247E-8EE7-717B-5DFE-193CC8D635EC}"/>
              </a:ext>
            </a:extLst>
          </p:cNvPr>
          <p:cNvSpPr>
            <a:spLocks noGrp="1"/>
          </p:cNvSpPr>
          <p:nvPr>
            <p:ph type="sldNum" sz="quarter" idx="12"/>
          </p:nvPr>
        </p:nvSpPr>
        <p:spPr/>
        <p:txBody>
          <a:bodyPr/>
          <a:lstStyle/>
          <a:p>
            <a:fld id="{AF7E2A32-55CD-40F9-B924-D6D3C818E0BD}" type="slidenum">
              <a:rPr lang="el-GR" smtClean="0"/>
              <a:t>‹#›</a:t>
            </a:fld>
            <a:endParaRPr lang="el-GR"/>
          </a:p>
        </p:txBody>
      </p:sp>
    </p:spTree>
    <p:extLst>
      <p:ext uri="{BB962C8B-B14F-4D97-AF65-F5344CB8AC3E}">
        <p14:creationId xmlns:p14="http://schemas.microsoft.com/office/powerpoint/2010/main" val="365760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F13C34-168F-B47C-7D0A-3CA2F9703ED4}"/>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AD8088F-108F-EE44-D2AC-ACBB2D0F969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96E4BEC9-26FB-4988-0D9B-21FC0ECC9701}"/>
              </a:ext>
            </a:extLst>
          </p:cNvPr>
          <p:cNvSpPr>
            <a:spLocks noGrp="1"/>
          </p:cNvSpPr>
          <p:nvPr>
            <p:ph type="dt" sz="half" idx="10"/>
          </p:nvPr>
        </p:nvSpPr>
        <p:spPr/>
        <p:txBody>
          <a:bodyPr/>
          <a:lstStyle/>
          <a:p>
            <a:fld id="{63F539FA-A4D6-43EC-ADCB-0F46DDBDACA5}" type="datetimeFigureOut">
              <a:rPr lang="el-GR" smtClean="0"/>
              <a:t>25/3/2024</a:t>
            </a:fld>
            <a:endParaRPr lang="el-GR"/>
          </a:p>
        </p:txBody>
      </p:sp>
      <p:sp>
        <p:nvSpPr>
          <p:cNvPr id="5" name="Θέση υποσέλιδου 4">
            <a:extLst>
              <a:ext uri="{FF2B5EF4-FFF2-40B4-BE49-F238E27FC236}">
                <a16:creationId xmlns:a16="http://schemas.microsoft.com/office/drawing/2014/main" id="{56BEEFFB-1A9B-1E6E-B97E-2C7DF87FADD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E06F5C0-2901-2F60-DE48-E21D867A3DBB}"/>
              </a:ext>
            </a:extLst>
          </p:cNvPr>
          <p:cNvSpPr>
            <a:spLocks noGrp="1"/>
          </p:cNvSpPr>
          <p:nvPr>
            <p:ph type="sldNum" sz="quarter" idx="12"/>
          </p:nvPr>
        </p:nvSpPr>
        <p:spPr/>
        <p:txBody>
          <a:bodyPr/>
          <a:lstStyle/>
          <a:p>
            <a:fld id="{AF7E2A32-55CD-40F9-B924-D6D3C818E0BD}" type="slidenum">
              <a:rPr lang="el-GR" smtClean="0"/>
              <a:t>‹#›</a:t>
            </a:fld>
            <a:endParaRPr lang="el-GR"/>
          </a:p>
        </p:txBody>
      </p:sp>
    </p:spTree>
    <p:extLst>
      <p:ext uri="{BB962C8B-B14F-4D97-AF65-F5344CB8AC3E}">
        <p14:creationId xmlns:p14="http://schemas.microsoft.com/office/powerpoint/2010/main" val="2640312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42804D-74F1-66B9-1EFB-8AEBCA98611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2A2DAAF-3D07-F756-5EFE-EEF0867169DD}"/>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9BAFB2C4-F34B-AB43-25D0-86FCF1B99C6E}"/>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E68C6F72-8039-54C0-842C-4EAC1AAB67CF}"/>
              </a:ext>
            </a:extLst>
          </p:cNvPr>
          <p:cNvSpPr>
            <a:spLocks noGrp="1"/>
          </p:cNvSpPr>
          <p:nvPr>
            <p:ph type="dt" sz="half" idx="10"/>
          </p:nvPr>
        </p:nvSpPr>
        <p:spPr/>
        <p:txBody>
          <a:bodyPr/>
          <a:lstStyle/>
          <a:p>
            <a:fld id="{63F539FA-A4D6-43EC-ADCB-0F46DDBDACA5}" type="datetimeFigureOut">
              <a:rPr lang="el-GR" smtClean="0"/>
              <a:t>25/3/2024</a:t>
            </a:fld>
            <a:endParaRPr lang="el-GR"/>
          </a:p>
        </p:txBody>
      </p:sp>
      <p:sp>
        <p:nvSpPr>
          <p:cNvPr id="6" name="Θέση υποσέλιδου 5">
            <a:extLst>
              <a:ext uri="{FF2B5EF4-FFF2-40B4-BE49-F238E27FC236}">
                <a16:creationId xmlns:a16="http://schemas.microsoft.com/office/drawing/2014/main" id="{510A0773-AD6A-B852-9201-5698FDB734AA}"/>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6B53D35-0E2E-51DC-B5D6-103DF61232BB}"/>
              </a:ext>
            </a:extLst>
          </p:cNvPr>
          <p:cNvSpPr>
            <a:spLocks noGrp="1"/>
          </p:cNvSpPr>
          <p:nvPr>
            <p:ph type="sldNum" sz="quarter" idx="12"/>
          </p:nvPr>
        </p:nvSpPr>
        <p:spPr/>
        <p:txBody>
          <a:bodyPr/>
          <a:lstStyle/>
          <a:p>
            <a:fld id="{AF7E2A32-55CD-40F9-B924-D6D3C818E0BD}" type="slidenum">
              <a:rPr lang="el-GR" smtClean="0"/>
              <a:t>‹#›</a:t>
            </a:fld>
            <a:endParaRPr lang="el-GR"/>
          </a:p>
        </p:txBody>
      </p:sp>
    </p:spTree>
    <p:extLst>
      <p:ext uri="{BB962C8B-B14F-4D97-AF65-F5344CB8AC3E}">
        <p14:creationId xmlns:p14="http://schemas.microsoft.com/office/powerpoint/2010/main" val="2599116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EB6B6AA-DD74-42A1-4144-C11022496F83}"/>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ACD1B60-2F28-C873-58B5-386BD99FC4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DF8540EC-3E22-C0E5-7E9A-DBDD00CC60B0}"/>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169CD0E7-527F-CD94-2035-953E2D9981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1F84231B-E72F-1181-4AE0-15695667126C}"/>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62A5D731-7318-897A-FC9C-37AFB59CB609}"/>
              </a:ext>
            </a:extLst>
          </p:cNvPr>
          <p:cNvSpPr>
            <a:spLocks noGrp="1"/>
          </p:cNvSpPr>
          <p:nvPr>
            <p:ph type="dt" sz="half" idx="10"/>
          </p:nvPr>
        </p:nvSpPr>
        <p:spPr/>
        <p:txBody>
          <a:bodyPr/>
          <a:lstStyle/>
          <a:p>
            <a:fld id="{63F539FA-A4D6-43EC-ADCB-0F46DDBDACA5}" type="datetimeFigureOut">
              <a:rPr lang="el-GR" smtClean="0"/>
              <a:t>25/3/2024</a:t>
            </a:fld>
            <a:endParaRPr lang="el-GR"/>
          </a:p>
        </p:txBody>
      </p:sp>
      <p:sp>
        <p:nvSpPr>
          <p:cNvPr id="8" name="Θέση υποσέλιδου 7">
            <a:extLst>
              <a:ext uri="{FF2B5EF4-FFF2-40B4-BE49-F238E27FC236}">
                <a16:creationId xmlns:a16="http://schemas.microsoft.com/office/drawing/2014/main" id="{3CF58D77-2E53-3482-0AEF-522F72E517E5}"/>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4310F1EE-2EF7-DAB4-2C23-2242705CF5F5}"/>
              </a:ext>
            </a:extLst>
          </p:cNvPr>
          <p:cNvSpPr>
            <a:spLocks noGrp="1"/>
          </p:cNvSpPr>
          <p:nvPr>
            <p:ph type="sldNum" sz="quarter" idx="12"/>
          </p:nvPr>
        </p:nvSpPr>
        <p:spPr/>
        <p:txBody>
          <a:bodyPr/>
          <a:lstStyle/>
          <a:p>
            <a:fld id="{AF7E2A32-55CD-40F9-B924-D6D3C818E0BD}" type="slidenum">
              <a:rPr lang="el-GR" smtClean="0"/>
              <a:t>‹#›</a:t>
            </a:fld>
            <a:endParaRPr lang="el-GR"/>
          </a:p>
        </p:txBody>
      </p:sp>
    </p:spTree>
    <p:extLst>
      <p:ext uri="{BB962C8B-B14F-4D97-AF65-F5344CB8AC3E}">
        <p14:creationId xmlns:p14="http://schemas.microsoft.com/office/powerpoint/2010/main" val="1393531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69C057D-3478-6237-2C24-4DA1436B007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ECDDE212-0CE5-6BE0-C53A-072ABEAA7D1E}"/>
              </a:ext>
            </a:extLst>
          </p:cNvPr>
          <p:cNvSpPr>
            <a:spLocks noGrp="1"/>
          </p:cNvSpPr>
          <p:nvPr>
            <p:ph type="dt" sz="half" idx="10"/>
          </p:nvPr>
        </p:nvSpPr>
        <p:spPr/>
        <p:txBody>
          <a:bodyPr/>
          <a:lstStyle/>
          <a:p>
            <a:fld id="{63F539FA-A4D6-43EC-ADCB-0F46DDBDACA5}" type="datetimeFigureOut">
              <a:rPr lang="el-GR" smtClean="0"/>
              <a:t>25/3/2024</a:t>
            </a:fld>
            <a:endParaRPr lang="el-GR"/>
          </a:p>
        </p:txBody>
      </p:sp>
      <p:sp>
        <p:nvSpPr>
          <p:cNvPr id="4" name="Θέση υποσέλιδου 3">
            <a:extLst>
              <a:ext uri="{FF2B5EF4-FFF2-40B4-BE49-F238E27FC236}">
                <a16:creationId xmlns:a16="http://schemas.microsoft.com/office/drawing/2014/main" id="{06CC8534-55AE-1D4F-C78E-C4782D7BFCB2}"/>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F591A2FB-2C63-77FC-7194-B65187B1ED4B}"/>
              </a:ext>
            </a:extLst>
          </p:cNvPr>
          <p:cNvSpPr>
            <a:spLocks noGrp="1"/>
          </p:cNvSpPr>
          <p:nvPr>
            <p:ph type="sldNum" sz="quarter" idx="12"/>
          </p:nvPr>
        </p:nvSpPr>
        <p:spPr/>
        <p:txBody>
          <a:bodyPr/>
          <a:lstStyle/>
          <a:p>
            <a:fld id="{AF7E2A32-55CD-40F9-B924-D6D3C818E0BD}" type="slidenum">
              <a:rPr lang="el-GR" smtClean="0"/>
              <a:t>‹#›</a:t>
            </a:fld>
            <a:endParaRPr lang="el-GR"/>
          </a:p>
        </p:txBody>
      </p:sp>
    </p:spTree>
    <p:extLst>
      <p:ext uri="{BB962C8B-B14F-4D97-AF65-F5344CB8AC3E}">
        <p14:creationId xmlns:p14="http://schemas.microsoft.com/office/powerpoint/2010/main" val="1550077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07FFEF99-D0E0-41A7-3E56-AE014DFFFAB7}"/>
              </a:ext>
            </a:extLst>
          </p:cNvPr>
          <p:cNvSpPr>
            <a:spLocks noGrp="1"/>
          </p:cNvSpPr>
          <p:nvPr>
            <p:ph type="dt" sz="half" idx="10"/>
          </p:nvPr>
        </p:nvSpPr>
        <p:spPr/>
        <p:txBody>
          <a:bodyPr/>
          <a:lstStyle/>
          <a:p>
            <a:fld id="{63F539FA-A4D6-43EC-ADCB-0F46DDBDACA5}" type="datetimeFigureOut">
              <a:rPr lang="el-GR" smtClean="0"/>
              <a:t>25/3/2024</a:t>
            </a:fld>
            <a:endParaRPr lang="el-GR"/>
          </a:p>
        </p:txBody>
      </p:sp>
      <p:sp>
        <p:nvSpPr>
          <p:cNvPr id="3" name="Θέση υποσέλιδου 2">
            <a:extLst>
              <a:ext uri="{FF2B5EF4-FFF2-40B4-BE49-F238E27FC236}">
                <a16:creationId xmlns:a16="http://schemas.microsoft.com/office/drawing/2014/main" id="{B057194A-B64F-71B1-44CD-035A3137A0DC}"/>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AD3C9B1C-57F1-90AD-D89B-9F4307E1EF96}"/>
              </a:ext>
            </a:extLst>
          </p:cNvPr>
          <p:cNvSpPr>
            <a:spLocks noGrp="1"/>
          </p:cNvSpPr>
          <p:nvPr>
            <p:ph type="sldNum" sz="quarter" idx="12"/>
          </p:nvPr>
        </p:nvSpPr>
        <p:spPr/>
        <p:txBody>
          <a:bodyPr/>
          <a:lstStyle/>
          <a:p>
            <a:fld id="{AF7E2A32-55CD-40F9-B924-D6D3C818E0BD}" type="slidenum">
              <a:rPr lang="el-GR" smtClean="0"/>
              <a:t>‹#›</a:t>
            </a:fld>
            <a:endParaRPr lang="el-GR"/>
          </a:p>
        </p:txBody>
      </p:sp>
    </p:spTree>
    <p:extLst>
      <p:ext uri="{BB962C8B-B14F-4D97-AF65-F5344CB8AC3E}">
        <p14:creationId xmlns:p14="http://schemas.microsoft.com/office/powerpoint/2010/main" val="3712667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0A80D2-0C46-82D6-88DB-6E08B85B4D55}"/>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3B59F6F-3C5B-45A1-1C40-5CFBB32E8C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7BCB39C1-7B2B-F4FB-332A-33F38E4C21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47271FB1-BCBA-45EE-7E59-2C428FB6ACC5}"/>
              </a:ext>
            </a:extLst>
          </p:cNvPr>
          <p:cNvSpPr>
            <a:spLocks noGrp="1"/>
          </p:cNvSpPr>
          <p:nvPr>
            <p:ph type="dt" sz="half" idx="10"/>
          </p:nvPr>
        </p:nvSpPr>
        <p:spPr/>
        <p:txBody>
          <a:bodyPr/>
          <a:lstStyle/>
          <a:p>
            <a:fld id="{63F539FA-A4D6-43EC-ADCB-0F46DDBDACA5}" type="datetimeFigureOut">
              <a:rPr lang="el-GR" smtClean="0"/>
              <a:t>25/3/2024</a:t>
            </a:fld>
            <a:endParaRPr lang="el-GR"/>
          </a:p>
        </p:txBody>
      </p:sp>
      <p:sp>
        <p:nvSpPr>
          <p:cNvPr id="6" name="Θέση υποσέλιδου 5">
            <a:extLst>
              <a:ext uri="{FF2B5EF4-FFF2-40B4-BE49-F238E27FC236}">
                <a16:creationId xmlns:a16="http://schemas.microsoft.com/office/drawing/2014/main" id="{5E46B0C1-BB57-287A-88D5-56F85709883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A972EE47-FFD2-C3C5-380C-15BE406F6FF2}"/>
              </a:ext>
            </a:extLst>
          </p:cNvPr>
          <p:cNvSpPr>
            <a:spLocks noGrp="1"/>
          </p:cNvSpPr>
          <p:nvPr>
            <p:ph type="sldNum" sz="quarter" idx="12"/>
          </p:nvPr>
        </p:nvSpPr>
        <p:spPr/>
        <p:txBody>
          <a:bodyPr/>
          <a:lstStyle/>
          <a:p>
            <a:fld id="{AF7E2A32-55CD-40F9-B924-D6D3C818E0BD}" type="slidenum">
              <a:rPr lang="el-GR" smtClean="0"/>
              <a:t>‹#›</a:t>
            </a:fld>
            <a:endParaRPr lang="el-GR"/>
          </a:p>
        </p:txBody>
      </p:sp>
    </p:spTree>
    <p:extLst>
      <p:ext uri="{BB962C8B-B14F-4D97-AF65-F5344CB8AC3E}">
        <p14:creationId xmlns:p14="http://schemas.microsoft.com/office/powerpoint/2010/main" val="2847795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EC9387-231E-CBC4-DAD5-90E762681DA8}"/>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07B15B9C-C7CE-2229-4346-FF7130378D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8124DD1F-82EB-70C5-DB63-F94B97CB02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E27A41EF-315B-3A13-C518-75BBBF9B432A}"/>
              </a:ext>
            </a:extLst>
          </p:cNvPr>
          <p:cNvSpPr>
            <a:spLocks noGrp="1"/>
          </p:cNvSpPr>
          <p:nvPr>
            <p:ph type="dt" sz="half" idx="10"/>
          </p:nvPr>
        </p:nvSpPr>
        <p:spPr/>
        <p:txBody>
          <a:bodyPr/>
          <a:lstStyle/>
          <a:p>
            <a:fld id="{63F539FA-A4D6-43EC-ADCB-0F46DDBDACA5}" type="datetimeFigureOut">
              <a:rPr lang="el-GR" smtClean="0"/>
              <a:t>25/3/2024</a:t>
            </a:fld>
            <a:endParaRPr lang="el-GR"/>
          </a:p>
        </p:txBody>
      </p:sp>
      <p:sp>
        <p:nvSpPr>
          <p:cNvPr id="6" name="Θέση υποσέλιδου 5">
            <a:extLst>
              <a:ext uri="{FF2B5EF4-FFF2-40B4-BE49-F238E27FC236}">
                <a16:creationId xmlns:a16="http://schemas.microsoft.com/office/drawing/2014/main" id="{0109B310-6945-F162-4C48-A279C8AEB563}"/>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ADA4AFA5-BD77-DA71-7617-D0272C012835}"/>
              </a:ext>
            </a:extLst>
          </p:cNvPr>
          <p:cNvSpPr>
            <a:spLocks noGrp="1"/>
          </p:cNvSpPr>
          <p:nvPr>
            <p:ph type="sldNum" sz="quarter" idx="12"/>
          </p:nvPr>
        </p:nvSpPr>
        <p:spPr/>
        <p:txBody>
          <a:bodyPr/>
          <a:lstStyle/>
          <a:p>
            <a:fld id="{AF7E2A32-55CD-40F9-B924-D6D3C818E0BD}" type="slidenum">
              <a:rPr lang="el-GR" smtClean="0"/>
              <a:t>‹#›</a:t>
            </a:fld>
            <a:endParaRPr lang="el-GR"/>
          </a:p>
        </p:txBody>
      </p:sp>
    </p:spTree>
    <p:extLst>
      <p:ext uri="{BB962C8B-B14F-4D97-AF65-F5344CB8AC3E}">
        <p14:creationId xmlns:p14="http://schemas.microsoft.com/office/powerpoint/2010/main" val="1810384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44B4A2D0-9148-24C6-DB85-3F7650F30F2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DB7F734-5288-4C74-19E5-020A7A3B07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320A5C3-B796-7E9F-C080-038C5402F8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3F539FA-A4D6-43EC-ADCB-0F46DDBDACA5}" type="datetimeFigureOut">
              <a:rPr lang="el-GR" smtClean="0"/>
              <a:t>25/3/2024</a:t>
            </a:fld>
            <a:endParaRPr lang="el-GR"/>
          </a:p>
        </p:txBody>
      </p:sp>
      <p:sp>
        <p:nvSpPr>
          <p:cNvPr id="5" name="Θέση υποσέλιδου 4">
            <a:extLst>
              <a:ext uri="{FF2B5EF4-FFF2-40B4-BE49-F238E27FC236}">
                <a16:creationId xmlns:a16="http://schemas.microsoft.com/office/drawing/2014/main" id="{96AE3A91-43C2-7E55-D817-095DDA8AF8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11F6AB35-1732-AECF-7E4C-379EFE088E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F7E2A32-55CD-40F9-B924-D6D3C818E0BD}" type="slidenum">
              <a:rPr lang="el-GR" smtClean="0"/>
              <a:t>‹#›</a:t>
            </a:fld>
            <a:endParaRPr lang="el-GR"/>
          </a:p>
        </p:txBody>
      </p:sp>
    </p:spTree>
    <p:extLst>
      <p:ext uri="{BB962C8B-B14F-4D97-AF65-F5344CB8AC3E}">
        <p14:creationId xmlns:p14="http://schemas.microsoft.com/office/powerpoint/2010/main" val="1753854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efet.gr/index.php/e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efet.gr/index.php/el/" TargetMode="External"/><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Εικόνα 3">
            <a:extLst>
              <a:ext uri="{FF2B5EF4-FFF2-40B4-BE49-F238E27FC236}">
                <a16:creationId xmlns:a16="http://schemas.microsoft.com/office/drawing/2014/main" id="{04616095-9199-BDFE-D937-60B812621431}"/>
              </a:ext>
            </a:extLst>
          </p:cNvPr>
          <p:cNvPicPr>
            <a:picLocks noChangeAspect="1"/>
          </p:cNvPicPr>
          <p:nvPr/>
        </p:nvPicPr>
        <p:blipFill rotWithShape="1">
          <a:blip r:embed="rId2"/>
          <a:srcRect r="6237"/>
          <a:stretch/>
        </p:blipFill>
        <p:spPr>
          <a:xfrm>
            <a:off x="2522358" y="10"/>
            <a:ext cx="9669642" cy="6857990"/>
          </a:xfrm>
          <a:prstGeom prst="rect">
            <a:avLst/>
          </a:prstGeom>
        </p:spPr>
      </p:pic>
      <p:sp>
        <p:nvSpPr>
          <p:cNvPr id="11" name="Rectangle 10">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id="{B0CA15BA-2169-2E44-8099-ABD9CC647AF5}"/>
              </a:ext>
            </a:extLst>
          </p:cNvPr>
          <p:cNvSpPr>
            <a:spLocks noGrp="1"/>
          </p:cNvSpPr>
          <p:nvPr>
            <p:ph type="ctrTitle"/>
          </p:nvPr>
        </p:nvSpPr>
        <p:spPr>
          <a:xfrm>
            <a:off x="952228" y="743447"/>
            <a:ext cx="3973385" cy="3692028"/>
          </a:xfrm>
          <a:noFill/>
        </p:spPr>
        <p:txBody>
          <a:bodyPr>
            <a:normAutofit/>
          </a:bodyPr>
          <a:lstStyle/>
          <a:p>
            <a:pPr algn="l"/>
            <a:r>
              <a:rPr lang="el-GR" sz="5200" dirty="0"/>
              <a:t>Προετοιμασία και Επεξεργασία Τροφίμων</a:t>
            </a:r>
          </a:p>
        </p:txBody>
      </p:sp>
      <p:sp>
        <p:nvSpPr>
          <p:cNvPr id="3" name="Υπότιτλος 2">
            <a:extLst>
              <a:ext uri="{FF2B5EF4-FFF2-40B4-BE49-F238E27FC236}">
                <a16:creationId xmlns:a16="http://schemas.microsoft.com/office/drawing/2014/main" id="{4B611C86-18BF-92A4-3013-4766E043B316}"/>
              </a:ext>
            </a:extLst>
          </p:cNvPr>
          <p:cNvSpPr>
            <a:spLocks noGrp="1"/>
          </p:cNvSpPr>
          <p:nvPr>
            <p:ph type="subTitle" idx="1"/>
          </p:nvPr>
        </p:nvSpPr>
        <p:spPr>
          <a:xfrm>
            <a:off x="952229" y="4629234"/>
            <a:ext cx="3973386" cy="1485319"/>
          </a:xfrm>
          <a:noFill/>
        </p:spPr>
        <p:txBody>
          <a:bodyPr>
            <a:normAutofit/>
          </a:bodyPr>
          <a:lstStyle/>
          <a:p>
            <a:pPr algn="l"/>
            <a:r>
              <a:rPr lang="el-GR" sz="1500"/>
              <a:t>ΒΑΣΙΟΥ ΜΑΡΙΑ ΓΕΩΠΟΝΟΣ</a:t>
            </a:r>
          </a:p>
          <a:p>
            <a:pPr algn="l"/>
            <a:r>
              <a:rPr lang="el-GR" sz="1500"/>
              <a:t> </a:t>
            </a:r>
            <a:r>
              <a:rPr lang="el-GR" sz="1500" err="1"/>
              <a:t>M.Sc</a:t>
            </a:r>
            <a:r>
              <a:rPr lang="el-GR" sz="1500"/>
              <a:t>. ΕΠΙΣΤΗΜΗΣ ΦΥΤΙΚΗΣ ΠΑΡΑΓΩΓΗΣ ΓΕΩΠΟΝΙΚΟ ΠΑΝ/ΜΙΟ ΑΘΗΝΩΝ</a:t>
            </a:r>
          </a:p>
          <a:p>
            <a:pPr algn="l"/>
            <a:r>
              <a:rPr lang="el-GR" sz="1500" err="1"/>
              <a:t>M.Sc</a:t>
            </a:r>
            <a:r>
              <a:rPr lang="el-GR" sz="1500"/>
              <a:t>. ΕΚΠΑΙΔΕΥΣΗ ΓΙΑ ΤΗΝ ΑΕΙΦΟΡΙΑ &amp; ΤΟ ΠΕΡΙΒΑΛΛΟΝ ΠΑΝ/ΜΙΟ ΘΕΣΣΑΛΙΑΣ </a:t>
            </a:r>
          </a:p>
          <a:p>
            <a:pPr algn="l"/>
            <a:endParaRPr lang="el-GR" sz="1500"/>
          </a:p>
        </p:txBody>
      </p:sp>
    </p:spTree>
    <p:extLst>
      <p:ext uri="{BB962C8B-B14F-4D97-AF65-F5344CB8AC3E}">
        <p14:creationId xmlns:p14="http://schemas.microsoft.com/office/powerpoint/2010/main" val="1356344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B8C03D23-1B82-A4BF-0757-1F5201D070F8}"/>
              </a:ext>
            </a:extLst>
          </p:cNvPr>
          <p:cNvSpPr>
            <a:spLocks noGrp="1"/>
          </p:cNvSpPr>
          <p:nvPr>
            <p:ph type="title"/>
          </p:nvPr>
        </p:nvSpPr>
        <p:spPr>
          <a:xfrm>
            <a:off x="793662" y="386930"/>
            <a:ext cx="10066122" cy="1298448"/>
          </a:xfrm>
        </p:spPr>
        <p:txBody>
          <a:bodyPr anchor="b">
            <a:normAutofit/>
          </a:bodyPr>
          <a:lstStyle/>
          <a:p>
            <a:r>
              <a:rPr lang="el-GR" sz="3700"/>
              <a:t>Κανόνες υγιεινής κατά την προετοιμασία-θερμική επεξεργασία -φύλαξη -σερβίρισματων γευμάτων</a:t>
            </a:r>
          </a:p>
        </p:txBody>
      </p:sp>
      <p:sp>
        <p:nvSpPr>
          <p:cNvPr id="11" name="Rectangle 10">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B7318802-C263-331A-5017-34528C9DB068}"/>
              </a:ext>
            </a:extLst>
          </p:cNvPr>
          <p:cNvSpPr>
            <a:spLocks noGrp="1"/>
          </p:cNvSpPr>
          <p:nvPr>
            <p:ph idx="1"/>
          </p:nvPr>
        </p:nvSpPr>
        <p:spPr>
          <a:xfrm>
            <a:off x="793661" y="2599509"/>
            <a:ext cx="4530898" cy="3639450"/>
          </a:xfrm>
        </p:spPr>
        <p:txBody>
          <a:bodyPr anchor="ctr">
            <a:normAutofit/>
          </a:bodyPr>
          <a:lstStyle/>
          <a:p>
            <a:r>
              <a:rPr lang="el-GR" sz="2000" dirty="0"/>
              <a:t>Για να αποφύγουμε την ανάπτυξη παθογόνων μικροοργανισμών που μπορεί να οδηγήσουν σε τροφική δηλητηρίαση, με εντονότερα ή ηπιότερα συμπτώματα (κοιλιακός πόνος, διάρροια, ναυτία, πυρετός, πονοκέφαλος κ.α.)</a:t>
            </a:r>
          </a:p>
          <a:p>
            <a:r>
              <a:rPr lang="el-GR" sz="2000" dirty="0"/>
              <a:t> εφαρμογή  κανόνων  ΕΦΕΤ </a:t>
            </a:r>
            <a:r>
              <a:rPr lang="en-US" sz="2000" dirty="0"/>
              <a:t>(</a:t>
            </a:r>
            <a:r>
              <a:rPr lang="el-GR" sz="2000" dirty="0"/>
              <a:t>Ενιαίος Φορέας Ελέγχου Τροφίμων&amp; Ποτών).</a:t>
            </a:r>
          </a:p>
          <a:p>
            <a:r>
              <a:rPr lang="en-US" sz="2000" dirty="0">
                <a:hlinkClick r:id="rId2"/>
              </a:rPr>
              <a:t>https://www.efet.gr/index.php/el/</a:t>
            </a:r>
            <a:r>
              <a:rPr lang="el-GR" sz="2000"/>
              <a:t> </a:t>
            </a:r>
            <a:endParaRPr lang="en-US" sz="2000"/>
          </a:p>
          <a:p>
            <a:pPr marL="0" indent="0">
              <a:buNone/>
            </a:pPr>
            <a:endParaRPr lang="el-GR" sz="2000" dirty="0"/>
          </a:p>
        </p:txBody>
      </p:sp>
      <p:pic>
        <p:nvPicPr>
          <p:cNvPr id="4" name="Εικόνα 3">
            <a:extLst>
              <a:ext uri="{FF2B5EF4-FFF2-40B4-BE49-F238E27FC236}">
                <a16:creationId xmlns:a16="http://schemas.microsoft.com/office/drawing/2014/main" id="{0DA77FA4-9936-F3B9-1993-E0A32564EB83}"/>
              </a:ext>
            </a:extLst>
          </p:cNvPr>
          <p:cNvPicPr>
            <a:picLocks noChangeAspect="1"/>
          </p:cNvPicPr>
          <p:nvPr/>
        </p:nvPicPr>
        <p:blipFill>
          <a:blip r:embed="rId3"/>
          <a:stretch>
            <a:fillRect/>
          </a:stretch>
        </p:blipFill>
        <p:spPr>
          <a:xfrm>
            <a:off x="5911532" y="2649409"/>
            <a:ext cx="5150277" cy="3383936"/>
          </a:xfrm>
          <a:prstGeom prst="rect">
            <a:avLst/>
          </a:prstGeom>
        </p:spPr>
      </p:pic>
      <p:sp>
        <p:nvSpPr>
          <p:cNvPr id="15" name="Rectangle 14">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20856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736BE7-2BEC-3D4F-3A53-67CA37008C29}"/>
              </a:ext>
            </a:extLst>
          </p:cNvPr>
          <p:cNvSpPr>
            <a:spLocks noGrp="1"/>
          </p:cNvSpPr>
          <p:nvPr>
            <p:ph type="title"/>
          </p:nvPr>
        </p:nvSpPr>
        <p:spPr/>
        <p:txBody>
          <a:bodyPr/>
          <a:lstStyle/>
          <a:p>
            <a:r>
              <a:rPr lang="el-GR" dirty="0"/>
              <a:t>Οδηγίες για τη υγιεινή προετοιμασία των τροφών:</a:t>
            </a:r>
          </a:p>
        </p:txBody>
      </p:sp>
      <p:sp>
        <p:nvSpPr>
          <p:cNvPr id="3" name="Θέση περιεχομένου 2">
            <a:extLst>
              <a:ext uri="{FF2B5EF4-FFF2-40B4-BE49-F238E27FC236}">
                <a16:creationId xmlns:a16="http://schemas.microsoft.com/office/drawing/2014/main" id="{91EF443A-C9C8-36AA-0594-38B69E3DB95A}"/>
              </a:ext>
            </a:extLst>
          </p:cNvPr>
          <p:cNvSpPr>
            <a:spLocks noGrp="1"/>
          </p:cNvSpPr>
          <p:nvPr>
            <p:ph idx="1"/>
          </p:nvPr>
        </p:nvSpPr>
        <p:spPr/>
        <p:txBody>
          <a:bodyPr>
            <a:normAutofit fontScale="92500" lnSpcReduction="20000"/>
          </a:bodyPr>
          <a:lstStyle/>
          <a:p>
            <a:r>
              <a:rPr lang="el-GR" dirty="0"/>
              <a:t>Προετοιμάζετε τα νωπά τρόφιμα &amp; τα τρόφιμα υψηλού κινδύνου, σε ξεχωριστούς  χώρους, με ξεχωριστές επιφάνειες κοπής &amp; καθαρό εξοπλισμό, σκεύη&amp; εργαλεία/</a:t>
            </a:r>
          </a:p>
          <a:p>
            <a:r>
              <a:rPr lang="el-GR" dirty="0"/>
              <a:t>Χρησιμοποιείτε  πάντα κατάλληλα καθαρά σκεύη&amp; αποφεύγετε να ετοιμάζετε&amp; να μεταφέρετε τρόφιμα με γυμνά χέρια.</a:t>
            </a:r>
          </a:p>
          <a:p>
            <a:r>
              <a:rPr lang="el-GR" dirty="0"/>
              <a:t>Αποσυσκευάζετε τις πρώτες ύλες σε ειδικούς χώρους. Μην αδειάζετε συσκευασμένες πρώτες ύλες με  χαρτοσακούλες, κιβώτια </a:t>
            </a:r>
            <a:r>
              <a:rPr lang="el-GR" dirty="0" err="1"/>
              <a:t>κλπ</a:t>
            </a:r>
            <a:r>
              <a:rPr lang="el-GR" dirty="0"/>
              <a:t>,  απευθείας σε δοχεία ανάμιξης τους (μίξερ). </a:t>
            </a:r>
          </a:p>
          <a:p>
            <a:r>
              <a:rPr lang="el-GR" dirty="0"/>
              <a:t>Μην  καθυστερείτε. Ο χειρισμός ευπαθών τροφίμων να είναι όσο το δυνατόν πιο σύντομος.</a:t>
            </a:r>
          </a:p>
          <a:p>
            <a:r>
              <a:rPr lang="el-GR" dirty="0"/>
              <a:t>Μην αφήνετε τα τρόφιμα για μεγάλο διάστημα σε θερμοκρασία περιβάλλοντος (ζεστή &amp; υγρή ατμόσφαιρα).</a:t>
            </a:r>
          </a:p>
        </p:txBody>
      </p:sp>
    </p:spTree>
    <p:extLst>
      <p:ext uri="{BB962C8B-B14F-4D97-AF65-F5344CB8AC3E}">
        <p14:creationId xmlns:p14="http://schemas.microsoft.com/office/powerpoint/2010/main" val="2636433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A66BF3-A550-6DA6-72D4-606F880CBF0B}"/>
              </a:ext>
            </a:extLst>
          </p:cNvPr>
          <p:cNvSpPr>
            <a:spLocks noGrp="1"/>
          </p:cNvSpPr>
          <p:nvPr>
            <p:ph type="title"/>
          </p:nvPr>
        </p:nvSpPr>
        <p:spPr/>
        <p:txBody>
          <a:bodyPr/>
          <a:lstStyle/>
          <a:p>
            <a:r>
              <a:rPr lang="el-GR" dirty="0"/>
              <a:t>Οδηγίες για τη υγιεινή προετοιμασία των τροφών:</a:t>
            </a:r>
          </a:p>
        </p:txBody>
      </p:sp>
      <p:sp>
        <p:nvSpPr>
          <p:cNvPr id="3" name="Θέση περιεχομένου 2">
            <a:extLst>
              <a:ext uri="{FF2B5EF4-FFF2-40B4-BE49-F238E27FC236}">
                <a16:creationId xmlns:a16="http://schemas.microsoft.com/office/drawing/2014/main" id="{EF2AB70E-8F72-DE1A-7D85-E60F068BCFF4}"/>
              </a:ext>
            </a:extLst>
          </p:cNvPr>
          <p:cNvSpPr>
            <a:spLocks noGrp="1"/>
          </p:cNvSpPr>
          <p:nvPr>
            <p:ph idx="1"/>
          </p:nvPr>
        </p:nvSpPr>
        <p:spPr/>
        <p:txBody>
          <a:bodyPr>
            <a:normAutofit fontScale="85000" lnSpcReduction="10000"/>
          </a:bodyPr>
          <a:lstStyle/>
          <a:p>
            <a:r>
              <a:rPr lang="el-GR" dirty="0"/>
              <a:t>Πλένετε τα χέρια σας &amp; τις επιφάνειες εργασίας τακτικά.</a:t>
            </a:r>
          </a:p>
          <a:p>
            <a:r>
              <a:rPr lang="el-GR" dirty="0"/>
              <a:t>Καθαρίζετε ότι χυθεί αμέσως &amp; απομακρύνετε τα σκουπίδια &amp; τα υπολείμματα τροφών τακτικά.</a:t>
            </a:r>
          </a:p>
          <a:p>
            <a:r>
              <a:rPr lang="el-GR" dirty="0"/>
              <a:t>Καθαρίζετε &amp; απολυμαίνετε σχολαστικά τον νεροχύτη μετά την χρήση του.</a:t>
            </a:r>
          </a:p>
          <a:p>
            <a:r>
              <a:rPr lang="el-GR" dirty="0"/>
              <a:t>Μην χρησιμοποιείτε τους νεροχύτες για το πλύσιμο των τροφίμων, για άλλες χρήσεις (πχ. πλύσιμο χεριών ή προσωπικών αντικειμένων)</a:t>
            </a:r>
          </a:p>
          <a:p>
            <a:r>
              <a:rPr lang="el-GR" dirty="0"/>
              <a:t>Πλένετε τα τρόφιμα σχολαστικά (πχ λαχανικά&amp; φρούτα).</a:t>
            </a:r>
          </a:p>
          <a:p>
            <a:r>
              <a:rPr lang="el-GR" dirty="0"/>
              <a:t>Ελέγχετε την θερμοκρασία απόψυξης. Αποψύχετε τα τρόφιμα σε ειδικούς θαλάμους απόψυξης ή χρησιμοποιείστε ψυγεία θερμοκρασίας 2-5 °C ή άφθονο, τρεχούμενο νερό θερμοκρασίας  μικρότερης των 21 °C. Μην αποψύχετε τα τρόφιμα σε θερμοκρασία δωματίου. Ποτέ μην αποψύχετε τρόφιμα με ζεστό νερό.</a:t>
            </a:r>
          </a:p>
        </p:txBody>
      </p:sp>
    </p:spTree>
    <p:extLst>
      <p:ext uri="{BB962C8B-B14F-4D97-AF65-F5344CB8AC3E}">
        <p14:creationId xmlns:p14="http://schemas.microsoft.com/office/powerpoint/2010/main" val="2857500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4E5062-208B-50F4-9C11-59A6A461CB25}"/>
              </a:ext>
            </a:extLst>
          </p:cNvPr>
          <p:cNvSpPr>
            <a:spLocks noGrp="1"/>
          </p:cNvSpPr>
          <p:nvPr>
            <p:ph type="title"/>
          </p:nvPr>
        </p:nvSpPr>
        <p:spPr/>
        <p:txBody>
          <a:bodyPr/>
          <a:lstStyle/>
          <a:p>
            <a:r>
              <a:rPr lang="el-GR" dirty="0"/>
              <a:t>Οδηγίες για τη υγιεινή προετοιμασία των τροφών:</a:t>
            </a:r>
          </a:p>
        </p:txBody>
      </p:sp>
      <p:sp>
        <p:nvSpPr>
          <p:cNvPr id="3" name="Θέση περιεχομένου 2">
            <a:extLst>
              <a:ext uri="{FF2B5EF4-FFF2-40B4-BE49-F238E27FC236}">
                <a16:creationId xmlns:a16="http://schemas.microsoft.com/office/drawing/2014/main" id="{15230278-8FD7-5097-7E50-01C00D8991CC}"/>
              </a:ext>
            </a:extLst>
          </p:cNvPr>
          <p:cNvSpPr>
            <a:spLocks noGrp="1"/>
          </p:cNvSpPr>
          <p:nvPr>
            <p:ph idx="1"/>
          </p:nvPr>
        </p:nvSpPr>
        <p:spPr/>
        <p:txBody>
          <a:bodyPr>
            <a:normAutofit fontScale="92500" lnSpcReduction="10000"/>
          </a:bodyPr>
          <a:lstStyle/>
          <a:p>
            <a:r>
              <a:rPr lang="el-GR" dirty="0"/>
              <a:t>Μην μαγειρεύετε απευθείας μεγάλα τεμάχια κρέατος ή πουλερικά τα οποία δεν έχουν ξεπαγώσει πλήρως.</a:t>
            </a:r>
          </a:p>
          <a:p>
            <a:r>
              <a:rPr lang="el-GR" dirty="0"/>
              <a:t>Χρησιμοποιείτε ξεχωριστούς χώρους ή σκευή για την απόψυξη των νωπών κρεάτων/ πουλερικών. Προσέχετε που τα ακουμπάτε και να μην στάξουν (σωστός χειρισμός: στα κάτω ράφια του ψυγείου σε πιάτο ή μπολ)&amp; καθαρίζετε σχολαστικά</a:t>
            </a:r>
          </a:p>
          <a:p>
            <a:r>
              <a:rPr lang="el-GR" dirty="0"/>
              <a:t>Ποτέ μην καταψύχετε ξανά τρόφιμα τα οποία έχουν αποψυχθεί.</a:t>
            </a:r>
          </a:p>
          <a:p>
            <a:r>
              <a:rPr lang="el-GR" dirty="0"/>
              <a:t>Χρησιμοποιείτε διαφορετικές επιφάνειες κοπής. Οι επιφάνειες κοπής (πχ από </a:t>
            </a:r>
            <a:r>
              <a:rPr lang="el-GR" dirty="0" err="1"/>
              <a:t>τεφλόν</a:t>
            </a:r>
            <a:r>
              <a:rPr lang="el-GR" dirty="0"/>
              <a:t>) θα πρέπει να έχουν διαφορετικό χρώμα ανάλογα με το είδος του προϊόντος για το οποίο χρησιμοποιούνται (πχ για ωμό κρέας κόκκινο χρώμα, για πουλερικά κίτρινο, για ωμά ψάρια λευκό, για λαχανικά πράσινο).</a:t>
            </a:r>
          </a:p>
        </p:txBody>
      </p:sp>
    </p:spTree>
    <p:extLst>
      <p:ext uri="{BB962C8B-B14F-4D97-AF65-F5344CB8AC3E}">
        <p14:creationId xmlns:p14="http://schemas.microsoft.com/office/powerpoint/2010/main" val="2116000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026031-0535-4844-CF58-7A75E6D41E0E}"/>
              </a:ext>
            </a:extLst>
          </p:cNvPr>
          <p:cNvSpPr>
            <a:spLocks noGrp="1"/>
          </p:cNvSpPr>
          <p:nvPr>
            <p:ph type="title"/>
          </p:nvPr>
        </p:nvSpPr>
        <p:spPr/>
        <p:txBody>
          <a:bodyPr/>
          <a:lstStyle/>
          <a:p>
            <a:r>
              <a:rPr lang="el-GR" dirty="0"/>
              <a:t>Οδηγίες υγιεινής κατά τη θερμική επεξεργασία τροφίμων (ΕΦΕΤ)</a:t>
            </a:r>
          </a:p>
        </p:txBody>
      </p:sp>
      <p:sp>
        <p:nvSpPr>
          <p:cNvPr id="3" name="Θέση περιεχομένου 2">
            <a:extLst>
              <a:ext uri="{FF2B5EF4-FFF2-40B4-BE49-F238E27FC236}">
                <a16:creationId xmlns:a16="http://schemas.microsoft.com/office/drawing/2014/main" id="{0FE014DC-BE97-1A11-6B8B-A931EDA89AEF}"/>
              </a:ext>
            </a:extLst>
          </p:cNvPr>
          <p:cNvSpPr>
            <a:spLocks noGrp="1"/>
          </p:cNvSpPr>
          <p:nvPr>
            <p:ph idx="1"/>
          </p:nvPr>
        </p:nvSpPr>
        <p:spPr/>
        <p:txBody>
          <a:bodyPr>
            <a:normAutofit fontScale="70000" lnSpcReduction="20000"/>
          </a:bodyPr>
          <a:lstStyle/>
          <a:p>
            <a:r>
              <a:rPr lang="el-GR" dirty="0"/>
              <a:t> Μαγειρεύετε/ ψήνετε τα τρόφιμα στη σωστή θερμοκρασία: Στο κέντρο του </a:t>
            </a:r>
            <a:r>
              <a:rPr lang="el-GR" dirty="0" err="1"/>
              <a:t>τροφίμου</a:t>
            </a:r>
            <a:r>
              <a:rPr lang="el-GR" dirty="0"/>
              <a:t>: 75 °C ή  70 °C για 2 λεπτά. Αν το τρόφιμο που ψήνετε είναι χοιρινό ή μπιφτέκι η θερμοκρασία 65 °C για 15΄στο εσωτερικό του είναι αρκετή.</a:t>
            </a:r>
          </a:p>
          <a:p>
            <a:endParaRPr lang="el-GR" dirty="0"/>
          </a:p>
          <a:p>
            <a:r>
              <a:rPr lang="el-GR" dirty="0"/>
              <a:t>Ανακατεύετε σούπες, κρέμες, σάλτσες &amp; άλλα τρόφιμα τακτικά, ώστε το ψήσιμο να είναι ομοιόμορφο.</a:t>
            </a:r>
          </a:p>
          <a:p>
            <a:endParaRPr lang="el-GR" dirty="0"/>
          </a:p>
          <a:p>
            <a:r>
              <a:rPr lang="el-GR" dirty="0"/>
              <a:t>Σκεπάζετε τις κατσαρόλες ή τους βραστήρες με καθαρά καπάκια.</a:t>
            </a:r>
          </a:p>
          <a:p>
            <a:endParaRPr lang="el-GR" dirty="0"/>
          </a:p>
          <a:p>
            <a:r>
              <a:rPr lang="el-GR" dirty="0"/>
              <a:t> Χρησιμοποιείτε πάντα καθαρά σκεύη&amp; εργαλεία.</a:t>
            </a:r>
          </a:p>
          <a:p>
            <a:endParaRPr lang="el-GR" dirty="0"/>
          </a:p>
          <a:p>
            <a:r>
              <a:rPr lang="el-GR" dirty="0"/>
              <a:t>Χρησιμοποιείτε τα κατάλληλα λάδια για το τηγάνισμα&amp; το μαγείρεμα. Τα λάδια πρέπει να διηθούνται πριν από την χρησιμοποίηση τους &amp; να μην  θερμαίνονται σε θ &gt; 180 °C. Μην χρησιμοποιείτε το ίδιο λάδι για τηγάνισμα &gt; 3 φορές. Προτιμήστε το ελαιόλαδο το οποίο είναι πιο ανθεκτικό .</a:t>
            </a:r>
          </a:p>
        </p:txBody>
      </p:sp>
    </p:spTree>
    <p:extLst>
      <p:ext uri="{BB962C8B-B14F-4D97-AF65-F5344CB8AC3E}">
        <p14:creationId xmlns:p14="http://schemas.microsoft.com/office/powerpoint/2010/main" val="3561127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82A2AF-BDB8-31BE-9625-87897E7346E4}"/>
              </a:ext>
            </a:extLst>
          </p:cNvPr>
          <p:cNvSpPr>
            <a:spLocks noGrp="1"/>
          </p:cNvSpPr>
          <p:nvPr>
            <p:ph type="title"/>
          </p:nvPr>
        </p:nvSpPr>
        <p:spPr/>
        <p:txBody>
          <a:bodyPr/>
          <a:lstStyle/>
          <a:p>
            <a:r>
              <a:rPr lang="el-GR" dirty="0"/>
              <a:t>Οδηγίες υγιεινής κατά το </a:t>
            </a:r>
            <a:r>
              <a:rPr lang="el-GR" dirty="0" err="1"/>
              <a:t>μαγειρεμα</a:t>
            </a:r>
            <a:r>
              <a:rPr lang="el-GR" dirty="0"/>
              <a:t> των τροφίμων (ΕΦΕΤ)</a:t>
            </a:r>
          </a:p>
        </p:txBody>
      </p:sp>
      <p:sp>
        <p:nvSpPr>
          <p:cNvPr id="3" name="Θέση περιεχομένου 2">
            <a:extLst>
              <a:ext uri="{FF2B5EF4-FFF2-40B4-BE49-F238E27FC236}">
                <a16:creationId xmlns:a16="http://schemas.microsoft.com/office/drawing/2014/main" id="{4FED34DB-D08C-9A2B-7885-9AA2319E3791}"/>
              </a:ext>
            </a:extLst>
          </p:cNvPr>
          <p:cNvSpPr>
            <a:spLocks noGrp="1"/>
          </p:cNvSpPr>
          <p:nvPr>
            <p:ph idx="1"/>
          </p:nvPr>
        </p:nvSpPr>
        <p:spPr/>
        <p:txBody>
          <a:bodyPr>
            <a:normAutofit fontScale="85000" lnSpcReduction="20000"/>
          </a:bodyPr>
          <a:lstStyle/>
          <a:p>
            <a:r>
              <a:rPr lang="el-GR" dirty="0"/>
              <a:t>Μην δοκιμάζετε τρόφιμα με λερωμένα κουτάλια ή δάκτυλα.</a:t>
            </a:r>
          </a:p>
          <a:p>
            <a:endParaRPr lang="el-GR" dirty="0"/>
          </a:p>
          <a:p>
            <a:r>
              <a:rPr lang="el-GR" dirty="0"/>
              <a:t> Μαγειρεύετε τα τρόφιμα την ημέρα της διάθεσής τους ή λίγο πριν το σερβίρισμά τους. Μετά το μαγείρεμα, να ψύχετε το τρόφιμα έγκαιρα και σωστά. (Για την ακρίβεια αμέσως μόλις το φαγητό κρυώσει και ποτέ καυτό στην </a:t>
            </a:r>
            <a:r>
              <a:rPr lang="el-GR" dirty="0" err="1"/>
              <a:t>κατάξυψη</a:t>
            </a:r>
            <a:r>
              <a:rPr lang="el-GR" dirty="0"/>
              <a:t>).</a:t>
            </a:r>
          </a:p>
          <a:p>
            <a:endParaRPr lang="el-GR" dirty="0"/>
          </a:p>
          <a:p>
            <a:r>
              <a:rPr lang="el-GR" dirty="0"/>
              <a:t>Ελέγχετε την ποιότητα του </a:t>
            </a:r>
            <a:r>
              <a:rPr lang="el-GR" dirty="0" err="1"/>
              <a:t>τροφίμου</a:t>
            </a:r>
            <a:r>
              <a:rPr lang="el-GR" dirty="0"/>
              <a:t> σε όλες τις φάσεις της παρασκευής, πριν το τελικό σερβίρισμά του.</a:t>
            </a:r>
          </a:p>
          <a:p>
            <a:endParaRPr lang="el-GR" dirty="0"/>
          </a:p>
          <a:p>
            <a:r>
              <a:rPr lang="el-GR" dirty="0"/>
              <a:t>Παρακολουθείτε τον χρόνο που μεσολαβεί από το μαγείρεμα ως τη ψύξη ή την κατανάλωση (να είναι οι μικρότεροι δυνατοί).</a:t>
            </a:r>
          </a:p>
        </p:txBody>
      </p:sp>
    </p:spTree>
    <p:extLst>
      <p:ext uri="{BB962C8B-B14F-4D97-AF65-F5344CB8AC3E}">
        <p14:creationId xmlns:p14="http://schemas.microsoft.com/office/powerpoint/2010/main" val="836884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5AF3EEA-DC61-E628-0247-F307F0735F60}"/>
              </a:ext>
            </a:extLst>
          </p:cNvPr>
          <p:cNvSpPr>
            <a:spLocks noGrp="1"/>
          </p:cNvSpPr>
          <p:nvPr>
            <p:ph type="title"/>
          </p:nvPr>
        </p:nvSpPr>
        <p:spPr/>
        <p:txBody>
          <a:bodyPr/>
          <a:lstStyle/>
          <a:p>
            <a:r>
              <a:rPr lang="el-GR" dirty="0"/>
              <a:t>Οδηγίες υγιεινής κατά τη φύλαξη των τροφίμων (ΕΦΕΤ)</a:t>
            </a:r>
          </a:p>
        </p:txBody>
      </p:sp>
      <p:sp>
        <p:nvSpPr>
          <p:cNvPr id="3" name="Θέση περιεχομένου 2">
            <a:extLst>
              <a:ext uri="{FF2B5EF4-FFF2-40B4-BE49-F238E27FC236}">
                <a16:creationId xmlns:a16="http://schemas.microsoft.com/office/drawing/2014/main" id="{A4FE73E9-F2D8-EAD1-D2EC-A8E82E133692}"/>
              </a:ext>
            </a:extLst>
          </p:cNvPr>
          <p:cNvSpPr>
            <a:spLocks noGrp="1"/>
          </p:cNvSpPr>
          <p:nvPr>
            <p:ph idx="1"/>
          </p:nvPr>
        </p:nvSpPr>
        <p:spPr/>
        <p:txBody>
          <a:bodyPr>
            <a:normAutofit fontScale="92500" lnSpcReduction="20000"/>
          </a:bodyPr>
          <a:lstStyle/>
          <a:p>
            <a:r>
              <a:rPr lang="el-GR" dirty="0"/>
              <a:t> </a:t>
            </a:r>
            <a:r>
              <a:rPr lang="el-GR" dirty="0" err="1"/>
              <a:t>Μέτα</a:t>
            </a:r>
            <a:r>
              <a:rPr lang="el-GR" dirty="0"/>
              <a:t> την παρασκευή του </a:t>
            </a:r>
            <a:r>
              <a:rPr lang="el-GR" dirty="0" err="1"/>
              <a:t>τροφίμου</a:t>
            </a:r>
            <a:r>
              <a:rPr lang="el-GR" dirty="0"/>
              <a:t>, τηρήστε τους βασικούς κανόνες υγιεινής και κατά το σερβίρισμα (καθαρά χέρια που να μην εισέρχονται στο πιάτο σε καθαρά σκεύη </a:t>
            </a:r>
            <a:r>
              <a:rPr lang="el-GR" dirty="0" err="1"/>
              <a:t>κτλ</a:t>
            </a:r>
            <a:r>
              <a:rPr lang="el-GR" dirty="0"/>
              <a:t>).</a:t>
            </a:r>
          </a:p>
          <a:p>
            <a:endParaRPr lang="el-GR" dirty="0"/>
          </a:p>
          <a:p>
            <a:r>
              <a:rPr lang="el-GR" dirty="0"/>
              <a:t>¨ Μην αφήνετε το μαγειρεμένο φαγητό εκτός ψυγείου για περισσότερες από 4 ώρες (επικίνδυνη ζώνη θερμοκρασίας: 5-60 βαθμούς Κελσίου). Μετά το μαγείρεμα, να ψύχετε το τρόφιμα έγκαιρα και σωστά. Για την ακρίβεια αμέσως μόλις το φαγητό κρυώσει και ποτέ καυτό στην </a:t>
            </a:r>
            <a:r>
              <a:rPr lang="el-GR" dirty="0" err="1"/>
              <a:t>κατάξυψη</a:t>
            </a:r>
            <a:r>
              <a:rPr lang="el-GR" dirty="0"/>
              <a:t>.</a:t>
            </a:r>
          </a:p>
          <a:p>
            <a:endParaRPr lang="el-GR" dirty="0"/>
          </a:p>
          <a:p>
            <a:r>
              <a:rPr lang="el-GR" dirty="0"/>
              <a:t>¨ Διατηρείτε τα τρόφιμα, είτε στο ψυγείο είτε στη κατάψυξη στις κατάλληλες θερμοκρασίες για το εκάστοτε ιδανικό χρονικό διάστημα.</a:t>
            </a:r>
          </a:p>
        </p:txBody>
      </p:sp>
    </p:spTree>
    <p:extLst>
      <p:ext uri="{BB962C8B-B14F-4D97-AF65-F5344CB8AC3E}">
        <p14:creationId xmlns:p14="http://schemas.microsoft.com/office/powerpoint/2010/main" val="485386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9FF99BD-075F-4761-A995-6FC574BD2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7B21A54-9BA3-4EA9-B460-5A829ADD90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FA8F714-B9D8-488A-8CCA-E9948FF913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643468"/>
            <a:ext cx="10905067"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Εικόνα 1" descr="Εικόνα που περιέχει κείμενο, ομάδα τροφίμων, καρότο, άτομο&#10;&#10;Περιγραφή που δημιουργήθηκε αυτόματα">
            <a:extLst>
              <a:ext uri="{FF2B5EF4-FFF2-40B4-BE49-F238E27FC236}">
                <a16:creationId xmlns:a16="http://schemas.microsoft.com/office/drawing/2014/main" id="{3E738784-5BE7-339E-D773-6EE185D9FFF8}"/>
              </a:ext>
            </a:extLst>
          </p:cNvPr>
          <p:cNvPicPr>
            <a:picLocks noChangeAspect="1"/>
          </p:cNvPicPr>
          <p:nvPr/>
        </p:nvPicPr>
        <p:blipFill>
          <a:blip r:embed="rId2"/>
          <a:stretch>
            <a:fillRect/>
          </a:stretch>
        </p:blipFill>
        <p:spPr>
          <a:xfrm>
            <a:off x="1491197" y="1123527"/>
            <a:ext cx="9209600" cy="4604800"/>
          </a:xfrm>
          <a:prstGeom prst="rect">
            <a:avLst/>
          </a:prstGeom>
        </p:spPr>
      </p:pic>
      <p:sp>
        <p:nvSpPr>
          <p:cNvPr id="4" name="TextBox 3">
            <a:extLst>
              <a:ext uri="{FF2B5EF4-FFF2-40B4-BE49-F238E27FC236}">
                <a16:creationId xmlns:a16="http://schemas.microsoft.com/office/drawing/2014/main" id="{16FBAD38-1284-7BB1-BA03-505DF4B6E4D5}"/>
              </a:ext>
            </a:extLst>
          </p:cNvPr>
          <p:cNvSpPr txBox="1"/>
          <p:nvPr/>
        </p:nvSpPr>
        <p:spPr>
          <a:xfrm>
            <a:off x="3048000" y="3244334"/>
            <a:ext cx="6096000" cy="523220"/>
          </a:xfrm>
          <a:prstGeom prst="rect">
            <a:avLst/>
          </a:prstGeom>
          <a:noFill/>
        </p:spPr>
        <p:txBody>
          <a:bodyPr wrap="square">
            <a:spAutoFit/>
          </a:bodyPr>
          <a:lstStyle/>
          <a:p>
            <a:r>
              <a:rPr lang="en-US" sz="2800" b="1" dirty="0">
                <a:hlinkClick r:id="rId3">
                  <a:extLst>
                    <a:ext uri="{A12FA001-AC4F-418D-AE19-62706E023703}">
                      <ahyp:hlinkClr xmlns:ahyp="http://schemas.microsoft.com/office/drawing/2018/hyperlinkcolor" val="tx"/>
                    </a:ext>
                  </a:extLst>
                </a:hlinkClick>
              </a:rPr>
              <a:t>https://www.efet.gr/index.php/el/</a:t>
            </a:r>
            <a:r>
              <a:rPr lang="el-GR" sz="2800" b="1" dirty="0"/>
              <a:t> </a:t>
            </a:r>
          </a:p>
        </p:txBody>
      </p:sp>
    </p:spTree>
    <p:extLst>
      <p:ext uri="{BB962C8B-B14F-4D97-AF65-F5344CB8AC3E}">
        <p14:creationId xmlns:p14="http://schemas.microsoft.com/office/powerpoint/2010/main" val="370461604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46</TotalTime>
  <Words>830</Words>
  <Application>Microsoft Office PowerPoint</Application>
  <PresentationFormat>Ευρεία οθόνη</PresentationFormat>
  <Paragraphs>51</Paragraphs>
  <Slides>9</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9</vt:i4>
      </vt:variant>
    </vt:vector>
  </HeadingPairs>
  <TitlesOfParts>
    <vt:vector size="13" baseType="lpstr">
      <vt:lpstr>Aptos</vt:lpstr>
      <vt:lpstr>Aptos Display</vt:lpstr>
      <vt:lpstr>Arial</vt:lpstr>
      <vt:lpstr>Θέμα του Office</vt:lpstr>
      <vt:lpstr>Προετοιμασία και Επεξεργασία Τροφίμων</vt:lpstr>
      <vt:lpstr>Κανόνες υγιεινής κατά την προετοιμασία-θερμική επεξεργασία -φύλαξη -σερβίρισματων γευμάτων</vt:lpstr>
      <vt:lpstr>Οδηγίες για τη υγιεινή προετοιμασία των τροφών:</vt:lpstr>
      <vt:lpstr>Οδηγίες για τη υγιεινή προετοιμασία των τροφών:</vt:lpstr>
      <vt:lpstr>Οδηγίες για τη υγιεινή προετοιμασία των τροφών:</vt:lpstr>
      <vt:lpstr>Οδηγίες υγιεινής κατά τη θερμική επεξεργασία τροφίμων (ΕΦΕΤ)</vt:lpstr>
      <vt:lpstr>Οδηγίες υγιεινής κατά το μαγειρεμα των τροφίμων (ΕΦΕΤ)</vt:lpstr>
      <vt:lpstr>Οδηγίες υγιεινής κατά τη φύλαξη των τροφίμων (ΕΦΕΤ)</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Προετοιμασία και Επεξεργασία Τροφίμων</dc:title>
  <dc:creator>VASIOU MARIA</dc:creator>
  <cp:lastModifiedBy>VASIOU MARIA</cp:lastModifiedBy>
  <cp:revision>10</cp:revision>
  <dcterms:created xsi:type="dcterms:W3CDTF">2024-03-24T18:55:59Z</dcterms:created>
  <dcterms:modified xsi:type="dcterms:W3CDTF">2024-03-25T09:18:26Z</dcterms:modified>
</cp:coreProperties>
</file>